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charts/chart2.xml" ContentType="application/vnd.openxmlformats-officedocument.drawingml.chart+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drawings/drawing2.xml" ContentType="application/vnd.openxmlformats-officedocument.drawingml.chartshapes+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4.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notesSlides/notesSlide25.xml" ContentType="application/vnd.openxmlformats-officedocument.presentationml.notesSlide+xml"/>
  <Override PartName="/ppt/charts/chart12.xml" ContentType="application/vnd.openxmlformats-officedocument.drawingml.chart+xml"/>
  <Override PartName="/ppt/drawings/drawing3.xml" ContentType="application/vnd.openxmlformats-officedocument.drawingml.chartshapes+xml"/>
  <Override PartName="/ppt/charts/chart13.xml" ContentType="application/vnd.openxmlformats-officedocument.drawingml.chart+xml"/>
  <Override PartName="/ppt/drawings/drawing4.xml" ContentType="application/vnd.openxmlformats-officedocument.drawingml.chartshapes+xml"/>
  <Override PartName="/ppt/charts/chart14.xml" ContentType="application/vnd.openxmlformats-officedocument.drawingml.chart+xml"/>
  <Override PartName="/ppt/drawings/drawing5.xml" ContentType="application/vnd.openxmlformats-officedocument.drawingml.chartshapes+xml"/>
  <Override PartName="/ppt/charts/chart15.xml" ContentType="application/vnd.openxmlformats-officedocument.drawingml.chart+xml"/>
  <Override PartName="/ppt/drawings/drawing6.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drawings/drawing7.xml" ContentType="application/vnd.openxmlformats-officedocument.drawingml.chartshapes+xml"/>
  <Override PartName="/ppt/charts/chart18.xml" ContentType="application/vnd.openxmlformats-officedocument.drawingml.chart+xml"/>
  <Override PartName="/ppt/drawings/drawing8.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9.xml" ContentType="application/vnd.openxmlformats-officedocument.drawingml.chart+xml"/>
  <Override PartName="/ppt/drawings/drawing9.xml" ContentType="application/vnd.openxmlformats-officedocument.drawingml.chartshapes+xml"/>
  <Override PartName="/ppt/charts/chart20.xml" ContentType="application/vnd.openxmlformats-officedocument.drawingml.chart+xml"/>
  <Override PartName="/ppt/drawings/drawing10.xml" ContentType="application/vnd.openxmlformats-officedocument.drawingml.chartshapes+xml"/>
  <Override PartName="/ppt/charts/chart21.xml" ContentType="application/vnd.openxmlformats-officedocument.drawingml.chart+xml"/>
  <Override PartName="/ppt/drawings/drawing11.xml" ContentType="application/vnd.openxmlformats-officedocument.drawingml.chartshapes+xml"/>
  <Override PartName="/ppt/charts/chart22.xml" ContentType="application/vnd.openxmlformats-officedocument.drawingml.chart+xml"/>
  <Override PartName="/ppt/drawings/drawing12.xml" ContentType="application/vnd.openxmlformats-officedocument.drawingml.chartshapes+xml"/>
  <Override PartName="/ppt/charts/chart23.xml" ContentType="application/vnd.openxmlformats-officedocument.drawingml.chart+xml"/>
  <Override PartName="/ppt/drawings/drawing13.xml" ContentType="application/vnd.openxmlformats-officedocument.drawingml.chartshapes+xml"/>
  <Override PartName="/ppt/charts/chart24.xml" ContentType="application/vnd.openxmlformats-officedocument.drawingml.chart+xml"/>
  <Override PartName="/ppt/drawings/drawing14.xml" ContentType="application/vnd.openxmlformats-officedocument.drawingml.chartshape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1.xml" ContentType="application/vnd.openxmlformats-officedocument.presentationml.notesSlide+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3.xml" ContentType="application/vnd.openxmlformats-officedocument.presentationml.notesSlide+xml"/>
  <Override PartName="/ppt/charts/chart38.xml" ContentType="application/vnd.openxmlformats-officedocument.drawingml.chart+xml"/>
  <Override PartName="/ppt/notesSlides/notesSlide34.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tags/tag60.xml" ContentType="application/vnd.openxmlformats-officedocument.presentationml.tags+xml"/>
  <Override PartName="/ppt/notesSlides/notesSlide35.xml" ContentType="application/vnd.openxmlformats-officedocument.presentationml.notesSlide+xml"/>
  <Override PartName="/ppt/charts/chart43.xml" ContentType="application/vnd.openxmlformats-officedocument.drawingml.chart+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6.xml" ContentType="application/vnd.openxmlformats-officedocument.presentationml.notesSlide+xml"/>
  <Override PartName="/ppt/charts/chart44.xml" ContentType="application/vnd.openxmlformats-officedocument.drawingml.chart+xml"/>
  <Override PartName="/ppt/drawings/drawing15.xml" ContentType="application/vnd.openxmlformats-officedocument.drawingml.chartshapes+xml"/>
  <Override PartName="/ppt/charts/chart45.xml" ContentType="application/vnd.openxmlformats-officedocument.drawingml.chart+xml"/>
  <Override PartName="/ppt/charts/chart46.xml" ContentType="application/vnd.openxmlformats-officedocument.drawingml.chart+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9.xml" ContentType="application/vnd.openxmlformats-officedocument.presentationml.notesSlid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drawings/drawing16.xml" ContentType="application/vnd.openxmlformats-officedocument.drawingml.chartshapes+xml"/>
  <Override PartName="/ppt/charts/chart50.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4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6.xml" ContentType="application/vnd.openxmlformats-officedocument.presentationml.notesSlide+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tags/tag89.xml" ContentType="application/vnd.openxmlformats-officedocument.presentationml.tags+xml"/>
  <Override PartName="/ppt/notesSlides/notesSlide47.xml" ContentType="application/vnd.openxmlformats-officedocument.presentationml.notesSlide+xml"/>
  <Override PartName="/ppt/tags/tag9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54.xml" ContentType="application/vnd.openxmlformats-officedocument.drawingml.chart+xml"/>
  <Override PartName="/ppt/notesSlides/notesSlide51.xml" ContentType="application/vnd.openxmlformats-officedocument.presentationml.notesSlide+xml"/>
  <Override PartName="/ppt/tags/tag91.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1"/>
  </p:notesMasterIdLst>
  <p:handoutMasterIdLst>
    <p:handoutMasterId r:id="rId62"/>
  </p:handoutMasterIdLst>
  <p:sldIdLst>
    <p:sldId id="2549" r:id="rId5"/>
    <p:sldId id="6979" r:id="rId6"/>
    <p:sldId id="5319" r:id="rId7"/>
    <p:sldId id="6928" r:id="rId8"/>
    <p:sldId id="4460" r:id="rId9"/>
    <p:sldId id="6952" r:id="rId10"/>
    <p:sldId id="6932" r:id="rId11"/>
    <p:sldId id="1240" r:id="rId12"/>
    <p:sldId id="6954" r:id="rId13"/>
    <p:sldId id="6985" r:id="rId14"/>
    <p:sldId id="6929" r:id="rId15"/>
    <p:sldId id="6960" r:id="rId16"/>
    <p:sldId id="6981" r:id="rId17"/>
    <p:sldId id="6968" r:id="rId18"/>
    <p:sldId id="6969" r:id="rId19"/>
    <p:sldId id="6973" r:id="rId20"/>
    <p:sldId id="6983" r:id="rId21"/>
    <p:sldId id="6974" r:id="rId22"/>
    <p:sldId id="6950" r:id="rId23"/>
    <p:sldId id="6943" r:id="rId24"/>
    <p:sldId id="6982" r:id="rId25"/>
    <p:sldId id="6878" r:id="rId26"/>
    <p:sldId id="6964" r:id="rId27"/>
    <p:sldId id="6965" r:id="rId28"/>
    <p:sldId id="6984" r:id="rId29"/>
    <p:sldId id="4492" r:id="rId30"/>
    <p:sldId id="6936" r:id="rId31"/>
    <p:sldId id="6868" r:id="rId32"/>
    <p:sldId id="6978" r:id="rId33"/>
    <p:sldId id="6986" r:id="rId34"/>
    <p:sldId id="6977" r:id="rId35"/>
    <p:sldId id="6948" r:id="rId36"/>
    <p:sldId id="6874" r:id="rId37"/>
    <p:sldId id="6953" r:id="rId38"/>
    <p:sldId id="6942" r:id="rId39"/>
    <p:sldId id="6956" r:id="rId40"/>
    <p:sldId id="6640" r:id="rId41"/>
    <p:sldId id="6971" r:id="rId42"/>
    <p:sldId id="6867" r:id="rId43"/>
    <p:sldId id="6967" r:id="rId44"/>
    <p:sldId id="6975" r:id="rId45"/>
    <p:sldId id="6643" r:id="rId46"/>
    <p:sldId id="6870" r:id="rId47"/>
    <p:sldId id="6555" r:id="rId48"/>
    <p:sldId id="6863" r:id="rId49"/>
    <p:sldId id="6941" r:id="rId50"/>
    <p:sldId id="6865" r:id="rId51"/>
    <p:sldId id="6972" r:id="rId52"/>
    <p:sldId id="6862" r:id="rId53"/>
    <p:sldId id="6864" r:id="rId54"/>
    <p:sldId id="6783" r:id="rId55"/>
    <p:sldId id="6951" r:id="rId56"/>
    <p:sldId id="6947" r:id="rId57"/>
    <p:sldId id="6946" r:id="rId58"/>
    <p:sldId id="6702" r:id="rId59"/>
    <p:sldId id="6830" r:id="rId60"/>
  </p:sldIdLst>
  <p:sldSz cx="9906000" cy="6858000" type="A4"/>
  <p:notesSz cx="7104063" cy="10234613"/>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k, Ji-Hoo (KR/Deal Adv1)" initials="PJ(A" lastIdx="1" clrIdx="0">
    <p:extLst>
      <p:ext uri="{19B8F6BF-5375-455C-9EA6-DF929625EA0E}">
        <p15:presenceInfo xmlns:p15="http://schemas.microsoft.com/office/powerpoint/2012/main" userId="S::jihoopark@kr.kpmg.com::fd8b1316-bf6c-456a-a348-613bebb3fbb9" providerId="AD"/>
      </p:ext>
    </p:extLst>
  </p:cmAuthor>
  <p:cmAuthor id="2" name="Seo, Hee-Chan (KR/Deal Adv1)" initials="SH(A" lastIdx="3" clrIdx="1">
    <p:extLst>
      <p:ext uri="{19B8F6BF-5375-455C-9EA6-DF929625EA0E}">
        <p15:presenceInfo xmlns:p15="http://schemas.microsoft.com/office/powerpoint/2012/main" userId="S::heechanseo@kr.kpmg.com::972ef2ec-6d9d-41c5-b641-087670839c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2077"/>
    <a:srgbClr val="0091DA"/>
    <a:srgbClr val="00338D"/>
    <a:srgbClr val="00A3A1"/>
    <a:srgbClr val="EAEAEA"/>
    <a:srgbClr val="F9F9F9"/>
    <a:srgbClr val="0894DB"/>
    <a:srgbClr val="0392DA"/>
    <a:srgbClr val="0762BA"/>
    <a:srgbClr val="4D85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autoAdjust="0"/>
    <p:restoredTop sz="95051" autoAdjust="0"/>
  </p:normalViewPr>
  <p:slideViewPr>
    <p:cSldViewPr snapToGrid="0" showGuides="1">
      <p:cViewPr varScale="1">
        <p:scale>
          <a:sx n="108" d="100"/>
          <a:sy n="108" d="100"/>
        </p:scale>
        <p:origin x="1584" y="78"/>
      </p:cViewPr>
      <p:guideLst/>
    </p:cSldViewPr>
  </p:slideViewPr>
  <p:outlineViewPr>
    <p:cViewPr>
      <p:scale>
        <a:sx n="33" d="100"/>
        <a:sy n="33" d="100"/>
      </p:scale>
      <p:origin x="0" y="-2740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14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1" Type="http://schemas.openxmlformats.org/officeDocument/2006/relationships/oleObject" Target="https://onedrive-global.kpmg.com/personal/sulimchae_kr_kpmg_com/Documents/Desktop/&#46041;&#54868;&#46041;&#54868;&#46041;&#54868;/PJT%20Mercury_&#52264;&#51077;&#44552;%20&#48143;%20&#50864;&#48156;&#49324;&#54637;,%20&#53945;&#49688;&#44288;&#44228;&#51088;_v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onedrive-global.kpmg.com/personal/sulimchae_kr_kpmg_com/Documents/Desktop/&#46041;&#54868;&#46041;&#54868;&#46041;&#54868;/Project%20Mercury_BSPL_v3.2.xlsb"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damulyun\Desktop\DH\Working\WP&#52712;&#54633;\0928\Project%20Mercury_BSPL_v4.1_EBITDA%20bridge%20&#49688;&#51221;.xlsb" TargetMode="External"/></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spark106\Desktop\&#54532;&#47196;&#51229;&#53944;\Mercury\WP\Pjt%20Mercury_Revenue%20overview_210914_v1.0.xlsx" TargetMode="External"/></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spark106\Desktop\&#54532;&#47196;&#51229;&#53944;\Mercury\WP\Pjt%20Mercury_Revenue%20overview_210914_v1.0.xlsx" TargetMode="External"/></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Users\spark106\Desktop\&#54532;&#47196;&#51229;&#53944;\Mercury\WP\Pjt%20Mercury_Revenue%20overview_210914_v1.0.xlsx" TargetMode="External"/></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Users\spark106\Desktop\&#54532;&#47196;&#51229;&#53944;\Mercury\WP\Pjt%20Mercury_Revenue%20overview_210914_v1.0.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spark106\Desktop\&#54532;&#47196;&#51229;&#53944;\Mercury\WP\&#45236;&#49688;%20&#48143;%20&#49688;&#52636;%20&#45236;&#50669;.xlsx"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C:\Users\spark106\Desktop\&#54532;&#47196;&#51229;&#53944;\Mercury\WP\&#45236;&#49688;%20&#48143;%20&#49688;&#52636;%20&#45236;&#50669;.xlsx" TargetMode="External"/></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C:\Users\spark106\Desktop\&#54532;&#47196;&#51229;&#53944;\Mercury\WP\&#45236;&#49688;%20&#48143;%20&#49688;&#52636;%20&#45236;&#50669;.xlsx" TargetMode="External"/></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amulyun\Desktop\DH\Working\CAPEX\Project%20Mercury_CAPEX_v2.0.xlsb" TargetMode="External"/></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1.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12.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13.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4.xml.rels><?xml version="1.0" encoding="UTF-8" standalone="yes"?>
<Relationships xmlns="http://schemas.openxmlformats.org/package/2006/relationships"><Relationship Id="rId2" Type="http://schemas.openxmlformats.org/officeDocument/2006/relationships/chartUserShapes" Target="../drawings/drawing14.xml"/><Relationship Id="rId1" Type="http://schemas.openxmlformats.org/officeDocument/2006/relationships/oleObject" Target="file:///C:\Users\spark106\Desktop\&#54532;&#47196;&#51229;&#53944;\Mercury\WP\Pjt%20Mercury_&#44144;&#47000;&#52376;&#48324;&#47588;&#52636;_psj_210927_v1.0.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54644;&#50808;&#47588;&#52636;(&#49688;&#51221;)_psj_210924_v1.0.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park106\Desktop\&#54532;&#47196;&#51229;&#53944;\Mercury\WP\Pjt%20Mercury_Revenue%20overview_210914_v1.0.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C:\Users\spark106\Desktop\&#54532;&#47196;&#51229;&#53944;\Mercury\WP\&#45236;&#49688;%20&#48143;%20&#49688;&#52636;%20&#45236;&#50669;.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54644;&#50808;&#47588;&#52636;(&#49688;&#51221;)_psj_210924_v1.0.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54644;&#50808;&#47588;&#52636;(&#49688;&#51221;)_psj_210924_v1.0.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54644;&#50808;&#47588;&#52636;(&#49688;&#51221;)_psj_210924_v1.0.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GP%20&#48516;&#49437;_psj_210915_v1.0.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https://onedrive-global.kpmg.com/personal/sulimchae_kr_kpmg_com/Documents/Desktop/&#46041;&#54868;&#46041;&#54868;&#46041;&#54868;/Project%20Mercury_&#54032;&#44288;&#48708;,%20&#44221;&#49345;&#50672;&#44396;&#44060;&#48156;&#48708;_v2.xlsb"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NWC%20&#48143;%20&#47588;&#52636;&#52292;&#44428;_psj_210913_v1.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amulyun\Desktop\DH\Working\QOE\Pjt%20Mercury_QoEQoA_ydm_0929_v1.0.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NWC%20&#48143;%20&#47588;&#52636;&#52292;&#44428;_psj_210913_v1.0.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NWC_psj_210907_v1.0.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NWC_psj_210907_v1.0.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NWC_psj_210907_v1.0.xlsx" TargetMode="External"/></Relationships>
</file>

<file path=ppt/charts/_rels/chart44.xml.rels><?xml version="1.0" encoding="UTF-8" standalone="yes"?>
<Relationships xmlns="http://schemas.openxmlformats.org/package/2006/relationships"><Relationship Id="rId2" Type="http://schemas.openxmlformats.org/officeDocument/2006/relationships/chartUserShapes" Target="../drawings/drawing15.xml"/><Relationship Id="rId1" Type="http://schemas.openxmlformats.org/officeDocument/2006/relationships/oleObject" Target="file:///C:\Users\damulyun\Desktop\DH\Working\&#51116;&#44256;&#51088;&#49328;\Pjt%20Mercury_&#51116;&#44256;&#51088;&#49328;_v2.3.xlsb"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3.xlsb" TargetMode="External"/></Relationships>
</file>

<file path=ppt/charts/_rels/chart46.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3.xlsb" TargetMode="External"/></Relationships>
</file>

<file path=ppt/charts/_rels/chart47.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49345;&#54408;&#47588;&#52636;_PSJ_210912_v1.0.xlsx" TargetMode="External"/></Relationships>
</file>

<file path=ppt/charts/_rels/chart48.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49345;&#54408;&#47588;&#52636;_PSJ_210912_v1.0.xlsx" TargetMode="External"/></Relationships>
</file>

<file path=ppt/charts/_rels/chart49.xml.rels><?xml version="1.0" encoding="UTF-8" standalone="yes"?>
<Relationships xmlns="http://schemas.openxmlformats.org/package/2006/relationships"><Relationship Id="rId2" Type="http://schemas.openxmlformats.org/officeDocument/2006/relationships/chartUserShapes" Target="../drawings/drawing16.xml"/><Relationship Id="rId1" Type="http://schemas.openxmlformats.org/officeDocument/2006/relationships/oleObject" Target="file:///C:\Users\spark106\Desktop\&#54532;&#47196;&#51229;&#53944;\Mercury\WP\Pjt%20Mercury_&#49345;&#54408;&#47588;&#52636;_PSJ_v1.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Revenue%20Bridge_psj_210916v1.0.xlsx" TargetMode="External"/></Relationships>
</file>

<file path=ppt/charts/_rels/chart50.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49345;&#54408;&#47588;&#52636;_PSJ_v1.0.xlsx" TargetMode="External"/></Relationships>
</file>

<file path=ppt/charts/_rels/chart51.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2.xlsx" TargetMode="External"/></Relationships>
</file>

<file path=ppt/charts/_rels/chart52.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2.xlsx" TargetMode="External"/></Relationships>
</file>

<file path=ppt/charts/_rels/chart53.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1.xlsx" TargetMode="External"/></Relationships>
</file>

<file path=ppt/charts/_rels/chart54.xml.rels><?xml version="1.0" encoding="UTF-8" standalone="yes"?>
<Relationships xmlns="http://schemas.openxmlformats.org/package/2006/relationships"><Relationship Id="rId1" Type="http://schemas.openxmlformats.org/officeDocument/2006/relationships/oleObject" Target="file:///C:\Users\damulyun\Desktop\DH\Working\&#51116;&#44256;&#51088;&#49328;\Pjt%20Mercury_&#51116;&#44256;&#51088;&#49328;_v2.2.xlsx"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spark106\Desktop\&#54532;&#47196;&#51229;&#53944;\Mercury\WP\Pjt%20Mercury_Revenue%20Bridge_psj_210916v1.0.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Revenue%20Bridge_psj_210916v1.0.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Revenue%20Bridge_psj_210916v1.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spark106\Desktop\&#54532;&#47196;&#51229;&#53944;\Mercury\WP\Pjt%20Mercury_Revenue%20Bridge_psj_210916v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280073813022007"/>
          <c:y val="0.20460979871492743"/>
          <c:w val="0.33136684550099554"/>
          <c:h val="0.53942583297571778"/>
        </c:manualLayout>
      </c:layout>
      <c:pieChart>
        <c:varyColors val="1"/>
        <c:ser>
          <c:idx val="0"/>
          <c:order val="0"/>
          <c:tx>
            <c:strRef>
              <c:f>'Glossary, Target Overview'!$E$31</c:f>
              <c:strCache>
                <c:ptCount val="1"/>
                <c:pt idx="0">
                  <c:v>지분율(%)</c:v>
                </c:pt>
              </c:strCache>
            </c:strRef>
          </c:tx>
          <c:dPt>
            <c:idx val="0"/>
            <c:bubble3D val="0"/>
            <c:spPr>
              <a:solidFill>
                <a:srgbClr val="00338D"/>
              </a:solidFill>
              <a:ln w="3175">
                <a:solidFill>
                  <a:srgbClr val="FFFFFF"/>
                </a:solidFill>
                <a:prstDash val="solid"/>
              </a:ln>
            </c:spPr>
            <c:extLst>
              <c:ext xmlns:c16="http://schemas.microsoft.com/office/drawing/2014/chart" uri="{C3380CC4-5D6E-409C-BE32-E72D297353CC}">
                <c16:uniqueId val="{00000001-6E93-48BE-8A1B-32F74513E6B8}"/>
              </c:ext>
            </c:extLst>
          </c:dPt>
          <c:dPt>
            <c:idx val="1"/>
            <c:bubble3D val="0"/>
            <c:spPr>
              <a:solidFill>
                <a:srgbClr val="0091DA"/>
              </a:solidFill>
              <a:ln w="3175">
                <a:solidFill>
                  <a:srgbClr val="FFFFFF"/>
                </a:solidFill>
                <a:prstDash val="solid"/>
              </a:ln>
            </c:spPr>
            <c:extLst>
              <c:ext xmlns:c16="http://schemas.microsoft.com/office/drawing/2014/chart" uri="{C3380CC4-5D6E-409C-BE32-E72D297353CC}">
                <c16:uniqueId val="{00000003-6E93-48BE-8A1B-32F74513E6B8}"/>
              </c:ext>
            </c:extLst>
          </c:dPt>
          <c:dPt>
            <c:idx val="2"/>
            <c:bubble3D val="0"/>
            <c:spPr>
              <a:solidFill>
                <a:srgbClr val="6D2077"/>
              </a:solidFill>
              <a:ln w="3175">
                <a:solidFill>
                  <a:srgbClr val="FFFFFF"/>
                </a:solidFill>
                <a:prstDash val="solid"/>
              </a:ln>
            </c:spPr>
            <c:extLst>
              <c:ext xmlns:c16="http://schemas.microsoft.com/office/drawing/2014/chart" uri="{C3380CC4-5D6E-409C-BE32-E72D297353CC}">
                <c16:uniqueId val="{00000005-6E93-48BE-8A1B-32F74513E6B8}"/>
              </c:ext>
            </c:extLst>
          </c:dPt>
          <c:dPt>
            <c:idx val="3"/>
            <c:bubble3D val="0"/>
            <c:spPr>
              <a:solidFill>
                <a:srgbClr val="005EB8"/>
              </a:solidFill>
              <a:ln w="3175">
                <a:solidFill>
                  <a:srgbClr val="FFFFFF"/>
                </a:solidFill>
                <a:prstDash val="solid"/>
              </a:ln>
            </c:spPr>
            <c:extLst>
              <c:ext xmlns:c16="http://schemas.microsoft.com/office/drawing/2014/chart" uri="{C3380CC4-5D6E-409C-BE32-E72D297353CC}">
                <c16:uniqueId val="{00000007-6E93-48BE-8A1B-32F74513E6B8}"/>
              </c:ext>
            </c:extLst>
          </c:dPt>
          <c:dLbls>
            <c:dLbl>
              <c:idx val="1"/>
              <c:layout>
                <c:manualLayout>
                  <c:x val="3.0997106946176668E-2"/>
                  <c:y val="0"/>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559267331678527"/>
                      <c:h val="0.21284934136297798"/>
                    </c:manualLayout>
                  </c15:layout>
                </c:ext>
                <c:ext xmlns:c16="http://schemas.microsoft.com/office/drawing/2014/chart" uri="{C3380CC4-5D6E-409C-BE32-E72D297353CC}">
                  <c16:uniqueId val="{00000003-6E93-48BE-8A1B-32F74513E6B8}"/>
                </c:ext>
              </c:extLst>
            </c:dLbl>
            <c:dLbl>
              <c:idx val="3"/>
              <c:layout>
                <c:manualLayout>
                  <c:x val="-1.594782746280474E-2"/>
                  <c:y val="4.24731959946624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E93-48BE-8A1B-32F74513E6B8}"/>
                </c:ext>
              </c:extLst>
            </c:dLbl>
            <c:numFmt formatCode="0.00%" sourceLinked="0"/>
            <c:spPr>
              <a:noFill/>
              <a:ln>
                <a:noFill/>
              </a:ln>
              <a:effectLst/>
            </c:spPr>
            <c:txPr>
              <a:bodyPr wrap="square" lIns="38100" tIns="19050" rIns="38100" bIns="19050" anchor="ctr">
                <a:spAutoFit/>
              </a:bodyPr>
              <a:lstStyle/>
              <a:p>
                <a:pPr>
                  <a:defRPr sz="800"/>
                </a:pPr>
                <a:endParaRPr lang="ko-KR"/>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'Glossary, Target Overview'!$D$32:$D$35</c:f>
              <c:strCache>
                <c:ptCount val="4"/>
                <c:pt idx="0">
                  <c:v>STIC Private Equity Fund III L.P.</c:v>
                </c:pt>
                <c:pt idx="1">
                  <c:v>STIC Shariah Private Equity Fund III L.P.</c:v>
                </c:pt>
                <c:pt idx="2">
                  <c:v>오진식</c:v>
                </c:pt>
                <c:pt idx="3">
                  <c:v>기타</c:v>
                </c:pt>
              </c:strCache>
            </c:strRef>
          </c:cat>
          <c:val>
            <c:numRef>
              <c:f>'Glossary, Target Overview'!$E$32:$E$35</c:f>
              <c:numCache>
                <c:formatCode>0.00</c:formatCode>
                <c:ptCount val="4"/>
                <c:pt idx="0">
                  <c:v>60.79</c:v>
                </c:pt>
                <c:pt idx="1">
                  <c:v>10.94</c:v>
                </c:pt>
                <c:pt idx="2">
                  <c:v>5.58</c:v>
                </c:pt>
                <c:pt idx="3">
                  <c:v>22.69</c:v>
                </c:pt>
              </c:numCache>
            </c:numRef>
          </c:val>
          <c:extLst>
            <c:ext xmlns:c16="http://schemas.microsoft.com/office/drawing/2014/chart" uri="{C3380CC4-5D6E-409C-BE32-E72D297353CC}">
              <c16:uniqueId val="{00000008-6E93-48BE-8A1B-32F74513E6B8}"/>
            </c:ext>
          </c:extLst>
        </c:ser>
        <c:dLbls>
          <c:showLegendKey val="0"/>
          <c:showVal val="0"/>
          <c:showCatName val="0"/>
          <c:showSerName val="0"/>
          <c:showPercent val="0"/>
          <c:showBubbleSize val="0"/>
          <c:showLeaderLines val="0"/>
        </c:dLbls>
        <c:firstSliceAng val="0"/>
      </c:pieChart>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00338D"/>
                </a:solidFill>
                <a:latin typeface="Arial"/>
                <a:ea typeface="Arial"/>
                <a:cs typeface="Arial"/>
              </a:defRPr>
            </a:pPr>
            <a:r>
              <a:rPr lang="en-US" sz="900" baseline="0" dirty="0"/>
              <a:t>[Mercury]EBITDA bridge(‘18~’21.06 LTM)</a:t>
            </a:r>
            <a:endParaRPr lang="en-US" sz="900" dirty="0"/>
          </a:p>
        </c:rich>
      </c:tx>
      <c:layout>
        <c:manualLayout>
          <c:xMode val="edge"/>
          <c:yMode val="edge"/>
          <c:x val="2.5337727670404837E-2"/>
          <c:y val="2.660108995976121E-3"/>
        </c:manualLayout>
      </c:layout>
      <c:overlay val="0"/>
    </c:title>
    <c:autoTitleDeleted val="0"/>
    <c:plotArea>
      <c:layout>
        <c:manualLayout>
          <c:layoutTarget val="inner"/>
          <c:xMode val="edge"/>
          <c:yMode val="edge"/>
          <c:x val="0.10189648114366133"/>
          <c:y val="0.10218761335214703"/>
          <c:w val="0.86654241033390134"/>
          <c:h val="0.70524693847231357"/>
        </c:manualLayout>
      </c:layout>
      <c:barChart>
        <c:barDir val="col"/>
        <c:grouping val="stacked"/>
        <c:varyColors val="0"/>
        <c:dLbls>
          <c:showLegendKey val="0"/>
          <c:showVal val="0"/>
          <c:showCatName val="0"/>
          <c:showSerName val="0"/>
          <c:showPercent val="0"/>
          <c:showBubbleSize val="0"/>
        </c:dLbls>
        <c:gapWidth val="0"/>
        <c:overlap val="100"/>
        <c:axId val="1824616880"/>
        <c:axId val="1964363200"/>
      </c:barChart>
      <c:catAx>
        <c:axId val="1824616880"/>
        <c:scaling>
          <c:orientation val="minMax"/>
        </c:scaling>
        <c:delete val="1"/>
        <c:axPos val="b"/>
        <c:numFmt formatCode="General" sourceLinked="1"/>
        <c:majorTickMark val="out"/>
        <c:minorTickMark val="none"/>
        <c:tickLblPos val="low"/>
        <c:crossAx val="1964363200"/>
        <c:crosses val="autoZero"/>
        <c:auto val="1"/>
        <c:lblAlgn val="ctr"/>
        <c:lblOffset val="100"/>
        <c:noMultiLvlLbl val="0"/>
      </c:catAx>
      <c:valAx>
        <c:axId val="1964363200"/>
        <c:scaling>
          <c:orientation val="minMax"/>
          <c:max val="6000000000"/>
          <c:min val="0"/>
        </c:scaling>
        <c:delete val="0"/>
        <c:axPos val="l"/>
        <c:title>
          <c:tx>
            <c:rich>
              <a:bodyPr rot="-5400000" vert="horz"/>
              <a:lstStyle/>
              <a:p>
                <a:pPr>
                  <a:defRPr altLang="ko-KR" sz="800">
                    <a:solidFill>
                      <a:srgbClr val="000000"/>
                    </a:solidFill>
                  </a:defRPr>
                </a:pPr>
                <a:r>
                  <a:rPr lang="ko-KR" altLang="en-US" sz="800"/>
                  <a:t>백만원</a:t>
                </a:r>
                <a:endParaRPr lang="en-US" sz="800"/>
              </a:p>
            </c:rich>
          </c:tx>
          <c:layout>
            <c:manualLayout>
              <c:xMode val="edge"/>
              <c:yMode val="edge"/>
              <c:x val="2.5664089102354896E-2"/>
              <c:y val="0.34341142722578516"/>
            </c:manualLayout>
          </c:layout>
          <c:overlay val="0"/>
        </c:title>
        <c:numFmt formatCode="\(#,##0,,\);\(#,##0,,\);\-" sourceLinked="1"/>
        <c:majorTickMark val="out"/>
        <c:minorTickMark val="none"/>
        <c:tickLblPos val="nextTo"/>
        <c:spPr>
          <a:ln w="3175">
            <a:solidFill>
              <a:srgbClr val="000000"/>
            </a:solidFill>
            <a:prstDash val="solid"/>
          </a:ln>
        </c:spPr>
        <c:txPr>
          <a:bodyPr/>
          <a:lstStyle/>
          <a:p>
            <a:pPr>
              <a:defRPr sz="800">
                <a:solidFill>
                  <a:srgbClr val="000000"/>
                </a:solidFill>
              </a:defRPr>
            </a:pPr>
            <a:endParaRPr lang="ko-KR"/>
          </a:p>
        </c:txPr>
        <c:crossAx val="1824616880"/>
        <c:crosses val="autoZero"/>
        <c:crossBetween val="between"/>
        <c:majorUnit val="2000000000"/>
        <c:minorUnit val="7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altLang="ko-KR" sz="800" b="1" i="0" u="none" strike="noStrike" baseline="0">
                <a:effectLst/>
              </a:rPr>
              <a:t>EBITDA bridge(2018~2Q21.LTM)</a:t>
            </a:r>
            <a:endParaRPr lang="en-US" sz="800"/>
          </a:p>
        </c:rich>
      </c:tx>
      <c:layout>
        <c:manualLayout>
          <c:xMode val="edge"/>
          <c:yMode val="edge"/>
          <c:x val="6.1932912238405108E-2"/>
          <c:y val="3.624539684213178E-2"/>
        </c:manualLayout>
      </c:layout>
      <c:overlay val="0"/>
    </c:title>
    <c:autoTitleDeleted val="0"/>
    <c:plotArea>
      <c:layout>
        <c:manualLayout>
          <c:layoutTarget val="inner"/>
          <c:xMode val="edge"/>
          <c:yMode val="edge"/>
          <c:x val="0.10189648114366133"/>
          <c:y val="0.10218761335214703"/>
          <c:w val="0.86654241033390134"/>
          <c:h val="0.63336906794387038"/>
        </c:manualLayout>
      </c:layout>
      <c:barChart>
        <c:barDir val="col"/>
        <c:grouping val="stacked"/>
        <c:varyColors val="0"/>
        <c:ser>
          <c:idx val="0"/>
          <c:order val="0"/>
          <c:tx>
            <c:strRef>
              <c:f>'EBITDA bridge'!$I$3</c:f>
              <c:strCache>
                <c:ptCount val="1"/>
                <c:pt idx="0">
                  <c:v>기초</c:v>
                </c:pt>
              </c:strCache>
            </c:strRef>
          </c:tx>
          <c:spPr>
            <a:solidFill>
              <a:srgbClr val="00338D"/>
            </a:solidFill>
            <a:ln w="3175">
              <a:noFill/>
              <a:prstDash val="solid"/>
            </a:ln>
          </c:spPr>
          <c:invertIfNegative val="0"/>
          <c:dPt>
            <c:idx val="1"/>
            <c:invertIfNegative val="0"/>
            <c:bubble3D val="0"/>
            <c:spPr>
              <a:noFill/>
              <a:ln w="3175">
                <a:noFill/>
                <a:prstDash val="solid"/>
              </a:ln>
            </c:spPr>
            <c:extLst>
              <c:ext xmlns:c16="http://schemas.microsoft.com/office/drawing/2014/chart" uri="{C3380CC4-5D6E-409C-BE32-E72D297353CC}">
                <c16:uniqueId val="{00000001-E40D-4F16-B9B0-9D76D6DEBDB0}"/>
              </c:ext>
            </c:extLst>
          </c:dPt>
          <c:dPt>
            <c:idx val="2"/>
            <c:invertIfNegative val="0"/>
            <c:bubble3D val="0"/>
            <c:spPr>
              <a:noFill/>
              <a:ln w="3175">
                <a:noFill/>
                <a:prstDash val="solid"/>
              </a:ln>
            </c:spPr>
            <c:extLst>
              <c:ext xmlns:c16="http://schemas.microsoft.com/office/drawing/2014/chart" uri="{C3380CC4-5D6E-409C-BE32-E72D297353CC}">
                <c16:uniqueId val="{00000003-E40D-4F16-B9B0-9D76D6DEBDB0}"/>
              </c:ext>
            </c:extLst>
          </c:dPt>
          <c:dPt>
            <c:idx val="3"/>
            <c:invertIfNegative val="0"/>
            <c:bubble3D val="0"/>
            <c:spPr>
              <a:noFill/>
              <a:ln w="3175">
                <a:noFill/>
                <a:prstDash val="solid"/>
              </a:ln>
            </c:spPr>
            <c:extLst>
              <c:ext xmlns:c16="http://schemas.microsoft.com/office/drawing/2014/chart" uri="{C3380CC4-5D6E-409C-BE32-E72D297353CC}">
                <c16:uniqueId val="{00000005-E40D-4F16-B9B0-9D76D6DEBDB0}"/>
              </c:ext>
            </c:extLst>
          </c:dPt>
          <c:dPt>
            <c:idx val="4"/>
            <c:invertIfNegative val="0"/>
            <c:bubble3D val="0"/>
            <c:spPr>
              <a:noFill/>
              <a:ln w="3175">
                <a:noFill/>
                <a:prstDash val="solid"/>
              </a:ln>
            </c:spPr>
            <c:extLst>
              <c:ext xmlns:c16="http://schemas.microsoft.com/office/drawing/2014/chart" uri="{C3380CC4-5D6E-409C-BE32-E72D297353CC}">
                <c16:uniqueId val="{00000007-E40D-4F16-B9B0-9D76D6DEBDB0}"/>
              </c:ext>
            </c:extLst>
          </c:dPt>
          <c:dPt>
            <c:idx val="5"/>
            <c:invertIfNegative val="0"/>
            <c:bubble3D val="0"/>
            <c:spPr>
              <a:noFill/>
              <a:ln w="3175">
                <a:noFill/>
                <a:prstDash val="solid"/>
              </a:ln>
            </c:spPr>
            <c:extLst>
              <c:ext xmlns:c16="http://schemas.microsoft.com/office/drawing/2014/chart" uri="{C3380CC4-5D6E-409C-BE32-E72D297353CC}">
                <c16:uniqueId val="{00000009-E40D-4F16-B9B0-9D76D6DEBDB0}"/>
              </c:ext>
            </c:extLst>
          </c:dPt>
          <c:dPt>
            <c:idx val="7"/>
            <c:invertIfNegative val="0"/>
            <c:bubble3D val="0"/>
            <c:spPr>
              <a:noFill/>
              <a:ln w="3175">
                <a:noFill/>
                <a:prstDash val="solid"/>
              </a:ln>
            </c:spPr>
            <c:extLst>
              <c:ext xmlns:c16="http://schemas.microsoft.com/office/drawing/2014/chart" uri="{C3380CC4-5D6E-409C-BE32-E72D297353CC}">
                <c16:uniqueId val="{0000000B-E40D-4F16-B9B0-9D76D6DEBDB0}"/>
              </c:ext>
            </c:extLst>
          </c:dPt>
          <c:dPt>
            <c:idx val="8"/>
            <c:invertIfNegative val="0"/>
            <c:bubble3D val="0"/>
            <c:spPr>
              <a:noFill/>
              <a:ln w="3175">
                <a:noFill/>
                <a:prstDash val="solid"/>
              </a:ln>
            </c:spPr>
            <c:extLst>
              <c:ext xmlns:c16="http://schemas.microsoft.com/office/drawing/2014/chart" uri="{C3380CC4-5D6E-409C-BE32-E72D297353CC}">
                <c16:uniqueId val="{0000000D-E40D-4F16-B9B0-9D76D6DEBDB0}"/>
              </c:ext>
            </c:extLst>
          </c:dPt>
          <c:dPt>
            <c:idx val="9"/>
            <c:invertIfNegative val="0"/>
            <c:bubble3D val="0"/>
            <c:spPr>
              <a:noFill/>
              <a:ln w="3175">
                <a:noFill/>
                <a:prstDash val="solid"/>
              </a:ln>
            </c:spPr>
            <c:extLst>
              <c:ext xmlns:c16="http://schemas.microsoft.com/office/drawing/2014/chart" uri="{C3380CC4-5D6E-409C-BE32-E72D297353CC}">
                <c16:uniqueId val="{0000000F-E40D-4F16-B9B0-9D76D6DEBDB0}"/>
              </c:ext>
            </c:extLst>
          </c:dPt>
          <c:dPt>
            <c:idx val="10"/>
            <c:invertIfNegative val="0"/>
            <c:bubble3D val="0"/>
            <c:spPr>
              <a:noFill/>
              <a:ln w="3175">
                <a:noFill/>
                <a:prstDash val="solid"/>
              </a:ln>
            </c:spPr>
            <c:extLst>
              <c:ext xmlns:c16="http://schemas.microsoft.com/office/drawing/2014/chart" uri="{C3380CC4-5D6E-409C-BE32-E72D297353CC}">
                <c16:uniqueId val="{00000011-E40D-4F16-B9B0-9D76D6DEBDB0}"/>
              </c:ext>
            </c:extLst>
          </c:dPt>
          <c:dPt>
            <c:idx val="11"/>
            <c:invertIfNegative val="0"/>
            <c:bubble3D val="0"/>
            <c:spPr>
              <a:noFill/>
              <a:ln w="3175">
                <a:noFill/>
                <a:prstDash val="solid"/>
              </a:ln>
            </c:spPr>
            <c:extLst>
              <c:ext xmlns:c16="http://schemas.microsoft.com/office/drawing/2014/chart" uri="{C3380CC4-5D6E-409C-BE32-E72D297353CC}">
                <c16:uniqueId val="{00000013-E40D-4F16-B9B0-9D76D6DEBDB0}"/>
              </c:ext>
            </c:extLst>
          </c:dPt>
          <c:dPt>
            <c:idx val="12"/>
            <c:invertIfNegative val="0"/>
            <c:bubble3D val="0"/>
            <c:spPr>
              <a:noFill/>
              <a:ln w="3175">
                <a:noFill/>
                <a:prstDash val="solid"/>
              </a:ln>
            </c:spPr>
            <c:extLst>
              <c:ext xmlns:c16="http://schemas.microsoft.com/office/drawing/2014/chart" uri="{C3380CC4-5D6E-409C-BE32-E72D297353CC}">
                <c16:uniqueId val="{00000015-E40D-4F16-B9B0-9D76D6DEBDB0}"/>
              </c:ext>
            </c:extLst>
          </c:dPt>
          <c:dPt>
            <c:idx val="13"/>
            <c:invertIfNegative val="0"/>
            <c:bubble3D val="0"/>
            <c:spPr>
              <a:noFill/>
              <a:ln w="3175">
                <a:noFill/>
                <a:prstDash val="solid"/>
              </a:ln>
            </c:spPr>
            <c:extLst>
              <c:ext xmlns:c16="http://schemas.microsoft.com/office/drawing/2014/chart" uri="{C3380CC4-5D6E-409C-BE32-E72D297353CC}">
                <c16:uniqueId val="{00000017-E40D-4F16-B9B0-9D76D6DEBDB0}"/>
              </c:ext>
            </c:extLst>
          </c:dPt>
          <c:dPt>
            <c:idx val="15"/>
            <c:invertIfNegative val="0"/>
            <c:bubble3D val="0"/>
            <c:spPr>
              <a:noFill/>
              <a:ln w="3175">
                <a:noFill/>
                <a:prstDash val="solid"/>
              </a:ln>
            </c:spPr>
            <c:extLst>
              <c:ext xmlns:c16="http://schemas.microsoft.com/office/drawing/2014/chart" uri="{C3380CC4-5D6E-409C-BE32-E72D297353CC}">
                <c16:uniqueId val="{00000019-E40D-4F16-B9B0-9D76D6DEBDB0}"/>
              </c:ext>
            </c:extLst>
          </c:dPt>
          <c:dPt>
            <c:idx val="16"/>
            <c:invertIfNegative val="0"/>
            <c:bubble3D val="0"/>
            <c:spPr>
              <a:noFill/>
              <a:ln w="3175">
                <a:noFill/>
                <a:prstDash val="solid"/>
              </a:ln>
            </c:spPr>
            <c:extLst>
              <c:ext xmlns:c16="http://schemas.microsoft.com/office/drawing/2014/chart" uri="{C3380CC4-5D6E-409C-BE32-E72D297353CC}">
                <c16:uniqueId val="{0000001B-E40D-4F16-B9B0-9D76D6DEBDB0}"/>
              </c:ext>
            </c:extLst>
          </c:dPt>
          <c:dPt>
            <c:idx val="17"/>
            <c:invertIfNegative val="0"/>
            <c:bubble3D val="0"/>
            <c:spPr>
              <a:noFill/>
              <a:ln w="3175">
                <a:noFill/>
                <a:prstDash val="solid"/>
              </a:ln>
            </c:spPr>
            <c:extLst>
              <c:ext xmlns:c16="http://schemas.microsoft.com/office/drawing/2014/chart" uri="{C3380CC4-5D6E-409C-BE32-E72D297353CC}">
                <c16:uniqueId val="{0000001D-E40D-4F16-B9B0-9D76D6DEBDB0}"/>
              </c:ext>
            </c:extLst>
          </c:dPt>
          <c:dPt>
            <c:idx val="18"/>
            <c:invertIfNegative val="0"/>
            <c:bubble3D val="0"/>
            <c:spPr>
              <a:noFill/>
              <a:ln w="3175">
                <a:noFill/>
                <a:prstDash val="solid"/>
              </a:ln>
            </c:spPr>
            <c:extLst>
              <c:ext xmlns:c16="http://schemas.microsoft.com/office/drawing/2014/chart" uri="{C3380CC4-5D6E-409C-BE32-E72D297353CC}">
                <c16:uniqueId val="{0000001F-E40D-4F16-B9B0-9D76D6DEBDB0}"/>
              </c:ext>
            </c:extLst>
          </c:dPt>
          <c:dPt>
            <c:idx val="19"/>
            <c:invertIfNegative val="0"/>
            <c:bubble3D val="0"/>
            <c:spPr>
              <a:noFill/>
              <a:ln w="3175">
                <a:noFill/>
                <a:prstDash val="solid"/>
              </a:ln>
            </c:spPr>
            <c:extLst>
              <c:ext xmlns:c16="http://schemas.microsoft.com/office/drawing/2014/chart" uri="{C3380CC4-5D6E-409C-BE32-E72D297353CC}">
                <c16:uniqueId val="{00000021-E40D-4F16-B9B0-9D76D6DEBDB0}"/>
              </c:ext>
            </c:extLst>
          </c:dPt>
          <c:dPt>
            <c:idx val="20"/>
            <c:invertIfNegative val="0"/>
            <c:bubble3D val="0"/>
            <c:spPr>
              <a:noFill/>
              <a:ln w="3175">
                <a:noFill/>
                <a:prstDash val="solid"/>
              </a:ln>
            </c:spPr>
            <c:extLst>
              <c:ext xmlns:c16="http://schemas.microsoft.com/office/drawing/2014/chart" uri="{C3380CC4-5D6E-409C-BE32-E72D297353CC}">
                <c16:uniqueId val="{00000023-E40D-4F16-B9B0-9D76D6DEBDB0}"/>
              </c:ext>
            </c:extLst>
          </c:dPt>
          <c:dPt>
            <c:idx val="21"/>
            <c:invertIfNegative val="0"/>
            <c:bubble3D val="0"/>
            <c:spPr>
              <a:noFill/>
              <a:ln w="3175">
                <a:noFill/>
                <a:prstDash val="solid"/>
              </a:ln>
            </c:spPr>
            <c:extLst>
              <c:ext xmlns:c16="http://schemas.microsoft.com/office/drawing/2014/chart" uri="{C3380CC4-5D6E-409C-BE32-E72D297353CC}">
                <c16:uniqueId val="{00000025-E40D-4F16-B9B0-9D76D6DEBDB0}"/>
              </c:ext>
            </c:extLst>
          </c:dPt>
          <c:dLbls>
            <c:dLbl>
              <c:idx val="1"/>
              <c:delete val="1"/>
              <c:extLst>
                <c:ext xmlns:c15="http://schemas.microsoft.com/office/drawing/2012/chart" uri="{CE6537A1-D6FC-4f65-9D91-7224C49458BB}"/>
                <c:ext xmlns:c16="http://schemas.microsoft.com/office/drawing/2014/chart" uri="{C3380CC4-5D6E-409C-BE32-E72D297353CC}">
                  <c16:uniqueId val="{00000001-E40D-4F16-B9B0-9D76D6DEBDB0}"/>
                </c:ext>
              </c:extLst>
            </c:dLbl>
            <c:dLbl>
              <c:idx val="2"/>
              <c:delete val="1"/>
              <c:extLst>
                <c:ext xmlns:c15="http://schemas.microsoft.com/office/drawing/2012/chart" uri="{CE6537A1-D6FC-4f65-9D91-7224C49458BB}"/>
                <c:ext xmlns:c16="http://schemas.microsoft.com/office/drawing/2014/chart" uri="{C3380CC4-5D6E-409C-BE32-E72D297353CC}">
                  <c16:uniqueId val="{00000003-E40D-4F16-B9B0-9D76D6DEBDB0}"/>
                </c:ext>
              </c:extLst>
            </c:dLbl>
            <c:dLbl>
              <c:idx val="3"/>
              <c:delete val="1"/>
              <c:extLst>
                <c:ext xmlns:c15="http://schemas.microsoft.com/office/drawing/2012/chart" uri="{CE6537A1-D6FC-4f65-9D91-7224C49458BB}"/>
                <c:ext xmlns:c16="http://schemas.microsoft.com/office/drawing/2014/chart" uri="{C3380CC4-5D6E-409C-BE32-E72D297353CC}">
                  <c16:uniqueId val="{00000005-E40D-4F16-B9B0-9D76D6DEBDB0}"/>
                </c:ext>
              </c:extLst>
            </c:dLbl>
            <c:dLbl>
              <c:idx val="4"/>
              <c:delete val="1"/>
              <c:extLst>
                <c:ext xmlns:c15="http://schemas.microsoft.com/office/drawing/2012/chart" uri="{CE6537A1-D6FC-4f65-9D91-7224C49458BB}"/>
                <c:ext xmlns:c16="http://schemas.microsoft.com/office/drawing/2014/chart" uri="{C3380CC4-5D6E-409C-BE32-E72D297353CC}">
                  <c16:uniqueId val="{00000007-E40D-4F16-B9B0-9D76D6DEBDB0}"/>
                </c:ext>
              </c:extLst>
            </c:dLbl>
            <c:dLbl>
              <c:idx val="5"/>
              <c:delete val="1"/>
              <c:extLst>
                <c:ext xmlns:c15="http://schemas.microsoft.com/office/drawing/2012/chart" uri="{CE6537A1-D6FC-4f65-9D91-7224C49458BB}"/>
                <c:ext xmlns:c16="http://schemas.microsoft.com/office/drawing/2014/chart" uri="{C3380CC4-5D6E-409C-BE32-E72D297353CC}">
                  <c16:uniqueId val="{00000009-E40D-4F16-B9B0-9D76D6DEBDB0}"/>
                </c:ext>
              </c:extLst>
            </c:dLbl>
            <c:dLbl>
              <c:idx val="7"/>
              <c:delete val="1"/>
              <c:extLst>
                <c:ext xmlns:c15="http://schemas.microsoft.com/office/drawing/2012/chart" uri="{CE6537A1-D6FC-4f65-9D91-7224C49458BB}"/>
                <c:ext xmlns:c16="http://schemas.microsoft.com/office/drawing/2014/chart" uri="{C3380CC4-5D6E-409C-BE32-E72D297353CC}">
                  <c16:uniqueId val="{0000000B-E40D-4F16-B9B0-9D76D6DEBDB0}"/>
                </c:ext>
              </c:extLst>
            </c:dLbl>
            <c:dLbl>
              <c:idx val="8"/>
              <c:delete val="1"/>
              <c:extLst>
                <c:ext xmlns:c15="http://schemas.microsoft.com/office/drawing/2012/chart" uri="{CE6537A1-D6FC-4f65-9D91-7224C49458BB}"/>
                <c:ext xmlns:c16="http://schemas.microsoft.com/office/drawing/2014/chart" uri="{C3380CC4-5D6E-409C-BE32-E72D297353CC}">
                  <c16:uniqueId val="{0000000D-E40D-4F16-B9B0-9D76D6DEBDB0}"/>
                </c:ext>
              </c:extLst>
            </c:dLbl>
            <c:dLbl>
              <c:idx val="9"/>
              <c:delete val="1"/>
              <c:extLst>
                <c:ext xmlns:c15="http://schemas.microsoft.com/office/drawing/2012/chart" uri="{CE6537A1-D6FC-4f65-9D91-7224C49458BB}"/>
                <c:ext xmlns:c16="http://schemas.microsoft.com/office/drawing/2014/chart" uri="{C3380CC4-5D6E-409C-BE32-E72D297353CC}">
                  <c16:uniqueId val="{0000000F-E40D-4F16-B9B0-9D76D6DEBDB0}"/>
                </c:ext>
              </c:extLst>
            </c:dLbl>
            <c:dLbl>
              <c:idx val="10"/>
              <c:delete val="1"/>
              <c:extLst>
                <c:ext xmlns:c15="http://schemas.microsoft.com/office/drawing/2012/chart" uri="{CE6537A1-D6FC-4f65-9D91-7224C49458BB}"/>
                <c:ext xmlns:c16="http://schemas.microsoft.com/office/drawing/2014/chart" uri="{C3380CC4-5D6E-409C-BE32-E72D297353CC}">
                  <c16:uniqueId val="{00000011-E40D-4F16-B9B0-9D76D6DEBDB0}"/>
                </c:ext>
              </c:extLst>
            </c:dLbl>
            <c:dLbl>
              <c:idx val="11"/>
              <c:delete val="1"/>
              <c:extLst>
                <c:ext xmlns:c15="http://schemas.microsoft.com/office/drawing/2012/chart" uri="{CE6537A1-D6FC-4f65-9D91-7224C49458BB}"/>
                <c:ext xmlns:c16="http://schemas.microsoft.com/office/drawing/2014/chart" uri="{C3380CC4-5D6E-409C-BE32-E72D297353CC}">
                  <c16:uniqueId val="{00000013-E40D-4F16-B9B0-9D76D6DEBDB0}"/>
                </c:ext>
              </c:extLst>
            </c:dLbl>
            <c:dLbl>
              <c:idx val="12"/>
              <c:delete val="1"/>
              <c:extLst>
                <c:ext xmlns:c15="http://schemas.microsoft.com/office/drawing/2012/chart" uri="{CE6537A1-D6FC-4f65-9D91-7224C49458BB}"/>
                <c:ext xmlns:c16="http://schemas.microsoft.com/office/drawing/2014/chart" uri="{C3380CC4-5D6E-409C-BE32-E72D297353CC}">
                  <c16:uniqueId val="{00000015-E40D-4F16-B9B0-9D76D6DEBDB0}"/>
                </c:ext>
              </c:extLst>
            </c:dLbl>
            <c:dLbl>
              <c:idx val="13"/>
              <c:delete val="1"/>
              <c:extLst>
                <c:ext xmlns:c15="http://schemas.microsoft.com/office/drawing/2012/chart" uri="{CE6537A1-D6FC-4f65-9D91-7224C49458BB}"/>
                <c:ext xmlns:c16="http://schemas.microsoft.com/office/drawing/2014/chart" uri="{C3380CC4-5D6E-409C-BE32-E72D297353CC}">
                  <c16:uniqueId val="{00000017-E40D-4F16-B9B0-9D76D6DEBDB0}"/>
                </c:ext>
              </c:extLst>
            </c:dLbl>
            <c:dLbl>
              <c:idx val="15"/>
              <c:delete val="1"/>
              <c:extLst>
                <c:ext xmlns:c15="http://schemas.microsoft.com/office/drawing/2012/chart" uri="{CE6537A1-D6FC-4f65-9D91-7224C49458BB}"/>
                <c:ext xmlns:c16="http://schemas.microsoft.com/office/drawing/2014/chart" uri="{C3380CC4-5D6E-409C-BE32-E72D297353CC}">
                  <c16:uniqueId val="{00000019-E40D-4F16-B9B0-9D76D6DEBDB0}"/>
                </c:ext>
              </c:extLst>
            </c:dLbl>
            <c:dLbl>
              <c:idx val="16"/>
              <c:delete val="1"/>
              <c:extLst>
                <c:ext xmlns:c15="http://schemas.microsoft.com/office/drawing/2012/chart" uri="{CE6537A1-D6FC-4f65-9D91-7224C49458BB}"/>
                <c:ext xmlns:c16="http://schemas.microsoft.com/office/drawing/2014/chart" uri="{C3380CC4-5D6E-409C-BE32-E72D297353CC}">
                  <c16:uniqueId val="{0000001B-E40D-4F16-B9B0-9D76D6DEBDB0}"/>
                </c:ext>
              </c:extLst>
            </c:dLbl>
            <c:dLbl>
              <c:idx val="17"/>
              <c:delete val="1"/>
              <c:extLst>
                <c:ext xmlns:c15="http://schemas.microsoft.com/office/drawing/2012/chart" uri="{CE6537A1-D6FC-4f65-9D91-7224C49458BB}"/>
                <c:ext xmlns:c16="http://schemas.microsoft.com/office/drawing/2014/chart" uri="{C3380CC4-5D6E-409C-BE32-E72D297353CC}">
                  <c16:uniqueId val="{0000001D-E40D-4F16-B9B0-9D76D6DEBDB0}"/>
                </c:ext>
              </c:extLst>
            </c:dLbl>
            <c:dLbl>
              <c:idx val="18"/>
              <c:delete val="1"/>
              <c:extLst>
                <c:ext xmlns:c15="http://schemas.microsoft.com/office/drawing/2012/chart" uri="{CE6537A1-D6FC-4f65-9D91-7224C49458BB}"/>
                <c:ext xmlns:c16="http://schemas.microsoft.com/office/drawing/2014/chart" uri="{C3380CC4-5D6E-409C-BE32-E72D297353CC}">
                  <c16:uniqueId val="{0000001F-E40D-4F16-B9B0-9D76D6DEBDB0}"/>
                </c:ext>
              </c:extLst>
            </c:dLbl>
            <c:dLbl>
              <c:idx val="19"/>
              <c:delete val="1"/>
              <c:extLst>
                <c:ext xmlns:c15="http://schemas.microsoft.com/office/drawing/2012/chart" uri="{CE6537A1-D6FC-4f65-9D91-7224C49458BB}"/>
                <c:ext xmlns:c16="http://schemas.microsoft.com/office/drawing/2014/chart" uri="{C3380CC4-5D6E-409C-BE32-E72D297353CC}">
                  <c16:uniqueId val="{00000021-E40D-4F16-B9B0-9D76D6DEBDB0}"/>
                </c:ext>
              </c:extLst>
            </c:dLbl>
            <c:dLbl>
              <c:idx val="20"/>
              <c:delete val="1"/>
              <c:extLst>
                <c:ext xmlns:c15="http://schemas.microsoft.com/office/drawing/2012/chart" uri="{CE6537A1-D6FC-4f65-9D91-7224C49458BB}"/>
                <c:ext xmlns:c16="http://schemas.microsoft.com/office/drawing/2014/chart" uri="{C3380CC4-5D6E-409C-BE32-E72D297353CC}">
                  <c16:uniqueId val="{00000023-E40D-4F16-B9B0-9D76D6DEBDB0}"/>
                </c:ext>
              </c:extLst>
            </c:dLbl>
            <c:dLbl>
              <c:idx val="21"/>
              <c:delete val="1"/>
              <c:extLst>
                <c:ext xmlns:c15="http://schemas.microsoft.com/office/drawing/2012/chart" uri="{CE6537A1-D6FC-4f65-9D91-7224C49458BB}"/>
                <c:ext xmlns:c16="http://schemas.microsoft.com/office/drawing/2014/chart" uri="{C3380CC4-5D6E-409C-BE32-E72D297353CC}">
                  <c16:uniqueId val="{00000025-E40D-4F16-B9B0-9D76D6DEBDB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'EBITDA bridge'!$H$4:$H$26</c:f>
              <c:strCache>
                <c:ptCount val="23"/>
                <c:pt idx="0">
                  <c:v>2018</c:v>
                </c:pt>
                <c:pt idx="1">
                  <c:v>△ CM of 상품</c:v>
                </c:pt>
                <c:pt idx="2">
                  <c:v>△ CM of 제품</c:v>
                </c:pt>
                <c:pt idx="3">
                  <c:v>△ CM of 기타</c:v>
                </c:pt>
                <c:pt idx="4">
                  <c:v>△ 고정비</c:v>
                </c:pt>
                <c:pt idx="5">
                  <c:v>△ 판매관리비</c:v>
                </c:pt>
                <c:pt idx="6">
                  <c:v>2019</c:v>
                </c:pt>
                <c:pt idx="7">
                  <c:v>△ CM of 상품</c:v>
                </c:pt>
                <c:pt idx="8">
                  <c:v>△ CM of COVID-19</c:v>
                </c:pt>
                <c:pt idx="9">
                  <c:v>△ CM of 제품</c:v>
                </c:pt>
                <c:pt idx="10">
                  <c:v>△ CM of 기타</c:v>
                </c:pt>
                <c:pt idx="11">
                  <c:v>△ 고정비</c:v>
                </c:pt>
                <c:pt idx="12">
                  <c:v>△ 임상비용 COVID-19</c:v>
                </c:pt>
                <c:pt idx="13">
                  <c:v>△ 판매관리비</c:v>
                </c:pt>
                <c:pt idx="14">
                  <c:v>2020</c:v>
                </c:pt>
                <c:pt idx="15">
                  <c:v>△ CM of 상품</c:v>
                </c:pt>
                <c:pt idx="16">
                  <c:v>△ CM of COVID-19</c:v>
                </c:pt>
                <c:pt idx="17">
                  <c:v>△ CM of 제품</c:v>
                </c:pt>
                <c:pt idx="18">
                  <c:v>△ CM of 기타</c:v>
                </c:pt>
                <c:pt idx="19">
                  <c:v>△ 고정비</c:v>
                </c:pt>
                <c:pt idx="20">
                  <c:v>△ 임상비용 COVID-19</c:v>
                </c:pt>
                <c:pt idx="21">
                  <c:v>△ 판매관리비</c:v>
                </c:pt>
                <c:pt idx="22">
                  <c:v>2Q.21LTM</c:v>
                </c:pt>
              </c:strCache>
            </c:strRef>
          </c:cat>
          <c:val>
            <c:numRef>
              <c:f>'EBITDA bridge'!$I$4:$I$26</c:f>
              <c:numCache>
                <c:formatCode>#,##0,,_);\(#,##0,,\);\-</c:formatCode>
                <c:ptCount val="23"/>
                <c:pt idx="0">
                  <c:v>1133710704</c:v>
                </c:pt>
                <c:pt idx="1">
                  <c:v>922149707</c:v>
                </c:pt>
                <c:pt idx="2">
                  <c:v>922149707</c:v>
                </c:pt>
                <c:pt idx="3">
                  <c:v>1697357898</c:v>
                </c:pt>
                <c:pt idx="4">
                  <c:v>1697357898</c:v>
                </c:pt>
                <c:pt idx="5">
                  <c:v>1343216261</c:v>
                </c:pt>
                <c:pt idx="6">
                  <c:v>1343216261</c:v>
                </c:pt>
                <c:pt idx="7">
                  <c:v>951764119</c:v>
                </c:pt>
                <c:pt idx="8">
                  <c:v>951764119</c:v>
                </c:pt>
                <c:pt idx="9">
                  <c:v>2662895328</c:v>
                </c:pt>
                <c:pt idx="10">
                  <c:v>5149238409</c:v>
                </c:pt>
                <c:pt idx="11">
                  <c:v>5054009245</c:v>
                </c:pt>
                <c:pt idx="12">
                  <c:v>4614009245</c:v>
                </c:pt>
                <c:pt idx="13">
                  <c:v>3041512823</c:v>
                </c:pt>
                <c:pt idx="14">
                  <c:v>3041512823</c:v>
                </c:pt>
                <c:pt idx="15">
                  <c:v>3041512823</c:v>
                </c:pt>
                <c:pt idx="16">
                  <c:v>1535215018</c:v>
                </c:pt>
                <c:pt idx="17">
                  <c:v>1470398775</c:v>
                </c:pt>
                <c:pt idx="18">
                  <c:v>1467481505</c:v>
                </c:pt>
                <c:pt idx="19">
                  <c:v>1266482424</c:v>
                </c:pt>
                <c:pt idx="20">
                  <c:v>1216482424</c:v>
                </c:pt>
                <c:pt idx="21">
                  <c:v>1216482424</c:v>
                </c:pt>
                <c:pt idx="22">
                  <c:v>1405788746</c:v>
                </c:pt>
              </c:numCache>
            </c:numRef>
          </c:val>
          <c:extLst>
            <c:ext xmlns:c16="http://schemas.microsoft.com/office/drawing/2014/chart" uri="{C3380CC4-5D6E-409C-BE32-E72D297353CC}">
              <c16:uniqueId val="{00000026-E40D-4F16-B9B0-9D76D6DEBDB0}"/>
            </c:ext>
          </c:extLst>
        </c:ser>
        <c:ser>
          <c:idx val="1"/>
          <c:order val="1"/>
          <c:tx>
            <c:strRef>
              <c:f>'EBITDA bridge'!$J$3</c:f>
              <c:strCache>
                <c:ptCount val="1"/>
                <c:pt idx="0">
                  <c:v>변동값</c:v>
                </c:pt>
              </c:strCache>
            </c:strRef>
          </c:tx>
          <c:spPr>
            <a:solidFill>
              <a:srgbClr val="6D2077"/>
            </a:solidFill>
            <a:ln w="3175">
              <a:noFill/>
              <a:prstDash val="solid"/>
            </a:ln>
          </c:spPr>
          <c:invertIfNegative val="0"/>
          <c:dPt>
            <c:idx val="2"/>
            <c:invertIfNegative val="0"/>
            <c:bubble3D val="0"/>
            <c:spPr>
              <a:solidFill>
                <a:srgbClr val="0091DA"/>
              </a:solidFill>
              <a:ln w="3175">
                <a:noFill/>
                <a:prstDash val="solid"/>
              </a:ln>
            </c:spPr>
            <c:extLst>
              <c:ext xmlns:c16="http://schemas.microsoft.com/office/drawing/2014/chart" uri="{C3380CC4-5D6E-409C-BE32-E72D297353CC}">
                <c16:uniqueId val="{00000000-B691-469F-9DF1-20D359D7FA49}"/>
              </c:ext>
            </c:extLst>
          </c:dPt>
          <c:dPt>
            <c:idx val="3"/>
            <c:invertIfNegative val="0"/>
            <c:bubble3D val="0"/>
            <c:extLst>
              <c:ext xmlns:c16="http://schemas.microsoft.com/office/drawing/2014/chart" uri="{C3380CC4-5D6E-409C-BE32-E72D297353CC}">
                <c16:uniqueId val="{00000028-E40D-4F16-B9B0-9D76D6DEBDB0}"/>
              </c:ext>
            </c:extLst>
          </c:dPt>
          <c:dPt>
            <c:idx val="4"/>
            <c:invertIfNegative val="0"/>
            <c:bubble3D val="0"/>
            <c:spPr>
              <a:solidFill>
                <a:srgbClr val="0091DA"/>
              </a:solidFill>
              <a:ln w="3175">
                <a:noFill/>
                <a:prstDash val="solid"/>
              </a:ln>
            </c:spPr>
            <c:extLst>
              <c:ext xmlns:c16="http://schemas.microsoft.com/office/drawing/2014/chart" uri="{C3380CC4-5D6E-409C-BE32-E72D297353CC}">
                <c16:uniqueId val="{00000029-E40D-4F16-B9B0-9D76D6DEBDB0}"/>
              </c:ext>
            </c:extLst>
          </c:dPt>
          <c:dPt>
            <c:idx val="5"/>
            <c:invertIfNegative val="0"/>
            <c:bubble3D val="0"/>
            <c:extLst>
              <c:ext xmlns:c16="http://schemas.microsoft.com/office/drawing/2014/chart" uri="{C3380CC4-5D6E-409C-BE32-E72D297353CC}">
                <c16:uniqueId val="{0000002A-E40D-4F16-B9B0-9D76D6DEBDB0}"/>
              </c:ext>
            </c:extLst>
          </c:dPt>
          <c:dPt>
            <c:idx val="7"/>
            <c:invertIfNegative val="0"/>
            <c:bubble3D val="0"/>
            <c:extLst>
              <c:ext xmlns:c16="http://schemas.microsoft.com/office/drawing/2014/chart" uri="{C3380CC4-5D6E-409C-BE32-E72D297353CC}">
                <c16:uniqueId val="{0000002B-E40D-4F16-B9B0-9D76D6DEBDB0}"/>
              </c:ext>
            </c:extLst>
          </c:dPt>
          <c:dPt>
            <c:idx val="8"/>
            <c:invertIfNegative val="0"/>
            <c:bubble3D val="0"/>
            <c:spPr>
              <a:solidFill>
                <a:srgbClr val="0091DA"/>
              </a:solidFill>
              <a:ln w="3175">
                <a:noFill/>
                <a:prstDash val="solid"/>
              </a:ln>
            </c:spPr>
            <c:extLst>
              <c:ext xmlns:c16="http://schemas.microsoft.com/office/drawing/2014/chart" uri="{C3380CC4-5D6E-409C-BE32-E72D297353CC}">
                <c16:uniqueId val="{00000001-B691-469F-9DF1-20D359D7FA49}"/>
              </c:ext>
            </c:extLst>
          </c:dPt>
          <c:dPt>
            <c:idx val="9"/>
            <c:invertIfNegative val="0"/>
            <c:bubble3D val="0"/>
            <c:spPr>
              <a:solidFill>
                <a:srgbClr val="0091DA"/>
              </a:solidFill>
              <a:ln w="3175">
                <a:noFill/>
                <a:prstDash val="solid"/>
              </a:ln>
            </c:spPr>
            <c:extLst>
              <c:ext xmlns:c16="http://schemas.microsoft.com/office/drawing/2014/chart" uri="{C3380CC4-5D6E-409C-BE32-E72D297353CC}">
                <c16:uniqueId val="{0000002C-E40D-4F16-B9B0-9D76D6DEBDB0}"/>
              </c:ext>
            </c:extLst>
          </c:dPt>
          <c:dPt>
            <c:idx val="10"/>
            <c:invertIfNegative val="0"/>
            <c:bubble3D val="0"/>
            <c:extLst>
              <c:ext xmlns:c16="http://schemas.microsoft.com/office/drawing/2014/chart" uri="{C3380CC4-5D6E-409C-BE32-E72D297353CC}">
                <c16:uniqueId val="{0000002E-E40D-4F16-B9B0-9D76D6DEBDB0}"/>
              </c:ext>
            </c:extLst>
          </c:dPt>
          <c:dPt>
            <c:idx val="11"/>
            <c:invertIfNegative val="0"/>
            <c:bubble3D val="0"/>
            <c:extLst>
              <c:ext xmlns:c16="http://schemas.microsoft.com/office/drawing/2014/chart" uri="{C3380CC4-5D6E-409C-BE32-E72D297353CC}">
                <c16:uniqueId val="{00000030-E40D-4F16-B9B0-9D76D6DEBDB0}"/>
              </c:ext>
            </c:extLst>
          </c:dPt>
          <c:dPt>
            <c:idx val="13"/>
            <c:invertIfNegative val="0"/>
            <c:bubble3D val="0"/>
            <c:extLst>
              <c:ext xmlns:c16="http://schemas.microsoft.com/office/drawing/2014/chart" uri="{C3380CC4-5D6E-409C-BE32-E72D297353CC}">
                <c16:uniqueId val="{00000032-E40D-4F16-B9B0-9D76D6DEBDB0}"/>
              </c:ext>
            </c:extLst>
          </c:dPt>
          <c:dPt>
            <c:idx val="15"/>
            <c:invertIfNegative val="0"/>
            <c:bubble3D val="0"/>
            <c:spPr>
              <a:solidFill>
                <a:srgbClr val="0091DA"/>
              </a:solidFill>
              <a:ln w="3175">
                <a:noFill/>
                <a:prstDash val="solid"/>
              </a:ln>
            </c:spPr>
            <c:extLst>
              <c:ext xmlns:c16="http://schemas.microsoft.com/office/drawing/2014/chart" uri="{C3380CC4-5D6E-409C-BE32-E72D297353CC}">
                <c16:uniqueId val="{0000003D-E40D-4F16-B9B0-9D76D6DEBDB0}"/>
              </c:ext>
            </c:extLst>
          </c:dPt>
          <c:dPt>
            <c:idx val="16"/>
            <c:invertIfNegative val="0"/>
            <c:bubble3D val="0"/>
            <c:extLst>
              <c:ext xmlns:c16="http://schemas.microsoft.com/office/drawing/2014/chart" uri="{C3380CC4-5D6E-409C-BE32-E72D297353CC}">
                <c16:uniqueId val="{00000034-E40D-4F16-B9B0-9D76D6DEBDB0}"/>
              </c:ext>
            </c:extLst>
          </c:dPt>
          <c:dPt>
            <c:idx val="17"/>
            <c:invertIfNegative val="0"/>
            <c:bubble3D val="0"/>
            <c:extLst>
              <c:ext xmlns:c16="http://schemas.microsoft.com/office/drawing/2014/chart" uri="{C3380CC4-5D6E-409C-BE32-E72D297353CC}">
                <c16:uniqueId val="{00000036-E40D-4F16-B9B0-9D76D6DEBDB0}"/>
              </c:ext>
            </c:extLst>
          </c:dPt>
          <c:dPt>
            <c:idx val="18"/>
            <c:invertIfNegative val="0"/>
            <c:bubble3D val="0"/>
            <c:extLst>
              <c:ext xmlns:c16="http://schemas.microsoft.com/office/drawing/2014/chart" uri="{C3380CC4-5D6E-409C-BE32-E72D297353CC}">
                <c16:uniqueId val="{00000038-E40D-4F16-B9B0-9D76D6DEBDB0}"/>
              </c:ext>
            </c:extLst>
          </c:dPt>
          <c:dPt>
            <c:idx val="20"/>
            <c:invertIfNegative val="0"/>
            <c:bubble3D val="0"/>
            <c:extLst>
              <c:ext xmlns:c16="http://schemas.microsoft.com/office/drawing/2014/chart" uri="{C3380CC4-5D6E-409C-BE32-E72D297353CC}">
                <c16:uniqueId val="{0000003A-E40D-4F16-B9B0-9D76D6DEBDB0}"/>
              </c:ext>
            </c:extLst>
          </c:dPt>
          <c:dPt>
            <c:idx val="21"/>
            <c:invertIfNegative val="0"/>
            <c:bubble3D val="0"/>
            <c:spPr>
              <a:solidFill>
                <a:srgbClr val="0091DA"/>
              </a:solidFill>
              <a:ln w="3175">
                <a:noFill/>
                <a:prstDash val="solid"/>
              </a:ln>
            </c:spPr>
            <c:extLst>
              <c:ext xmlns:c16="http://schemas.microsoft.com/office/drawing/2014/chart" uri="{C3380CC4-5D6E-409C-BE32-E72D297353CC}">
                <c16:uniqueId val="{0000003F-E40D-4F16-B9B0-9D76D6DEBDB0}"/>
              </c:ext>
            </c:extLst>
          </c:dPt>
          <c:dLbls>
            <c:dLbl>
              <c:idx val="1"/>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B-E40D-4F16-B9B0-9D76D6DEBDB0}"/>
                </c:ext>
              </c:extLst>
            </c:dLbl>
            <c:dLbl>
              <c:idx val="3"/>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28-E40D-4F16-B9B0-9D76D6DEBDB0}"/>
                </c:ext>
              </c:extLst>
            </c:dLbl>
            <c:dLbl>
              <c:idx val="4"/>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29-E40D-4F16-B9B0-9D76D6DEBDB0}"/>
                </c:ext>
              </c:extLst>
            </c:dLbl>
            <c:dLbl>
              <c:idx val="5"/>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2A-E40D-4F16-B9B0-9D76D6DEBDB0}"/>
                </c:ext>
              </c:extLst>
            </c:dLbl>
            <c:dLbl>
              <c:idx val="7"/>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2B-E40D-4F16-B9B0-9D76D6DEBDB0}"/>
                </c:ext>
              </c:extLst>
            </c:dLbl>
            <c:dLbl>
              <c:idx val="1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2E-E40D-4F16-B9B0-9D76D6DEBDB0}"/>
                </c:ext>
              </c:extLst>
            </c:dLbl>
            <c:dLbl>
              <c:idx val="11"/>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0-E40D-4F16-B9B0-9D76D6DEBDB0}"/>
                </c:ext>
              </c:extLst>
            </c:dLbl>
            <c:dLbl>
              <c:idx val="12"/>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C-E40D-4F16-B9B0-9D76D6DEBDB0}"/>
                </c:ext>
              </c:extLst>
            </c:dLbl>
            <c:dLbl>
              <c:idx val="15"/>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D-E40D-4F16-B9B0-9D76D6DEBDB0}"/>
                </c:ext>
              </c:extLst>
            </c:dLbl>
            <c:dLbl>
              <c:idx val="17"/>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6-E40D-4F16-B9B0-9D76D6DEBDB0}"/>
                </c:ext>
              </c:extLst>
            </c:dLbl>
            <c:dLbl>
              <c:idx val="18"/>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8-E40D-4F16-B9B0-9D76D6DEBDB0}"/>
                </c:ext>
              </c:extLst>
            </c:dLbl>
            <c:dLbl>
              <c:idx val="19"/>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E-E40D-4F16-B9B0-9D76D6DEBDB0}"/>
                </c:ext>
              </c:extLst>
            </c:dLbl>
            <c:dLbl>
              <c:idx val="2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A-E40D-4F16-B9B0-9D76D6DEBDB0}"/>
                </c:ext>
              </c:extLst>
            </c:dLbl>
            <c:dLbl>
              <c:idx val="2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3F-E40D-4F16-B9B0-9D76D6DEBDB0}"/>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'EBITDA bridge'!$H$4:$H$26</c:f>
              <c:strCache>
                <c:ptCount val="23"/>
                <c:pt idx="0">
                  <c:v>2018</c:v>
                </c:pt>
                <c:pt idx="1">
                  <c:v>△ CM of 상품</c:v>
                </c:pt>
                <c:pt idx="2">
                  <c:v>△ CM of 제품</c:v>
                </c:pt>
                <c:pt idx="3">
                  <c:v>△ CM of 기타</c:v>
                </c:pt>
                <c:pt idx="4">
                  <c:v>△ 고정비</c:v>
                </c:pt>
                <c:pt idx="5">
                  <c:v>△ 판매관리비</c:v>
                </c:pt>
                <c:pt idx="6">
                  <c:v>2019</c:v>
                </c:pt>
                <c:pt idx="7">
                  <c:v>△ CM of 상품</c:v>
                </c:pt>
                <c:pt idx="8">
                  <c:v>△ CM of COVID-19</c:v>
                </c:pt>
                <c:pt idx="9">
                  <c:v>△ CM of 제품</c:v>
                </c:pt>
                <c:pt idx="10">
                  <c:v>△ CM of 기타</c:v>
                </c:pt>
                <c:pt idx="11">
                  <c:v>△ 고정비</c:v>
                </c:pt>
                <c:pt idx="12">
                  <c:v>△ 임상비용 COVID-19</c:v>
                </c:pt>
                <c:pt idx="13">
                  <c:v>△ 판매관리비</c:v>
                </c:pt>
                <c:pt idx="14">
                  <c:v>2020</c:v>
                </c:pt>
                <c:pt idx="15">
                  <c:v>△ CM of 상품</c:v>
                </c:pt>
                <c:pt idx="16">
                  <c:v>△ CM of COVID-19</c:v>
                </c:pt>
                <c:pt idx="17">
                  <c:v>△ CM of 제품</c:v>
                </c:pt>
                <c:pt idx="18">
                  <c:v>△ CM of 기타</c:v>
                </c:pt>
                <c:pt idx="19">
                  <c:v>△ 고정비</c:v>
                </c:pt>
                <c:pt idx="20">
                  <c:v>△ 임상비용 COVID-19</c:v>
                </c:pt>
                <c:pt idx="21">
                  <c:v>△ 판매관리비</c:v>
                </c:pt>
                <c:pt idx="22">
                  <c:v>2Q.21LTM</c:v>
                </c:pt>
              </c:strCache>
            </c:strRef>
          </c:cat>
          <c:val>
            <c:numRef>
              <c:f>'EBITDA bridge'!$J$4:$J$26</c:f>
              <c:numCache>
                <c:formatCode>\(#,##0,,\);\(#,##0,,\);\-</c:formatCode>
                <c:ptCount val="23"/>
                <c:pt idx="1">
                  <c:v>211560997</c:v>
                </c:pt>
                <c:pt idx="2" formatCode="#,##0,,_);\(#,##0,,\);\-">
                  <c:v>784923045</c:v>
                </c:pt>
                <c:pt idx="3">
                  <c:v>9714854</c:v>
                </c:pt>
                <c:pt idx="4" formatCode="#,##0,,;\(#,##0,,\);\-">
                  <c:v>82984081</c:v>
                </c:pt>
                <c:pt idx="5">
                  <c:v>437125718</c:v>
                </c:pt>
                <c:pt idx="7">
                  <c:v>391452142</c:v>
                </c:pt>
                <c:pt idx="8" formatCode="#,##0,,;\(#,##0,,\);\-">
                  <c:v>1711131209</c:v>
                </c:pt>
                <c:pt idx="9" formatCode="#,##0,,;\(#,##0,,\);\-">
                  <c:v>2506293710</c:v>
                </c:pt>
                <c:pt idx="10">
                  <c:v>19950629</c:v>
                </c:pt>
                <c:pt idx="11">
                  <c:v>95229164</c:v>
                </c:pt>
                <c:pt idx="12">
                  <c:v>440000000</c:v>
                </c:pt>
                <c:pt idx="13">
                  <c:v>1572496422</c:v>
                </c:pt>
                <c:pt idx="15" formatCode="#,##0,,_);\(#,##0,,\);\-">
                  <c:v>158625541</c:v>
                </c:pt>
                <c:pt idx="16">
                  <c:v>1664923346</c:v>
                </c:pt>
                <c:pt idx="17">
                  <c:v>64816243</c:v>
                </c:pt>
                <c:pt idx="18">
                  <c:v>2917270</c:v>
                </c:pt>
                <c:pt idx="19">
                  <c:v>200999081</c:v>
                </c:pt>
                <c:pt idx="20">
                  <c:v>50000000</c:v>
                </c:pt>
                <c:pt idx="21" formatCode="#,##0,,_);\(#,##0,,\);\-">
                  <c:v>189306322</c:v>
                </c:pt>
              </c:numCache>
            </c:numRef>
          </c:val>
          <c:extLst>
            <c:ext xmlns:c16="http://schemas.microsoft.com/office/drawing/2014/chart" uri="{C3380CC4-5D6E-409C-BE32-E72D297353CC}">
              <c16:uniqueId val="{00000040-E40D-4F16-B9B0-9D76D6DEBDB0}"/>
            </c:ext>
          </c:extLst>
        </c:ser>
        <c:dLbls>
          <c:showLegendKey val="0"/>
          <c:showVal val="0"/>
          <c:showCatName val="0"/>
          <c:showSerName val="0"/>
          <c:showPercent val="0"/>
          <c:showBubbleSize val="0"/>
        </c:dLbls>
        <c:gapWidth val="0"/>
        <c:overlap val="100"/>
        <c:axId val="1824616880"/>
        <c:axId val="1964363200"/>
      </c:barChart>
      <c:catAx>
        <c:axId val="1824616880"/>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964363200"/>
        <c:crosses val="autoZero"/>
        <c:auto val="1"/>
        <c:lblAlgn val="ctr"/>
        <c:lblOffset val="100"/>
        <c:noMultiLvlLbl val="0"/>
      </c:catAx>
      <c:valAx>
        <c:axId val="1964363200"/>
        <c:scaling>
          <c:orientation val="minMax"/>
          <c:max val="6000000000.000001"/>
          <c:min val="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6.618151110090198E-2"/>
              <c:y val="0.53232015343409889"/>
            </c:manualLayout>
          </c:layout>
          <c:overlay val="0"/>
        </c:title>
        <c:numFmt formatCode="#,##0,,_);\(#,##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24616880"/>
        <c:crosses val="autoZero"/>
        <c:crossBetween val="between"/>
        <c:majorUnit val="3000000000"/>
        <c:minorUnit val="7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질환별 매출액</a:t>
            </a:r>
            <a:endParaRPr lang="en-US" sz="800"/>
          </a:p>
        </c:rich>
      </c:tx>
      <c:layout>
        <c:manualLayout>
          <c:xMode val="edge"/>
          <c:yMode val="edge"/>
          <c:x val="5.904870961797512E-2"/>
          <c:y val="3.7037120359955003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'Revenue Overview'!$B$370</c:f>
              <c:strCache>
                <c:ptCount val="1"/>
                <c:pt idx="0">
                  <c:v>구제역</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Overview'!$C$370:$H$370</c:f>
              <c:numCache>
                <c:formatCode>#,##0,,;\(#,##0,,\)\,\-</c:formatCode>
                <c:ptCount val="6"/>
                <c:pt idx="0">
                  <c:v>1332977640</c:v>
                </c:pt>
                <c:pt idx="1">
                  <c:v>1099450359</c:v>
                </c:pt>
                <c:pt idx="2">
                  <c:v>2452595393</c:v>
                </c:pt>
                <c:pt idx="3">
                  <c:v>1763819475</c:v>
                </c:pt>
                <c:pt idx="4">
                  <c:v>1875866481</c:v>
                </c:pt>
                <c:pt idx="5">
                  <c:v>1187090563</c:v>
                </c:pt>
              </c:numCache>
            </c:numRef>
          </c:val>
          <c:extLst>
            <c:ext xmlns:c16="http://schemas.microsoft.com/office/drawing/2014/chart" uri="{C3380CC4-5D6E-409C-BE32-E72D297353CC}">
              <c16:uniqueId val="{00000000-3289-432E-B3D7-34FA25456971}"/>
            </c:ext>
          </c:extLst>
        </c:ser>
        <c:ser>
          <c:idx val="1"/>
          <c:order val="1"/>
          <c:tx>
            <c:strRef>
              <c:f>'Revenue Overview'!$B$371</c:f>
              <c:strCache>
                <c:ptCount val="1"/>
                <c:pt idx="0">
                  <c:v>조류인플루엔자</c:v>
                </c:pt>
              </c:strCache>
            </c:strRef>
          </c:tx>
          <c:spPr>
            <a:solidFill>
              <a:srgbClr val="0091DA"/>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3289-432E-B3D7-34FA25456971}"/>
                </c:ext>
              </c:extLst>
            </c:dLbl>
            <c:dLbl>
              <c:idx val="1"/>
              <c:delete val="1"/>
              <c:extLst>
                <c:ext xmlns:c15="http://schemas.microsoft.com/office/drawing/2012/chart" uri="{CE6537A1-D6FC-4f65-9D91-7224C49458BB}"/>
                <c:ext xmlns:c16="http://schemas.microsoft.com/office/drawing/2014/chart" uri="{C3380CC4-5D6E-409C-BE32-E72D297353CC}">
                  <c16:uniqueId val="{00000002-3289-432E-B3D7-34FA25456971}"/>
                </c:ext>
              </c:extLst>
            </c:dLbl>
            <c:dLbl>
              <c:idx val="2"/>
              <c:delete val="1"/>
              <c:extLst>
                <c:ext xmlns:c15="http://schemas.microsoft.com/office/drawing/2012/chart" uri="{CE6537A1-D6FC-4f65-9D91-7224C49458BB}"/>
                <c:ext xmlns:c16="http://schemas.microsoft.com/office/drawing/2014/chart" uri="{C3380CC4-5D6E-409C-BE32-E72D297353CC}">
                  <c16:uniqueId val="{00000003-3289-432E-B3D7-34FA25456971}"/>
                </c:ext>
              </c:extLst>
            </c:dLbl>
            <c:dLbl>
              <c:idx val="4"/>
              <c:delete val="1"/>
              <c:extLst>
                <c:ext xmlns:c15="http://schemas.microsoft.com/office/drawing/2012/chart" uri="{CE6537A1-D6FC-4f65-9D91-7224C49458BB}"/>
                <c:ext xmlns:c16="http://schemas.microsoft.com/office/drawing/2014/chart" uri="{C3380CC4-5D6E-409C-BE32-E72D297353CC}">
                  <c16:uniqueId val="{00000004-3289-432E-B3D7-34FA25456971}"/>
                </c:ext>
              </c:extLst>
            </c:dLbl>
            <c:dLbl>
              <c:idx val="5"/>
              <c:delete val="1"/>
              <c:extLst>
                <c:ext xmlns:c15="http://schemas.microsoft.com/office/drawing/2012/chart" uri="{CE6537A1-D6FC-4f65-9D91-7224C49458BB}"/>
                <c:ext xmlns:c16="http://schemas.microsoft.com/office/drawing/2014/chart" uri="{C3380CC4-5D6E-409C-BE32-E72D297353CC}">
                  <c16:uniqueId val="{00000005-3289-432E-B3D7-34FA2545697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Overview'!$C$371:$H$371</c:f>
              <c:numCache>
                <c:formatCode>#,##0,,;\(#,##0,,\)\,\-</c:formatCode>
                <c:ptCount val="6"/>
                <c:pt idx="0">
                  <c:v>530134128</c:v>
                </c:pt>
                <c:pt idx="1">
                  <c:v>587512457</c:v>
                </c:pt>
                <c:pt idx="2">
                  <c:v>668096241</c:v>
                </c:pt>
                <c:pt idx="3">
                  <c:v>1503972698</c:v>
                </c:pt>
                <c:pt idx="4">
                  <c:v>139370370</c:v>
                </c:pt>
                <c:pt idx="5">
                  <c:v>975246827</c:v>
                </c:pt>
              </c:numCache>
            </c:numRef>
          </c:val>
          <c:extLst>
            <c:ext xmlns:c16="http://schemas.microsoft.com/office/drawing/2014/chart" uri="{C3380CC4-5D6E-409C-BE32-E72D297353CC}">
              <c16:uniqueId val="{00000006-3289-432E-B3D7-34FA25456971}"/>
            </c:ext>
          </c:extLst>
        </c:ser>
        <c:ser>
          <c:idx val="2"/>
          <c:order val="2"/>
          <c:tx>
            <c:strRef>
              <c:f>'Revenue Overview'!$B$372</c:f>
              <c:strCache>
                <c:ptCount val="1"/>
                <c:pt idx="0">
                  <c:v>아프리카돼지열병</c:v>
                </c:pt>
              </c:strCache>
            </c:strRef>
          </c:tx>
          <c:spPr>
            <a:solidFill>
              <a:srgbClr val="6D2077"/>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3289-432E-B3D7-34FA25456971}"/>
                </c:ext>
              </c:extLst>
            </c:dLbl>
            <c:dLbl>
              <c:idx val="4"/>
              <c:delete val="1"/>
              <c:extLst>
                <c:ext xmlns:c15="http://schemas.microsoft.com/office/drawing/2012/chart" uri="{CE6537A1-D6FC-4f65-9D91-7224C49458BB}"/>
                <c:ext xmlns:c16="http://schemas.microsoft.com/office/drawing/2014/chart" uri="{C3380CC4-5D6E-409C-BE32-E72D297353CC}">
                  <c16:uniqueId val="{00000008-3289-432E-B3D7-34FA25456971}"/>
                </c:ext>
              </c:extLst>
            </c:dLbl>
            <c:dLbl>
              <c:idx val="5"/>
              <c:delete val="1"/>
              <c:extLst>
                <c:ext xmlns:c15="http://schemas.microsoft.com/office/drawing/2012/chart" uri="{CE6537A1-D6FC-4f65-9D91-7224C49458BB}"/>
                <c:ext xmlns:c16="http://schemas.microsoft.com/office/drawing/2014/chart" uri="{C3380CC4-5D6E-409C-BE32-E72D297353CC}">
                  <c16:uniqueId val="{00000009-3289-432E-B3D7-34FA2545697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Overview'!$C$372:$H$372</c:f>
              <c:numCache>
                <c:formatCode>#,##0,,;\(#,##0,,\)\,\-</c:formatCode>
                <c:ptCount val="6"/>
                <c:pt idx="0">
                  <c:v>25276395</c:v>
                </c:pt>
                <c:pt idx="1">
                  <c:v>1192614293</c:v>
                </c:pt>
                <c:pt idx="2">
                  <c:v>1402371727</c:v>
                </c:pt>
                <c:pt idx="3">
                  <c:v>1364222967</c:v>
                </c:pt>
                <c:pt idx="4">
                  <c:v>604131669</c:v>
                </c:pt>
                <c:pt idx="5">
                  <c:v>565982909</c:v>
                </c:pt>
              </c:numCache>
            </c:numRef>
          </c:val>
          <c:extLst>
            <c:ext xmlns:c16="http://schemas.microsoft.com/office/drawing/2014/chart" uri="{C3380CC4-5D6E-409C-BE32-E72D297353CC}">
              <c16:uniqueId val="{0000000A-3289-432E-B3D7-34FA25456971}"/>
            </c:ext>
          </c:extLst>
        </c:ser>
        <c:ser>
          <c:idx val="3"/>
          <c:order val="3"/>
          <c:tx>
            <c:strRef>
              <c:f>'Revenue Overview'!$B$373</c:f>
              <c:strCache>
                <c:ptCount val="1"/>
                <c:pt idx="0">
                  <c:v>돼지열병바이러스</c:v>
                </c:pt>
              </c:strCache>
            </c:strRef>
          </c:tx>
          <c:spPr>
            <a:solidFill>
              <a:srgbClr val="005EB8"/>
            </a:solidFill>
            <a:ln w="3175">
              <a:solidFill>
                <a:srgbClr val="FFFFFF"/>
              </a:solidFill>
              <a:prstDash val="solid"/>
            </a:ln>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B-3289-432E-B3D7-34FA25456971}"/>
                </c:ext>
              </c:extLst>
            </c:dLbl>
            <c:dLbl>
              <c:idx val="4"/>
              <c:delete val="1"/>
              <c:extLst>
                <c:ext xmlns:c15="http://schemas.microsoft.com/office/drawing/2012/chart" uri="{CE6537A1-D6FC-4f65-9D91-7224C49458BB}"/>
                <c:ext xmlns:c16="http://schemas.microsoft.com/office/drawing/2014/chart" uri="{C3380CC4-5D6E-409C-BE32-E72D297353CC}">
                  <c16:uniqueId val="{0000000C-3289-432E-B3D7-34FA25456971}"/>
                </c:ext>
              </c:extLst>
            </c:dLbl>
            <c:dLbl>
              <c:idx val="5"/>
              <c:delete val="1"/>
              <c:extLst>
                <c:ext xmlns:c15="http://schemas.microsoft.com/office/drawing/2012/chart" uri="{CE6537A1-D6FC-4f65-9D91-7224C49458BB}"/>
                <c:ext xmlns:c16="http://schemas.microsoft.com/office/drawing/2014/chart" uri="{C3380CC4-5D6E-409C-BE32-E72D297353CC}">
                  <c16:uniqueId val="{0000000D-3289-432E-B3D7-34FA2545697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Overview'!$C$373:$H$373</c:f>
              <c:numCache>
                <c:formatCode>#,##0,,;\(#,##0,,\)\,\-</c:formatCode>
                <c:ptCount val="6"/>
                <c:pt idx="0">
                  <c:v>1302910331</c:v>
                </c:pt>
                <c:pt idx="1">
                  <c:v>924457054</c:v>
                </c:pt>
                <c:pt idx="2">
                  <c:v>1222655042</c:v>
                </c:pt>
                <c:pt idx="3">
                  <c:v>1322848915</c:v>
                </c:pt>
                <c:pt idx="4">
                  <c:v>630666893</c:v>
                </c:pt>
                <c:pt idx="5">
                  <c:v>730860766</c:v>
                </c:pt>
              </c:numCache>
            </c:numRef>
          </c:val>
          <c:extLst>
            <c:ext xmlns:c16="http://schemas.microsoft.com/office/drawing/2014/chart" uri="{C3380CC4-5D6E-409C-BE32-E72D297353CC}">
              <c16:uniqueId val="{0000000E-3289-432E-B3D7-34FA25456971}"/>
            </c:ext>
          </c:extLst>
        </c:ser>
        <c:ser>
          <c:idx val="4"/>
          <c:order val="4"/>
          <c:tx>
            <c:strRef>
              <c:f>'Revenue Overview'!$B$374</c:f>
              <c:strCache>
                <c:ptCount val="1"/>
                <c:pt idx="0">
                  <c:v>우결핵균</c:v>
                </c:pt>
              </c:strCache>
            </c:strRef>
          </c:tx>
          <c:spPr>
            <a:solidFill>
              <a:srgbClr val="00A3A1"/>
            </a:solidFill>
            <a:ln w="3175">
              <a:solidFill>
                <a:srgbClr val="FFFFFF"/>
              </a:solidFill>
              <a:prstDash val="solid"/>
            </a:ln>
          </c:spPr>
          <c:invertIfNegative val="0"/>
          <c:cat>
            <c:strRef>
              <c:f>'Revenue Overview'!$C$369:$H$369</c:f>
              <c:strCache>
                <c:ptCount val="6"/>
                <c:pt idx="0">
                  <c:v>2018</c:v>
                </c:pt>
                <c:pt idx="1">
                  <c:v>2019</c:v>
                </c:pt>
                <c:pt idx="2">
                  <c:v>2020</c:v>
                </c:pt>
                <c:pt idx="3">
                  <c:v>21.06LTM</c:v>
                </c:pt>
                <c:pt idx="4">
                  <c:v>2020 상반기</c:v>
                </c:pt>
                <c:pt idx="5">
                  <c:v>2021 상반기</c:v>
                </c:pt>
              </c:strCache>
            </c:strRef>
          </c:cat>
          <c:val>
            <c:numRef>
              <c:f>'Revenue Overview'!$C$374:$H$374</c:f>
              <c:numCache>
                <c:formatCode>#,##0,,;\(#,##0,,\)\,\-</c:formatCode>
                <c:ptCount val="6"/>
                <c:pt idx="0">
                  <c:v>260534000</c:v>
                </c:pt>
                <c:pt idx="1">
                  <c:v>749565393</c:v>
                </c:pt>
                <c:pt idx="2">
                  <c:v>686006040</c:v>
                </c:pt>
                <c:pt idx="3">
                  <c:v>685865240</c:v>
                </c:pt>
                <c:pt idx="4">
                  <c:v>494687400</c:v>
                </c:pt>
                <c:pt idx="5">
                  <c:v>494546600</c:v>
                </c:pt>
              </c:numCache>
            </c:numRef>
          </c:val>
          <c:extLst>
            <c:ext xmlns:c16="http://schemas.microsoft.com/office/drawing/2014/chart" uri="{C3380CC4-5D6E-409C-BE32-E72D297353CC}">
              <c16:uniqueId val="{0000000F-3289-432E-B3D7-34FA25456971}"/>
            </c:ext>
          </c:extLst>
        </c:ser>
        <c:ser>
          <c:idx val="5"/>
          <c:order val="5"/>
          <c:tx>
            <c:strRef>
              <c:f>'Revenue Overview'!$B$375</c:f>
              <c:strCache>
                <c:ptCount val="1"/>
                <c:pt idx="0">
                  <c:v>오제스키병</c:v>
                </c:pt>
              </c:strCache>
            </c:strRef>
          </c:tx>
          <c:spPr>
            <a:solidFill>
              <a:srgbClr val="EAAA00"/>
            </a:solidFill>
            <a:ln w="3175">
              <a:solidFill>
                <a:srgbClr val="FFFFFF"/>
              </a:solidFill>
              <a:prstDash val="solid"/>
            </a:ln>
          </c:spPr>
          <c:invertIfNegative val="0"/>
          <c:cat>
            <c:strRef>
              <c:f>'Revenue Overview'!$C$369:$H$369</c:f>
              <c:strCache>
                <c:ptCount val="6"/>
                <c:pt idx="0">
                  <c:v>2018</c:v>
                </c:pt>
                <c:pt idx="1">
                  <c:v>2019</c:v>
                </c:pt>
                <c:pt idx="2">
                  <c:v>2020</c:v>
                </c:pt>
                <c:pt idx="3">
                  <c:v>21.06LTM</c:v>
                </c:pt>
                <c:pt idx="4">
                  <c:v>2020 상반기</c:v>
                </c:pt>
                <c:pt idx="5">
                  <c:v>2021 상반기</c:v>
                </c:pt>
              </c:strCache>
            </c:strRef>
          </c:cat>
          <c:val>
            <c:numRef>
              <c:f>'Revenue Overview'!$C$375:$H$375</c:f>
              <c:numCache>
                <c:formatCode>#,##0,,;\(#,##0,,\)\,\-</c:formatCode>
                <c:ptCount val="6"/>
                <c:pt idx="0">
                  <c:v>159519344</c:v>
                </c:pt>
                <c:pt idx="1">
                  <c:v>32569657</c:v>
                </c:pt>
                <c:pt idx="2">
                  <c:v>154415710</c:v>
                </c:pt>
                <c:pt idx="3">
                  <c:v>681909891</c:v>
                </c:pt>
                <c:pt idx="4">
                  <c:v>20740016</c:v>
                </c:pt>
                <c:pt idx="5">
                  <c:v>548234197</c:v>
                </c:pt>
              </c:numCache>
            </c:numRef>
          </c:val>
          <c:extLst>
            <c:ext xmlns:c16="http://schemas.microsoft.com/office/drawing/2014/chart" uri="{C3380CC4-5D6E-409C-BE32-E72D297353CC}">
              <c16:uniqueId val="{00000010-3289-432E-B3D7-34FA25456971}"/>
            </c:ext>
          </c:extLst>
        </c:ser>
        <c:ser>
          <c:idx val="6"/>
          <c:order val="6"/>
          <c:tx>
            <c:strRef>
              <c:f>'Revenue Overview'!$B$376</c:f>
              <c:strCache>
                <c:ptCount val="1"/>
                <c:pt idx="0">
                  <c:v>돼지생식기호흡기증후군</c:v>
                </c:pt>
              </c:strCache>
            </c:strRef>
          </c:tx>
          <c:spPr>
            <a:solidFill>
              <a:srgbClr val="43B02A"/>
            </a:solidFill>
            <a:ln w="3175">
              <a:solidFill>
                <a:srgbClr val="FFFFFF"/>
              </a:solidFill>
              <a:prstDash val="solid"/>
            </a:ln>
          </c:spPr>
          <c:invertIfNegative val="0"/>
          <c:cat>
            <c:strRef>
              <c:f>'Revenue Overview'!$C$369:$H$369</c:f>
              <c:strCache>
                <c:ptCount val="6"/>
                <c:pt idx="0">
                  <c:v>2018</c:v>
                </c:pt>
                <c:pt idx="1">
                  <c:v>2019</c:v>
                </c:pt>
                <c:pt idx="2">
                  <c:v>2020</c:v>
                </c:pt>
                <c:pt idx="3">
                  <c:v>21.06LTM</c:v>
                </c:pt>
                <c:pt idx="4">
                  <c:v>2020 상반기</c:v>
                </c:pt>
                <c:pt idx="5">
                  <c:v>2021 상반기</c:v>
                </c:pt>
              </c:strCache>
            </c:strRef>
          </c:cat>
          <c:val>
            <c:numRef>
              <c:f>'Revenue Overview'!$C$376:$H$376</c:f>
              <c:numCache>
                <c:formatCode>#,##0,,;\(#,##0,,\)\,\-</c:formatCode>
                <c:ptCount val="6"/>
                <c:pt idx="0">
                  <c:v>645136782</c:v>
                </c:pt>
                <c:pt idx="1">
                  <c:v>285617382</c:v>
                </c:pt>
                <c:pt idx="2">
                  <c:v>420799427</c:v>
                </c:pt>
                <c:pt idx="3">
                  <c:v>583827016</c:v>
                </c:pt>
                <c:pt idx="4">
                  <c:v>280970673</c:v>
                </c:pt>
                <c:pt idx="5">
                  <c:v>443998262</c:v>
                </c:pt>
              </c:numCache>
            </c:numRef>
          </c:val>
          <c:extLst>
            <c:ext xmlns:c16="http://schemas.microsoft.com/office/drawing/2014/chart" uri="{C3380CC4-5D6E-409C-BE32-E72D297353CC}">
              <c16:uniqueId val="{00000011-3289-432E-B3D7-34FA25456971}"/>
            </c:ext>
          </c:extLst>
        </c:ser>
        <c:ser>
          <c:idx val="7"/>
          <c:order val="7"/>
          <c:tx>
            <c:strRef>
              <c:f>'Revenue Overview'!$B$377</c:f>
              <c:strCache>
                <c:ptCount val="1"/>
                <c:pt idx="0">
                  <c:v>말라리아</c:v>
                </c:pt>
              </c:strCache>
            </c:strRef>
          </c:tx>
          <c:spPr>
            <a:solidFill>
              <a:srgbClr val="C6007E"/>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3289-432E-B3D7-34FA2545697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Overview'!$C$377:$H$377</c:f>
              <c:numCache>
                <c:formatCode>#,##0,,;\(#,##0,,\)\,\-</c:formatCode>
                <c:ptCount val="6"/>
                <c:pt idx="0">
                  <c:v>289652169</c:v>
                </c:pt>
                <c:pt idx="1">
                  <c:v>610335904</c:v>
                </c:pt>
                <c:pt idx="2">
                  <c:v>1213776224</c:v>
                </c:pt>
                <c:pt idx="3">
                  <c:v>527777365</c:v>
                </c:pt>
                <c:pt idx="4">
                  <c:v>854475971</c:v>
                </c:pt>
                <c:pt idx="5">
                  <c:v>168477112</c:v>
                </c:pt>
              </c:numCache>
            </c:numRef>
          </c:val>
          <c:extLst>
            <c:ext xmlns:c16="http://schemas.microsoft.com/office/drawing/2014/chart" uri="{C3380CC4-5D6E-409C-BE32-E72D297353CC}">
              <c16:uniqueId val="{00000013-3289-432E-B3D7-34FA25456971}"/>
            </c:ext>
          </c:extLst>
        </c:ser>
        <c:ser>
          <c:idx val="8"/>
          <c:order val="8"/>
          <c:tx>
            <c:strRef>
              <c:f>'Revenue Overview'!$B$378</c:f>
              <c:strCache>
                <c:ptCount val="1"/>
                <c:pt idx="0">
                  <c:v>당뇨병</c:v>
                </c:pt>
              </c:strCache>
            </c:strRef>
          </c:tx>
          <c:spPr>
            <a:solidFill>
              <a:srgbClr val="753F19"/>
            </a:solidFill>
            <a:ln w="3175">
              <a:solidFill>
                <a:srgbClr val="FFFFFF"/>
              </a:solidFill>
              <a:prstDash val="solid"/>
            </a:ln>
          </c:spPr>
          <c:invertIfNegative val="0"/>
          <c:cat>
            <c:strRef>
              <c:f>'Revenue Overview'!$C$369:$H$369</c:f>
              <c:strCache>
                <c:ptCount val="6"/>
                <c:pt idx="0">
                  <c:v>2018</c:v>
                </c:pt>
                <c:pt idx="1">
                  <c:v>2019</c:v>
                </c:pt>
                <c:pt idx="2">
                  <c:v>2020</c:v>
                </c:pt>
                <c:pt idx="3">
                  <c:v>21.06LTM</c:v>
                </c:pt>
                <c:pt idx="4">
                  <c:v>2020 상반기</c:v>
                </c:pt>
                <c:pt idx="5">
                  <c:v>2021 상반기</c:v>
                </c:pt>
              </c:strCache>
            </c:strRef>
          </c:cat>
          <c:val>
            <c:numRef>
              <c:f>'Revenue Overview'!$C$378:$H$378</c:f>
              <c:numCache>
                <c:formatCode>#,##0,,;\(#,##0,,\)\,\-</c:formatCode>
                <c:ptCount val="6"/>
                <c:pt idx="0">
                  <c:v>365862489</c:v>
                </c:pt>
                <c:pt idx="1">
                  <c:v>270459823</c:v>
                </c:pt>
                <c:pt idx="2">
                  <c:v>122333096</c:v>
                </c:pt>
                <c:pt idx="3">
                  <c:v>400407407</c:v>
                </c:pt>
                <c:pt idx="4">
                  <c:v>10854525</c:v>
                </c:pt>
                <c:pt idx="5">
                  <c:v>288928836</c:v>
                </c:pt>
              </c:numCache>
            </c:numRef>
          </c:val>
          <c:extLst>
            <c:ext xmlns:c16="http://schemas.microsoft.com/office/drawing/2014/chart" uri="{C3380CC4-5D6E-409C-BE32-E72D297353CC}">
              <c16:uniqueId val="{00000014-3289-432E-B3D7-34FA25456971}"/>
            </c:ext>
          </c:extLst>
        </c:ser>
        <c:ser>
          <c:idx val="9"/>
          <c:order val="9"/>
          <c:tx>
            <c:strRef>
              <c:f>'Revenue Overview'!$B$379</c:f>
              <c:strCache>
                <c:ptCount val="1"/>
                <c:pt idx="0">
                  <c:v>돼지써코바이러스</c:v>
                </c:pt>
              </c:strCache>
            </c:strRef>
          </c:tx>
          <c:spPr>
            <a:solidFill>
              <a:srgbClr val="9B642E"/>
            </a:solidFill>
            <a:ln w="3175">
              <a:solidFill>
                <a:srgbClr val="FFFFFF"/>
              </a:solidFill>
              <a:prstDash val="solid"/>
            </a:ln>
          </c:spPr>
          <c:invertIfNegative val="0"/>
          <c:dLbls>
            <c:dLbl>
              <c:idx val="0"/>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289-432E-B3D7-34FA2545697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Overview'!$C$379:$H$379</c:f>
              <c:numCache>
                <c:formatCode>#,##0,,;\(#,##0,,\)\,\-</c:formatCode>
                <c:ptCount val="6"/>
                <c:pt idx="0">
                  <c:v>1113904267</c:v>
                </c:pt>
                <c:pt idx="1">
                  <c:v>775443103</c:v>
                </c:pt>
                <c:pt idx="2">
                  <c:v>264274438</c:v>
                </c:pt>
                <c:pt idx="3">
                  <c:v>260560627</c:v>
                </c:pt>
                <c:pt idx="4">
                  <c:v>167318193</c:v>
                </c:pt>
                <c:pt idx="5">
                  <c:v>163604382</c:v>
                </c:pt>
              </c:numCache>
            </c:numRef>
          </c:val>
          <c:extLst>
            <c:ext xmlns:c16="http://schemas.microsoft.com/office/drawing/2014/chart" uri="{C3380CC4-5D6E-409C-BE32-E72D297353CC}">
              <c16:uniqueId val="{00000016-3289-432E-B3D7-34FA25456971}"/>
            </c:ext>
          </c:extLst>
        </c:ser>
        <c:ser>
          <c:idx val="10"/>
          <c:order val="10"/>
          <c:tx>
            <c:strRef>
              <c:f>'Revenue Overview'!$B$380</c:f>
              <c:strCache>
                <c:ptCount val="1"/>
                <c:pt idx="0">
                  <c:v>돼지유행성설사병</c:v>
                </c:pt>
              </c:strCache>
            </c:strRef>
          </c:tx>
          <c:spPr>
            <a:solidFill>
              <a:srgbClr val="9D9375"/>
            </a:solidFill>
            <a:ln w="3175">
              <a:solidFill>
                <a:srgbClr val="FFFFFF"/>
              </a:solidFill>
              <a:prstDash val="solid"/>
            </a:ln>
          </c:spPr>
          <c:invertIfNegative val="0"/>
          <c:cat>
            <c:strRef>
              <c:f>'Revenue Overview'!$C$369:$H$369</c:f>
              <c:strCache>
                <c:ptCount val="6"/>
                <c:pt idx="0">
                  <c:v>2018</c:v>
                </c:pt>
                <c:pt idx="1">
                  <c:v>2019</c:v>
                </c:pt>
                <c:pt idx="2">
                  <c:v>2020</c:v>
                </c:pt>
                <c:pt idx="3">
                  <c:v>21.06LTM</c:v>
                </c:pt>
                <c:pt idx="4">
                  <c:v>2020 상반기</c:v>
                </c:pt>
                <c:pt idx="5">
                  <c:v>2021 상반기</c:v>
                </c:pt>
              </c:strCache>
            </c:strRef>
          </c:cat>
          <c:val>
            <c:numRef>
              <c:f>'Revenue Overview'!$C$380:$H$380</c:f>
              <c:numCache>
                <c:formatCode>#,##0,,;\(#,##0,,\)\,\-</c:formatCode>
                <c:ptCount val="6"/>
                <c:pt idx="0">
                  <c:v>79127439</c:v>
                </c:pt>
                <c:pt idx="1">
                  <c:v>75152519</c:v>
                </c:pt>
                <c:pt idx="2">
                  <c:v>212941823</c:v>
                </c:pt>
                <c:pt idx="3">
                  <c:v>234566219</c:v>
                </c:pt>
                <c:pt idx="4">
                  <c:v>79772568</c:v>
                </c:pt>
                <c:pt idx="5">
                  <c:v>101396964</c:v>
                </c:pt>
              </c:numCache>
            </c:numRef>
          </c:val>
          <c:extLst>
            <c:ext xmlns:c16="http://schemas.microsoft.com/office/drawing/2014/chart" uri="{C3380CC4-5D6E-409C-BE32-E72D297353CC}">
              <c16:uniqueId val="{00000017-3289-432E-B3D7-34FA25456971}"/>
            </c:ext>
          </c:extLst>
        </c:ser>
        <c:ser>
          <c:idx val="11"/>
          <c:order val="11"/>
          <c:tx>
            <c:strRef>
              <c:f>'Revenue Overview'!$B$381</c:f>
              <c:strCache>
                <c:ptCount val="1"/>
                <c:pt idx="0">
                  <c:v>기타</c:v>
                </c:pt>
              </c:strCache>
            </c:strRef>
          </c:tx>
          <c:spPr>
            <a:solidFill>
              <a:srgbClr val="E3BC9F"/>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Overview'!$C$381:$H$381</c:f>
              <c:numCache>
                <c:formatCode>#,##0,,;\(#,##0,,\)\,\-</c:formatCode>
                <c:ptCount val="6"/>
                <c:pt idx="0">
                  <c:v>4215168389</c:v>
                </c:pt>
                <c:pt idx="1">
                  <c:v>3859527134</c:v>
                </c:pt>
                <c:pt idx="2">
                  <c:v>4984262457</c:v>
                </c:pt>
                <c:pt idx="3">
                  <c:v>3246183837</c:v>
                </c:pt>
                <c:pt idx="4">
                  <c:v>3430308713</c:v>
                </c:pt>
                <c:pt idx="5">
                  <c:v>1692230093</c:v>
                </c:pt>
              </c:numCache>
            </c:numRef>
          </c:val>
          <c:extLst>
            <c:ext xmlns:c16="http://schemas.microsoft.com/office/drawing/2014/chart" uri="{C3380CC4-5D6E-409C-BE32-E72D297353CC}">
              <c16:uniqueId val="{00000018-3289-432E-B3D7-34FA25456971}"/>
            </c:ext>
          </c:extLst>
        </c:ser>
        <c:ser>
          <c:idx val="12"/>
          <c:order val="12"/>
          <c:tx>
            <c:strRef>
              <c:f>'Revenue Overview'!$B$382</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Overview'!$C$369:$H$369</c:f>
              <c:strCache>
                <c:ptCount val="6"/>
                <c:pt idx="0">
                  <c:v>2018</c:v>
                </c:pt>
                <c:pt idx="1">
                  <c:v>2019</c:v>
                </c:pt>
                <c:pt idx="2">
                  <c:v>2020</c:v>
                </c:pt>
                <c:pt idx="3">
                  <c:v>21.06LTM</c:v>
                </c:pt>
                <c:pt idx="4">
                  <c:v>2020 상반기</c:v>
                </c:pt>
                <c:pt idx="5">
                  <c:v>2021 상반기</c:v>
                </c:pt>
              </c:strCache>
            </c:strRef>
          </c:cat>
          <c:val>
            <c:numRef>
              <c:f>'Revenue Overview'!$C$382:$H$382</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19-3289-432E-B3D7-34FA25456971}"/>
            </c:ext>
          </c:extLst>
        </c:ser>
        <c:dLbls>
          <c:showLegendKey val="0"/>
          <c:showVal val="0"/>
          <c:showCatName val="0"/>
          <c:showSerName val="0"/>
          <c:showPercent val="0"/>
          <c:showBubbleSize val="0"/>
        </c:dLbls>
        <c:gapWidth val="40"/>
        <c:overlap val="100"/>
        <c:axId val="495292368"/>
        <c:axId val="596470048"/>
      </c:barChart>
      <c:catAx>
        <c:axId val="49529236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596470048"/>
        <c:crosses val="autoZero"/>
        <c:auto val="1"/>
        <c:lblAlgn val="ctr"/>
        <c:lblOffset val="100"/>
        <c:noMultiLvlLbl val="0"/>
      </c:catAx>
      <c:valAx>
        <c:axId val="596470048"/>
        <c:scaling>
          <c:orientation val="minMax"/>
          <c:max val="15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9446314682391642E-2"/>
              <c:y val="0.49295580175977549"/>
            </c:manualLayout>
          </c:layout>
          <c:overlay val="0"/>
        </c:title>
        <c:numFmt formatCode="#,##0,,;\(#,##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495292368"/>
        <c:crosses val="autoZero"/>
        <c:crossBetween val="between"/>
        <c:majorUnit val="5000000000"/>
      </c:valAx>
      <c:spPr>
        <a:noFill/>
        <a:ln w="25400">
          <a:noFill/>
        </a:ln>
      </c:spPr>
    </c:plotArea>
    <c:legend>
      <c:legendPos val="b"/>
      <c:layout>
        <c:manualLayout>
          <c:xMode val="edge"/>
          <c:yMode val="edge"/>
          <c:x val="0.23738908757599617"/>
          <c:y val="0.67182136998900144"/>
          <c:w val="0.33914079308173539"/>
          <c:h val="0.12519792733340918"/>
        </c:manualLayout>
      </c:layout>
      <c:overlay val="0"/>
      <c:spPr>
        <a:noFill/>
        <a:ln w="25400">
          <a:noFill/>
        </a:ln>
      </c:spPr>
      <c:txPr>
        <a:bodyPr/>
        <a:lstStyle/>
        <a:p>
          <a:pPr>
            <a:defRPr sz="5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제품군별 매출</a:t>
            </a:r>
            <a:endParaRPr lang="en-US" sz="800"/>
          </a:p>
        </c:rich>
      </c:tx>
      <c:layout>
        <c:manualLayout>
          <c:xMode val="edge"/>
          <c:yMode val="edge"/>
          <c:x val="6.3675876361226721E-2"/>
          <c:y val="5.2088963002996168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'Revenue Overview'!$B$353</c:f>
              <c:strCache>
                <c:ptCount val="1"/>
                <c:pt idx="0">
                  <c:v>ELISA</c:v>
                </c:pt>
              </c:strCache>
            </c:strRef>
          </c:tx>
          <c:spPr>
            <a:solidFill>
              <a:srgbClr val="00338D"/>
            </a:solidFill>
            <a:ln w="3175">
              <a:solidFill>
                <a:srgbClr val="FFFFFF"/>
              </a:solidFill>
              <a:prstDash val="solid"/>
            </a:ln>
          </c:spPr>
          <c:invertIfNegative val="0"/>
          <c:dLbls>
            <c:dLbl>
              <c:idx val="5"/>
              <c:layout>
                <c:manualLayout>
                  <c:x val="-1.8630805934923915E-3"/>
                  <c:y val="-2.25779383320059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9DB-41E0-8AA4-198301C80D4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Overview'!$C$353:$H$353</c:f>
              <c:numCache>
                <c:formatCode>#,##0,,;\(#,##0,,\);\-</c:formatCode>
                <c:ptCount val="6"/>
                <c:pt idx="0">
                  <c:v>4106714221</c:v>
                </c:pt>
                <c:pt idx="1">
                  <c:v>3406185092</c:v>
                </c:pt>
                <c:pt idx="2">
                  <c:v>5170907096</c:v>
                </c:pt>
                <c:pt idx="3">
                  <c:v>5037095320</c:v>
                </c:pt>
                <c:pt idx="4">
                  <c:v>3458425794</c:v>
                </c:pt>
                <c:pt idx="5">
                  <c:v>3324614018</c:v>
                </c:pt>
              </c:numCache>
            </c:numRef>
          </c:val>
          <c:extLst>
            <c:ext xmlns:c16="http://schemas.microsoft.com/office/drawing/2014/chart" uri="{C3380CC4-5D6E-409C-BE32-E72D297353CC}">
              <c16:uniqueId val="{00000000-59DB-41E0-8AA4-198301C80D40}"/>
            </c:ext>
          </c:extLst>
        </c:ser>
        <c:ser>
          <c:idx val="1"/>
          <c:order val="1"/>
          <c:tx>
            <c:strRef>
              <c:f>'Revenue Overview'!$B$354</c:f>
              <c:strCache>
                <c:ptCount val="1"/>
                <c:pt idx="0">
                  <c:v>PCR</c:v>
                </c:pt>
              </c:strCache>
            </c:strRef>
          </c:tx>
          <c:spPr>
            <a:solidFill>
              <a:srgbClr val="0091DA"/>
            </a:solidFill>
            <a:ln w="3175">
              <a:solidFill>
                <a:srgbClr val="FFFFFF"/>
              </a:solidFill>
              <a:prstDash val="solid"/>
            </a:ln>
          </c:spPr>
          <c:invertIfNegative val="0"/>
          <c:dLbls>
            <c:dLbl>
              <c:idx val="5"/>
              <c:layout>
                <c:manualLayout>
                  <c:x val="-2.2356967121908697E-2"/>
                  <c:y val="-1.8816430102021465E-3"/>
                </c:manualLayout>
              </c:layout>
              <c:spPr>
                <a:solidFill>
                  <a:srgbClr val="0091DA"/>
                </a:solidFill>
                <a:ln>
                  <a:noFill/>
                </a:ln>
                <a:effectLst/>
              </c:spPr>
              <c:txPr>
                <a:bodyPr wrap="square" lIns="38100" tIns="19050" rIns="38100" bIns="19050" anchor="ctr">
                  <a:no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15:layout>
                    <c:manualLayout>
                      <c:w val="4.3829044311538175E-2"/>
                      <c:h val="3.7818046706109901E-2"/>
                    </c:manualLayout>
                  </c15:layout>
                </c:ext>
                <c:ext xmlns:c16="http://schemas.microsoft.com/office/drawing/2014/chart" uri="{C3380CC4-5D6E-409C-BE32-E72D297353CC}">
                  <c16:uniqueId val="{00000011-59DB-41E0-8AA4-198301C80D40}"/>
                </c:ext>
              </c:extLst>
            </c:dLbl>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Overview'!$C$354:$H$354</c:f>
              <c:numCache>
                <c:formatCode>#,##0,,;\(#,##0,,\);\-</c:formatCode>
                <c:ptCount val="6"/>
                <c:pt idx="0">
                  <c:v>1156292595</c:v>
                </c:pt>
                <c:pt idx="1">
                  <c:v>2390805364</c:v>
                </c:pt>
                <c:pt idx="2">
                  <c:v>4808479421</c:v>
                </c:pt>
                <c:pt idx="3">
                  <c:v>3150225090</c:v>
                </c:pt>
                <c:pt idx="4">
                  <c:v>3259926957</c:v>
                </c:pt>
                <c:pt idx="5">
                  <c:v>1601672626</c:v>
                </c:pt>
              </c:numCache>
            </c:numRef>
          </c:val>
          <c:extLst>
            <c:ext xmlns:c16="http://schemas.microsoft.com/office/drawing/2014/chart" uri="{C3380CC4-5D6E-409C-BE32-E72D297353CC}">
              <c16:uniqueId val="{00000001-59DB-41E0-8AA4-198301C80D40}"/>
            </c:ext>
          </c:extLst>
        </c:ser>
        <c:ser>
          <c:idx val="2"/>
          <c:order val="2"/>
          <c:tx>
            <c:strRef>
              <c:f>'Revenue Overview'!$B$355</c:f>
              <c:strCache>
                <c:ptCount val="1"/>
                <c:pt idx="0">
                  <c:v>Rapid</c:v>
                </c:pt>
              </c:strCache>
            </c:strRef>
          </c:tx>
          <c:spPr>
            <a:solidFill>
              <a:srgbClr val="6D2077"/>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DB-41E0-8AA4-198301C80D4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DB-41E0-8AA4-198301C80D40}"/>
                </c:ext>
              </c:extLst>
            </c:dLbl>
            <c:dLbl>
              <c:idx val="5"/>
              <c:layout>
                <c:manualLayout>
                  <c:x val="-2.794620890238594E-2"/>
                  <c:y val="-7.5259794440020412E-3"/>
                </c:manualLayout>
              </c:layout>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9DB-41E0-8AA4-198301C80D4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Overview'!$C$355:$H$355</c:f>
              <c:numCache>
                <c:formatCode>#,##0,,;\(#,##0,,\);\-</c:formatCode>
                <c:ptCount val="6"/>
                <c:pt idx="0">
                  <c:v>722909113</c:v>
                </c:pt>
                <c:pt idx="1">
                  <c:v>951809724</c:v>
                </c:pt>
                <c:pt idx="2">
                  <c:v>1160735226</c:v>
                </c:pt>
                <c:pt idx="3">
                  <c:v>2006824752</c:v>
                </c:pt>
                <c:pt idx="4">
                  <c:v>519400417</c:v>
                </c:pt>
                <c:pt idx="5">
                  <c:v>1365489943</c:v>
                </c:pt>
              </c:numCache>
            </c:numRef>
          </c:val>
          <c:extLst>
            <c:ext xmlns:c16="http://schemas.microsoft.com/office/drawing/2014/chart" uri="{C3380CC4-5D6E-409C-BE32-E72D297353CC}">
              <c16:uniqueId val="{00000005-59DB-41E0-8AA4-198301C80D40}"/>
            </c:ext>
          </c:extLst>
        </c:ser>
        <c:ser>
          <c:idx val="3"/>
          <c:order val="3"/>
          <c:tx>
            <c:strRef>
              <c:f>'Revenue Overview'!$B$356</c:f>
              <c:strCache>
                <c:ptCount val="1"/>
                <c:pt idx="0">
                  <c:v>Biologicals</c:v>
                </c:pt>
              </c:strCache>
            </c:strRef>
          </c:tx>
          <c:spPr>
            <a:solidFill>
              <a:srgbClr val="005EB8"/>
            </a:solidFill>
            <a:ln w="3175">
              <a:solidFill>
                <a:srgbClr val="FFFFFF"/>
              </a:solidFill>
              <a:prstDash val="solid"/>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9DB-41E0-8AA4-198301C80D4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DB-41E0-8AA4-198301C80D4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Overview'!$C$356:$H$356</c:f>
              <c:numCache>
                <c:formatCode>#,##0,,;\(#,##0,,\);\-</c:formatCode>
                <c:ptCount val="6"/>
                <c:pt idx="0">
                  <c:v>983237953</c:v>
                </c:pt>
                <c:pt idx="1">
                  <c:v>1356339204</c:v>
                </c:pt>
                <c:pt idx="2">
                  <c:v>1447405277</c:v>
                </c:pt>
                <c:pt idx="3">
                  <c:v>978186698</c:v>
                </c:pt>
                <c:pt idx="4">
                  <c:v>947587571</c:v>
                </c:pt>
                <c:pt idx="5">
                  <c:v>478368992</c:v>
                </c:pt>
              </c:numCache>
            </c:numRef>
          </c:val>
          <c:extLst>
            <c:ext xmlns:c16="http://schemas.microsoft.com/office/drawing/2014/chart" uri="{C3380CC4-5D6E-409C-BE32-E72D297353CC}">
              <c16:uniqueId val="{00000008-59DB-41E0-8AA4-198301C80D40}"/>
            </c:ext>
          </c:extLst>
        </c:ser>
        <c:ser>
          <c:idx val="4"/>
          <c:order val="4"/>
          <c:tx>
            <c:strRef>
              <c:f>'Revenue Overview'!$B$357</c:f>
              <c:strCache>
                <c:ptCount val="1"/>
                <c:pt idx="0">
                  <c:v>기타</c:v>
                </c:pt>
              </c:strCache>
            </c:strRef>
          </c:tx>
          <c:spPr>
            <a:solidFill>
              <a:srgbClr val="00A3A1"/>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9DB-41E0-8AA4-198301C80D4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9DB-41E0-8AA4-198301C80D4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9DB-41E0-8AA4-198301C80D4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DB-41E0-8AA4-198301C80D4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Overview'!$C$357:$H$357</c:f>
              <c:numCache>
                <c:formatCode>#,##0,,;\(#,##0,,\);\-</c:formatCode>
                <c:ptCount val="6"/>
                <c:pt idx="0">
                  <c:v>3351049491</c:v>
                </c:pt>
                <c:pt idx="1">
                  <c:v>2357565694</c:v>
                </c:pt>
                <c:pt idx="2">
                  <c:v>1217000598</c:v>
                </c:pt>
                <c:pt idx="3">
                  <c:v>1403629797</c:v>
                </c:pt>
                <c:pt idx="4">
                  <c:v>403822733</c:v>
                </c:pt>
                <c:pt idx="5">
                  <c:v>590451932</c:v>
                </c:pt>
              </c:numCache>
            </c:numRef>
          </c:val>
          <c:extLst>
            <c:ext xmlns:c16="http://schemas.microsoft.com/office/drawing/2014/chart" uri="{C3380CC4-5D6E-409C-BE32-E72D297353CC}">
              <c16:uniqueId val="{0000000D-59DB-41E0-8AA4-198301C80D40}"/>
            </c:ext>
          </c:extLst>
        </c:ser>
        <c:ser>
          <c:idx val="5"/>
          <c:order val="5"/>
          <c:tx>
            <c:strRef>
              <c:f>'Revenue Overview'!$B$358</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Overview'!$C$352:$H$352</c:f>
              <c:strCache>
                <c:ptCount val="6"/>
                <c:pt idx="0">
                  <c:v>2018</c:v>
                </c:pt>
                <c:pt idx="1">
                  <c:v>2019</c:v>
                </c:pt>
                <c:pt idx="2">
                  <c:v>2020</c:v>
                </c:pt>
                <c:pt idx="3">
                  <c:v>21.06LTM</c:v>
                </c:pt>
                <c:pt idx="4">
                  <c:v>2020 상반기</c:v>
                </c:pt>
                <c:pt idx="5">
                  <c:v>2021 상반기</c:v>
                </c:pt>
              </c:strCache>
            </c:strRef>
          </c:cat>
          <c:val>
            <c:numRef>
              <c:f>'Revenue Overview'!$C$358:$H$358</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0E-59DB-41E0-8AA4-198301C80D40}"/>
            </c:ext>
          </c:extLst>
        </c:ser>
        <c:dLbls>
          <c:showLegendKey val="0"/>
          <c:showVal val="0"/>
          <c:showCatName val="0"/>
          <c:showSerName val="0"/>
          <c:showPercent val="0"/>
          <c:showBubbleSize val="0"/>
        </c:dLbls>
        <c:gapWidth val="40"/>
        <c:overlap val="100"/>
        <c:axId val="1327316400"/>
        <c:axId val="1141245248"/>
      </c:barChart>
      <c:catAx>
        <c:axId val="1327316400"/>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141245248"/>
        <c:crosses val="autoZero"/>
        <c:auto val="1"/>
        <c:lblAlgn val="ctr"/>
        <c:lblOffset val="100"/>
        <c:noMultiLvlLbl val="0"/>
      </c:catAx>
      <c:valAx>
        <c:axId val="1141245248"/>
        <c:scaling>
          <c:orientation val="minMax"/>
          <c:max val="15000000000"/>
        </c:scaling>
        <c:delete val="0"/>
        <c:axPos val="l"/>
        <c:title>
          <c:tx>
            <c:rich>
              <a:bodyPr rot="-5400000" vert="horz"/>
              <a:lstStyle/>
              <a:p>
                <a:pPr>
                  <a:defRPr altLang="ko-KR" sz="700">
                    <a:solidFill>
                      <a:srgbClr val="000000"/>
                    </a:solidFill>
                    <a:latin typeface="+mj-ea"/>
                    <a:ea typeface="+mj-ea"/>
                  </a:defRPr>
                </a:pPr>
                <a:r>
                  <a:rPr lang="ko-KR" altLang="en-US" sz="700">
                    <a:latin typeface="+mj-ea"/>
                    <a:ea typeface="+mj-ea"/>
                  </a:rPr>
                  <a:t>백만원</a:t>
                </a:r>
                <a:endParaRPr lang="en-US" sz="700">
                  <a:latin typeface="+mj-ea"/>
                  <a:ea typeface="+mj-ea"/>
                </a:endParaRPr>
              </a:p>
            </c:rich>
          </c:tx>
          <c:layout>
            <c:manualLayout>
              <c:xMode val="edge"/>
              <c:yMode val="edge"/>
              <c:x val="8.728605930141517E-2"/>
              <c:y val="0.48573471337277657"/>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327316400"/>
        <c:crosses val="autoZero"/>
        <c:crossBetween val="between"/>
        <c:majorUnit val="5000000000"/>
      </c:valAx>
      <c:spPr>
        <a:noFill/>
        <a:ln w="25400">
          <a:noFill/>
        </a:ln>
      </c:spPr>
    </c:plotArea>
    <c:legend>
      <c:legendPos val="b"/>
      <c:legendEntry>
        <c:idx val="5"/>
        <c:delete val="1"/>
      </c:legendEntry>
      <c:layout>
        <c:manualLayout>
          <c:xMode val="edge"/>
          <c:yMode val="edge"/>
          <c:x val="0.23811098608801548"/>
          <c:y val="0.67451596864875718"/>
          <c:w val="0.30657285186780941"/>
          <c:h val="6.6848918173746441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동물용</a:t>
            </a:r>
            <a:r>
              <a:rPr lang="en-US" altLang="ko-KR" sz="800"/>
              <a:t>/</a:t>
            </a:r>
            <a:r>
              <a:rPr lang="ko-KR" altLang="en-US" sz="800"/>
              <a:t>인체용 매출</a:t>
            </a:r>
            <a:endParaRPr lang="en-US" sz="800"/>
          </a:p>
        </c:rich>
      </c:tx>
      <c:layout>
        <c:manualLayout>
          <c:xMode val="edge"/>
          <c:yMode val="edge"/>
          <c:x val="5.7786599159589842E-2"/>
          <c:y val="6.0166343972563603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'Revenue Overview'!$B$8</c:f>
              <c:strCache>
                <c:ptCount val="1"/>
                <c:pt idx="0">
                  <c:v>동물용</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Overview'!$C$8:$H$8</c:f>
              <c:numCache>
                <c:formatCode>#,##0,,;\(#,##0,,\);\-</c:formatCode>
                <c:ptCount val="6"/>
                <c:pt idx="0">
                  <c:v>5999915929</c:v>
                </c:pt>
                <c:pt idx="1">
                  <c:v>6775050180</c:v>
                </c:pt>
                <c:pt idx="2">
                  <c:v>9088179143</c:v>
                </c:pt>
                <c:pt idx="3">
                  <c:v>10059309715</c:v>
                </c:pt>
                <c:pt idx="4">
                  <c:v>5274111568</c:v>
                </c:pt>
                <c:pt idx="5">
                  <c:v>6245242140</c:v>
                </c:pt>
              </c:numCache>
            </c:numRef>
          </c:val>
          <c:extLst>
            <c:ext xmlns:c16="http://schemas.microsoft.com/office/drawing/2014/chart" uri="{C3380CC4-5D6E-409C-BE32-E72D297353CC}">
              <c16:uniqueId val="{00000000-0E92-4B19-ACC5-4B436A969102}"/>
            </c:ext>
          </c:extLst>
        </c:ser>
        <c:ser>
          <c:idx val="1"/>
          <c:order val="1"/>
          <c:tx>
            <c:strRef>
              <c:f>'Revenue Overview'!$B$9</c:f>
              <c:strCache>
                <c:ptCount val="1"/>
                <c:pt idx="0">
                  <c:v>인체용</c:v>
                </c:pt>
              </c:strCache>
            </c:strRef>
          </c:tx>
          <c:spPr>
            <a:solidFill>
              <a:srgbClr val="0091DA"/>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92-4B19-ACC5-4B436A969102}"/>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E92-4B19-ACC5-4B436A969102}"/>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Overview'!$C$9:$H$9</c:f>
              <c:numCache>
                <c:formatCode>#,##0,,;\(#,##0,,\);\-</c:formatCode>
                <c:ptCount val="6"/>
                <c:pt idx="0">
                  <c:v>0</c:v>
                </c:pt>
                <c:pt idx="1">
                  <c:v>0</c:v>
                </c:pt>
                <c:pt idx="2">
                  <c:v>2115016896</c:v>
                </c:pt>
                <c:pt idx="3">
                  <c:v>123354911</c:v>
                </c:pt>
                <c:pt idx="4">
                  <c:v>2020157432</c:v>
                </c:pt>
                <c:pt idx="5">
                  <c:v>28495447</c:v>
                </c:pt>
              </c:numCache>
            </c:numRef>
          </c:val>
          <c:extLst>
            <c:ext xmlns:c16="http://schemas.microsoft.com/office/drawing/2014/chart" uri="{C3380CC4-5D6E-409C-BE32-E72D297353CC}">
              <c16:uniqueId val="{00000003-0E92-4B19-ACC5-4B436A969102}"/>
            </c:ext>
          </c:extLst>
        </c:ser>
        <c:ser>
          <c:idx val="2"/>
          <c:order val="2"/>
          <c:tx>
            <c:strRef>
              <c:f>'Revenue Overview'!$B$10</c:f>
              <c:strCache>
                <c:ptCount val="1"/>
                <c:pt idx="0">
                  <c:v>기타</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Overview'!$C$10:$H$10</c:f>
              <c:numCache>
                <c:formatCode>#,##0,,;\(#,##0,,\);\-</c:formatCode>
                <c:ptCount val="6"/>
                <c:pt idx="0">
                  <c:v>4320287444</c:v>
                </c:pt>
                <c:pt idx="1">
                  <c:v>3687654898</c:v>
                </c:pt>
                <c:pt idx="2">
                  <c:v>2601331579</c:v>
                </c:pt>
                <c:pt idx="3">
                  <c:v>2393297031</c:v>
                </c:pt>
                <c:pt idx="4">
                  <c:v>1294894472</c:v>
                </c:pt>
                <c:pt idx="5">
                  <c:v>1086859924</c:v>
                </c:pt>
              </c:numCache>
            </c:numRef>
          </c:val>
          <c:extLst>
            <c:ext xmlns:c16="http://schemas.microsoft.com/office/drawing/2014/chart" uri="{C3380CC4-5D6E-409C-BE32-E72D297353CC}">
              <c16:uniqueId val="{00000004-0E92-4B19-ACC5-4B436A969102}"/>
            </c:ext>
          </c:extLst>
        </c:ser>
        <c:ser>
          <c:idx val="3"/>
          <c:order val="3"/>
          <c:tx>
            <c:strRef>
              <c:f>'Revenue Overview'!$B$11</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Overview'!$C$11:$H$11</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05-0E92-4B19-ACC5-4B436A969102}"/>
            </c:ext>
          </c:extLst>
        </c:ser>
        <c:dLbls>
          <c:showLegendKey val="0"/>
          <c:showVal val="0"/>
          <c:showCatName val="0"/>
          <c:showSerName val="0"/>
          <c:showPercent val="0"/>
          <c:showBubbleSize val="0"/>
        </c:dLbls>
        <c:gapWidth val="40"/>
        <c:overlap val="100"/>
        <c:axId val="581654992"/>
        <c:axId val="596509984"/>
      </c:barChart>
      <c:catAx>
        <c:axId val="58165499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596509984"/>
        <c:crosses val="autoZero"/>
        <c:auto val="1"/>
        <c:lblAlgn val="ctr"/>
        <c:lblOffset val="100"/>
        <c:noMultiLvlLbl val="0"/>
      </c:catAx>
      <c:valAx>
        <c:axId val="596509984"/>
        <c:scaling>
          <c:orientation val="minMax"/>
          <c:max val="15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6429402194923469E-2"/>
              <c:y val="0.4896475403614579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81654992"/>
        <c:crosses val="autoZero"/>
        <c:crossBetween val="between"/>
        <c:majorUnit val="5000000000"/>
      </c:valAx>
      <c:spPr>
        <a:noFill/>
        <a:ln w="25400">
          <a:noFill/>
        </a:ln>
      </c:spPr>
    </c:plotArea>
    <c:legend>
      <c:legendPos val="b"/>
      <c:layout>
        <c:manualLayout>
          <c:xMode val="edge"/>
          <c:yMode val="edge"/>
          <c:x val="0.30939552687545735"/>
          <c:y val="0.66970898341682406"/>
          <c:w val="0.16273414291944605"/>
          <c:h val="3.4701549888958461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국내</a:t>
            </a:r>
            <a:r>
              <a:rPr lang="en-US" altLang="ko-KR" sz="800"/>
              <a:t>/</a:t>
            </a:r>
            <a:r>
              <a:rPr lang="ko-KR" altLang="en-US" sz="800"/>
              <a:t>해외 매출</a:t>
            </a:r>
            <a:endParaRPr lang="en-US" sz="800"/>
          </a:p>
        </c:rich>
      </c:tx>
      <c:layout>
        <c:manualLayout>
          <c:xMode val="edge"/>
          <c:yMode val="edge"/>
          <c:x val="6.2425421562407123E-2"/>
          <c:y val="5.3091623858015843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'Revenue Overview'!$B$462</c:f>
              <c:strCache>
                <c:ptCount val="1"/>
                <c:pt idx="0">
                  <c:v>국내</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Overview'!$C$461:$H$461</c:f>
              <c:strCache>
                <c:ptCount val="6"/>
                <c:pt idx="0">
                  <c:v>2018</c:v>
                </c:pt>
                <c:pt idx="1">
                  <c:v>2019</c:v>
                </c:pt>
                <c:pt idx="2">
                  <c:v>2020</c:v>
                </c:pt>
                <c:pt idx="3">
                  <c:v>21.06LTM</c:v>
                </c:pt>
                <c:pt idx="4">
                  <c:v>2020 상반기</c:v>
                </c:pt>
                <c:pt idx="5">
                  <c:v>2021 상반기</c:v>
                </c:pt>
              </c:strCache>
            </c:strRef>
          </c:cat>
          <c:val>
            <c:numRef>
              <c:f>'Revenue Overview'!$C$462:$H$462</c:f>
              <c:numCache>
                <c:formatCode>#,##0,,;\(#,##0,,\)\,\-</c:formatCode>
                <c:ptCount val="6"/>
                <c:pt idx="0">
                  <c:v>7967679741</c:v>
                </c:pt>
                <c:pt idx="1">
                  <c:v>8996036902</c:v>
                </c:pt>
                <c:pt idx="2">
                  <c:v>10930746685</c:v>
                </c:pt>
                <c:pt idx="3">
                  <c:v>8839462377</c:v>
                </c:pt>
                <c:pt idx="4">
                  <c:v>7065662493</c:v>
                </c:pt>
                <c:pt idx="5">
                  <c:v>4974378185</c:v>
                </c:pt>
              </c:numCache>
            </c:numRef>
          </c:val>
          <c:extLst>
            <c:ext xmlns:c16="http://schemas.microsoft.com/office/drawing/2014/chart" uri="{C3380CC4-5D6E-409C-BE32-E72D297353CC}">
              <c16:uniqueId val="{00000000-0382-491D-B1C8-BC4BCD17A7AE}"/>
            </c:ext>
          </c:extLst>
        </c:ser>
        <c:ser>
          <c:idx val="1"/>
          <c:order val="1"/>
          <c:tx>
            <c:strRef>
              <c:f>'Revenue Overview'!$B$463</c:f>
              <c:strCache>
                <c:ptCount val="1"/>
                <c:pt idx="0">
                  <c:v>해외</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Overview'!$C$461:$H$461</c:f>
              <c:strCache>
                <c:ptCount val="6"/>
                <c:pt idx="0">
                  <c:v>2018</c:v>
                </c:pt>
                <c:pt idx="1">
                  <c:v>2019</c:v>
                </c:pt>
                <c:pt idx="2">
                  <c:v>2020</c:v>
                </c:pt>
                <c:pt idx="3">
                  <c:v>21.06LTM</c:v>
                </c:pt>
                <c:pt idx="4">
                  <c:v>2020 상반기</c:v>
                </c:pt>
                <c:pt idx="5">
                  <c:v>2021 상반기</c:v>
                </c:pt>
              </c:strCache>
            </c:strRef>
          </c:cat>
          <c:val>
            <c:numRef>
              <c:f>'Revenue Overview'!$C$463:$H$463</c:f>
              <c:numCache>
                <c:formatCode>#,##0,,;\(#,##0,,\)\,\-</c:formatCode>
                <c:ptCount val="6"/>
                <c:pt idx="0">
                  <c:v>2352523632</c:v>
                </c:pt>
                <c:pt idx="1">
                  <c:v>1466668176</c:v>
                </c:pt>
                <c:pt idx="2">
                  <c:v>2873780933</c:v>
                </c:pt>
                <c:pt idx="3">
                  <c:v>3736499280</c:v>
                </c:pt>
                <c:pt idx="4">
                  <c:v>1523500979</c:v>
                </c:pt>
                <c:pt idx="5">
                  <c:v>2386219326</c:v>
                </c:pt>
              </c:numCache>
            </c:numRef>
          </c:val>
          <c:extLst>
            <c:ext xmlns:c16="http://schemas.microsoft.com/office/drawing/2014/chart" uri="{C3380CC4-5D6E-409C-BE32-E72D297353CC}">
              <c16:uniqueId val="{00000001-0382-491D-B1C8-BC4BCD17A7AE}"/>
            </c:ext>
          </c:extLst>
        </c:ser>
        <c:ser>
          <c:idx val="2"/>
          <c:order val="2"/>
          <c:tx>
            <c:strRef>
              <c:f>'Revenue Overview'!$B$464</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ysClr val="windowText" lastClr="000000"/>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Overview'!$C$461:$H$461</c:f>
              <c:strCache>
                <c:ptCount val="6"/>
                <c:pt idx="0">
                  <c:v>2018</c:v>
                </c:pt>
                <c:pt idx="1">
                  <c:v>2019</c:v>
                </c:pt>
                <c:pt idx="2">
                  <c:v>2020</c:v>
                </c:pt>
                <c:pt idx="3">
                  <c:v>21.06LTM</c:v>
                </c:pt>
                <c:pt idx="4">
                  <c:v>2020 상반기</c:v>
                </c:pt>
                <c:pt idx="5">
                  <c:v>2021 상반기</c:v>
                </c:pt>
              </c:strCache>
            </c:strRef>
          </c:cat>
          <c:val>
            <c:numRef>
              <c:f>'Revenue Overview'!$C$464:$H$464</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02-0382-491D-B1C8-BC4BCD17A7AE}"/>
            </c:ext>
          </c:extLst>
        </c:ser>
        <c:dLbls>
          <c:showLegendKey val="0"/>
          <c:showVal val="0"/>
          <c:showCatName val="0"/>
          <c:showSerName val="0"/>
          <c:showPercent val="0"/>
          <c:showBubbleSize val="0"/>
        </c:dLbls>
        <c:gapWidth val="40"/>
        <c:overlap val="100"/>
        <c:axId val="657839648"/>
        <c:axId val="654205792"/>
      </c:barChart>
      <c:catAx>
        <c:axId val="65783964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54205792"/>
        <c:crosses val="autoZero"/>
        <c:auto val="1"/>
        <c:lblAlgn val="ctr"/>
        <c:lblOffset val="100"/>
        <c:noMultiLvlLbl val="0"/>
      </c:catAx>
      <c:valAx>
        <c:axId val="654205792"/>
        <c:scaling>
          <c:orientation val="minMax"/>
          <c:max val="15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9.0728457870221366E-2"/>
              <c:y val="0.4812726769161596"/>
            </c:manualLayout>
          </c:layout>
          <c:overlay val="0"/>
        </c:title>
        <c:numFmt formatCode="#,###,,;\(#,###,,\);\-"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657839648"/>
        <c:crosses val="autoZero"/>
        <c:crossBetween val="between"/>
        <c:majorUnit val="5000000000"/>
      </c:valAx>
      <c:spPr>
        <a:noFill/>
        <a:ln w="25400">
          <a:noFill/>
        </a:ln>
      </c:spPr>
    </c:plotArea>
    <c:legend>
      <c:legendPos val="b"/>
      <c:legendEntry>
        <c:idx val="2"/>
        <c:delete val="1"/>
      </c:legendEntry>
      <c:layout>
        <c:manualLayout>
          <c:xMode val="edge"/>
          <c:yMode val="edge"/>
          <c:x val="0.33816007041429452"/>
          <c:y val="0.66333252253692054"/>
          <c:w val="0.10874853515542192"/>
          <c:h val="3.8312545332886076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제품군별 매출</a:t>
            </a:r>
            <a:endParaRPr lang="en-US" sz="800"/>
          </a:p>
        </c:rich>
      </c:tx>
      <c:layout>
        <c:manualLayout>
          <c:xMode val="edge"/>
          <c:yMode val="edge"/>
          <c:x val="6.4167416638225214E-2"/>
          <c:y val="5.219202481350517E-2"/>
        </c:manualLayout>
      </c:layout>
      <c:overlay val="0"/>
    </c:title>
    <c:autoTitleDeleted val="0"/>
    <c:plotArea>
      <c:layout>
        <c:manualLayout>
          <c:xMode val="edge"/>
          <c:yMode val="edge"/>
          <c:x val="6.9164265129683003E-2"/>
          <c:y val="0.13551401869158877"/>
          <c:w val="0.60806916426512969"/>
          <c:h val="0.55140186915887845"/>
        </c:manualLayout>
      </c:layout>
      <c:barChart>
        <c:barDir val="col"/>
        <c:grouping val="stacked"/>
        <c:varyColors val="0"/>
        <c:ser>
          <c:idx val="0"/>
          <c:order val="0"/>
          <c:tx>
            <c:strRef>
              <c:f>국내!$B$5</c:f>
              <c:strCache>
                <c:ptCount val="1"/>
                <c:pt idx="0">
                  <c:v>ELISA</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국내!$C$4:$H$4</c:f>
              <c:strCache>
                <c:ptCount val="6"/>
                <c:pt idx="0">
                  <c:v>2018</c:v>
                </c:pt>
                <c:pt idx="1">
                  <c:v>2019</c:v>
                </c:pt>
                <c:pt idx="2">
                  <c:v>2020</c:v>
                </c:pt>
                <c:pt idx="3">
                  <c:v>21.06LTM</c:v>
                </c:pt>
                <c:pt idx="4">
                  <c:v>2020 상반기</c:v>
                </c:pt>
                <c:pt idx="5">
                  <c:v>2021 상반기</c:v>
                </c:pt>
              </c:strCache>
            </c:strRef>
          </c:cat>
          <c:val>
            <c:numRef>
              <c:f>국내!$C$5:$H$5</c:f>
              <c:numCache>
                <c:formatCode>#,##0,,;\(#,##0,,\);\-</c:formatCode>
                <c:ptCount val="6"/>
                <c:pt idx="0">
                  <c:v>2436806305</c:v>
                </c:pt>
                <c:pt idx="1">
                  <c:v>3029763490</c:v>
                </c:pt>
                <c:pt idx="2">
                  <c:v>4093442026</c:v>
                </c:pt>
                <c:pt idx="3">
                  <c:v>3166716574</c:v>
                </c:pt>
                <c:pt idx="4">
                  <c:v>2978286357</c:v>
                </c:pt>
                <c:pt idx="5">
                  <c:v>2051560905</c:v>
                </c:pt>
              </c:numCache>
            </c:numRef>
          </c:val>
          <c:extLst>
            <c:ext xmlns:c16="http://schemas.microsoft.com/office/drawing/2014/chart" uri="{C3380CC4-5D6E-409C-BE32-E72D297353CC}">
              <c16:uniqueId val="{00000000-B3C1-4381-95AB-50E44A796383}"/>
            </c:ext>
          </c:extLst>
        </c:ser>
        <c:ser>
          <c:idx val="1"/>
          <c:order val="1"/>
          <c:tx>
            <c:strRef>
              <c:f>국내!$B$6</c:f>
              <c:strCache>
                <c:ptCount val="1"/>
                <c:pt idx="0">
                  <c:v>PCR</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국내!$C$4:$H$4</c:f>
              <c:strCache>
                <c:ptCount val="6"/>
                <c:pt idx="0">
                  <c:v>2018</c:v>
                </c:pt>
                <c:pt idx="1">
                  <c:v>2019</c:v>
                </c:pt>
                <c:pt idx="2">
                  <c:v>2020</c:v>
                </c:pt>
                <c:pt idx="3">
                  <c:v>21.06LTM</c:v>
                </c:pt>
                <c:pt idx="4">
                  <c:v>2020 상반기</c:v>
                </c:pt>
                <c:pt idx="5">
                  <c:v>2021 상반기</c:v>
                </c:pt>
              </c:strCache>
            </c:strRef>
          </c:cat>
          <c:val>
            <c:numRef>
              <c:f>국내!$C$6:$H$6</c:f>
              <c:numCache>
                <c:formatCode>#,##0,,;\(#,##0,,\);\-</c:formatCode>
                <c:ptCount val="6"/>
                <c:pt idx="0">
                  <c:v>1154762640</c:v>
                </c:pt>
                <c:pt idx="1">
                  <c:v>2312850531</c:v>
                </c:pt>
                <c:pt idx="2">
                  <c:v>2631250276</c:v>
                </c:pt>
                <c:pt idx="3">
                  <c:v>2836522600</c:v>
                </c:pt>
                <c:pt idx="4">
                  <c:v>1187681876</c:v>
                </c:pt>
                <c:pt idx="5">
                  <c:v>1392954200</c:v>
                </c:pt>
              </c:numCache>
            </c:numRef>
          </c:val>
          <c:extLst>
            <c:ext xmlns:c16="http://schemas.microsoft.com/office/drawing/2014/chart" uri="{C3380CC4-5D6E-409C-BE32-E72D297353CC}">
              <c16:uniqueId val="{00000001-B3C1-4381-95AB-50E44A796383}"/>
            </c:ext>
          </c:extLst>
        </c:ser>
        <c:ser>
          <c:idx val="2"/>
          <c:order val="2"/>
          <c:tx>
            <c:strRef>
              <c:f>국내!$B$7</c:f>
              <c:strCache>
                <c:ptCount val="1"/>
                <c:pt idx="0">
                  <c:v>Rapid</c:v>
                </c:pt>
              </c:strCache>
            </c:strRef>
          </c:tx>
          <c:spPr>
            <a:solidFill>
              <a:srgbClr val="6D2077"/>
            </a:solidFill>
            <a:ln w="3175">
              <a:solidFill>
                <a:srgbClr val="FFFFFF"/>
              </a:solidFill>
              <a:prstDash val="solid"/>
            </a:ln>
          </c:spPr>
          <c:invertIfNegative val="0"/>
          <c:dLbls>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국내!$C$4:$H$4</c:f>
              <c:strCache>
                <c:ptCount val="6"/>
                <c:pt idx="0">
                  <c:v>2018</c:v>
                </c:pt>
                <c:pt idx="1">
                  <c:v>2019</c:v>
                </c:pt>
                <c:pt idx="2">
                  <c:v>2020</c:v>
                </c:pt>
                <c:pt idx="3">
                  <c:v>21.06LTM</c:v>
                </c:pt>
                <c:pt idx="4">
                  <c:v>2020 상반기</c:v>
                </c:pt>
                <c:pt idx="5">
                  <c:v>2021 상반기</c:v>
                </c:pt>
              </c:strCache>
            </c:strRef>
          </c:cat>
          <c:val>
            <c:numRef>
              <c:f>국내!$C$7:$H$7</c:f>
              <c:numCache>
                <c:formatCode>#,##0,,;\(#,##0,,\);\-</c:formatCode>
                <c:ptCount val="6"/>
                <c:pt idx="0">
                  <c:v>437228353</c:v>
                </c:pt>
                <c:pt idx="1">
                  <c:v>596417045</c:v>
                </c:pt>
                <c:pt idx="2">
                  <c:v>620646900</c:v>
                </c:pt>
                <c:pt idx="3">
                  <c:v>900972250</c:v>
                </c:pt>
                <c:pt idx="4">
                  <c:v>390463850</c:v>
                </c:pt>
                <c:pt idx="5">
                  <c:v>670789200</c:v>
                </c:pt>
              </c:numCache>
            </c:numRef>
          </c:val>
          <c:extLst>
            <c:ext xmlns:c16="http://schemas.microsoft.com/office/drawing/2014/chart" uri="{C3380CC4-5D6E-409C-BE32-E72D297353CC}">
              <c16:uniqueId val="{00000002-B3C1-4381-95AB-50E44A796383}"/>
            </c:ext>
          </c:extLst>
        </c:ser>
        <c:ser>
          <c:idx val="3"/>
          <c:order val="3"/>
          <c:tx>
            <c:strRef>
              <c:f>국내!$B$8</c:f>
              <c:strCache>
                <c:ptCount val="1"/>
                <c:pt idx="0">
                  <c:v>Biologicals</c:v>
                </c:pt>
              </c:strCache>
            </c:strRef>
          </c:tx>
          <c:spPr>
            <a:solidFill>
              <a:srgbClr val="005EB8"/>
            </a:solidFill>
            <a:ln w="3175">
              <a:solidFill>
                <a:srgbClr val="FFFFFF"/>
              </a:solidFill>
              <a:prstDash val="solid"/>
            </a:ln>
          </c:spPr>
          <c:invertIfNegative val="0"/>
          <c:cat>
            <c:strRef>
              <c:f>국내!$C$4:$H$4</c:f>
              <c:strCache>
                <c:ptCount val="6"/>
                <c:pt idx="0">
                  <c:v>2018</c:v>
                </c:pt>
                <c:pt idx="1">
                  <c:v>2019</c:v>
                </c:pt>
                <c:pt idx="2">
                  <c:v>2020</c:v>
                </c:pt>
                <c:pt idx="3">
                  <c:v>21.06LTM</c:v>
                </c:pt>
                <c:pt idx="4">
                  <c:v>2020 상반기</c:v>
                </c:pt>
                <c:pt idx="5">
                  <c:v>2021 상반기</c:v>
                </c:pt>
              </c:strCache>
            </c:strRef>
          </c:cat>
          <c:val>
            <c:numRef>
              <c:f>국내!$C$8:$H$8</c:f>
              <c:numCache>
                <c:formatCode>#,##0,,;\(#,##0,,\);\-</c:formatCode>
                <c:ptCount val="6"/>
                <c:pt idx="0">
                  <c:v>633168000</c:v>
                </c:pt>
                <c:pt idx="1">
                  <c:v>752479500</c:v>
                </c:pt>
                <c:pt idx="2">
                  <c:v>320707799</c:v>
                </c:pt>
                <c:pt idx="3">
                  <c:v>483852725</c:v>
                </c:pt>
                <c:pt idx="4">
                  <c:v>141044000</c:v>
                </c:pt>
                <c:pt idx="5">
                  <c:v>304188926</c:v>
                </c:pt>
              </c:numCache>
            </c:numRef>
          </c:val>
          <c:extLst>
            <c:ext xmlns:c16="http://schemas.microsoft.com/office/drawing/2014/chart" uri="{C3380CC4-5D6E-409C-BE32-E72D297353CC}">
              <c16:uniqueId val="{00000003-B3C1-4381-95AB-50E44A796383}"/>
            </c:ext>
          </c:extLst>
        </c:ser>
        <c:ser>
          <c:idx val="4"/>
          <c:order val="4"/>
          <c:tx>
            <c:strRef>
              <c:f>국내!$B$9</c:f>
              <c:strCache>
                <c:ptCount val="1"/>
                <c:pt idx="0">
                  <c:v>기타</c:v>
                </c:pt>
              </c:strCache>
            </c:strRef>
          </c:tx>
          <c:spPr>
            <a:solidFill>
              <a:srgbClr val="00A3A1"/>
            </a:solidFill>
            <a:ln w="3175">
              <a:solidFill>
                <a:srgbClr val="FFFFFF"/>
              </a:solidFill>
              <a:prstDash val="solid"/>
            </a:ln>
          </c:spPr>
          <c:invertIfNegative val="0"/>
          <c:cat>
            <c:strRef>
              <c:f>국내!$C$4:$H$4</c:f>
              <c:strCache>
                <c:ptCount val="6"/>
                <c:pt idx="0">
                  <c:v>2018</c:v>
                </c:pt>
                <c:pt idx="1">
                  <c:v>2019</c:v>
                </c:pt>
                <c:pt idx="2">
                  <c:v>2020</c:v>
                </c:pt>
                <c:pt idx="3">
                  <c:v>21.06LTM</c:v>
                </c:pt>
                <c:pt idx="4">
                  <c:v>2020 상반기</c:v>
                </c:pt>
                <c:pt idx="5">
                  <c:v>2021 상반기</c:v>
                </c:pt>
              </c:strCache>
            </c:strRef>
          </c:cat>
          <c:val>
            <c:numRef>
              <c:f>국내!$C$9:$H$9</c:f>
              <c:numCache>
                <c:formatCode>#,##0,,;\(#,##0,,\);\-</c:formatCode>
                <c:ptCount val="6"/>
                <c:pt idx="0">
                  <c:v>1043201443</c:v>
                </c:pt>
                <c:pt idx="1">
                  <c:v>1248912706</c:v>
                </c:pt>
                <c:pt idx="2">
                  <c:v>1140409060</c:v>
                </c:pt>
                <c:pt idx="3">
                  <c:v>1356467250</c:v>
                </c:pt>
                <c:pt idx="4">
                  <c:v>338755250</c:v>
                </c:pt>
                <c:pt idx="5">
                  <c:v>554813440</c:v>
                </c:pt>
              </c:numCache>
            </c:numRef>
          </c:val>
          <c:extLst>
            <c:ext xmlns:c16="http://schemas.microsoft.com/office/drawing/2014/chart" uri="{C3380CC4-5D6E-409C-BE32-E72D297353CC}">
              <c16:uniqueId val="{00000004-B3C1-4381-95AB-50E44A796383}"/>
            </c:ext>
          </c:extLst>
        </c:ser>
        <c:ser>
          <c:idx val="5"/>
          <c:order val="5"/>
          <c:tx>
            <c:strRef>
              <c:f>국내!$B$10</c:f>
              <c:strCache>
                <c:ptCount val="1"/>
              </c:strCache>
            </c:strRef>
          </c:tx>
          <c:spPr>
            <a:noFill/>
            <a:ln w="3175">
              <a:solidFill>
                <a:srgbClr val="FFFFFF"/>
              </a:solidFill>
              <a:prstDash val="solid"/>
            </a:ln>
          </c:spPr>
          <c:invertIfNegative val="0"/>
          <c:dLbls>
            <c:spPr>
              <a:noFill/>
              <a:ln w="12700">
                <a:solidFill>
                  <a:srgbClr val="FF0000"/>
                </a:solid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국내!$C$4:$H$4</c:f>
              <c:strCache>
                <c:ptCount val="6"/>
                <c:pt idx="0">
                  <c:v>2018</c:v>
                </c:pt>
                <c:pt idx="1">
                  <c:v>2019</c:v>
                </c:pt>
                <c:pt idx="2">
                  <c:v>2020</c:v>
                </c:pt>
                <c:pt idx="3">
                  <c:v>21.06LTM</c:v>
                </c:pt>
                <c:pt idx="4">
                  <c:v>2020 상반기</c:v>
                </c:pt>
                <c:pt idx="5">
                  <c:v>2021 상반기</c:v>
                </c:pt>
              </c:strCache>
            </c:strRef>
          </c:cat>
          <c:val>
            <c:numRef>
              <c:f>국내!$C$10:$H$10</c:f>
              <c:numCache>
                <c:formatCode>#,##0,,;\(#,##0,,\);\-</c:formatCode>
                <c:ptCount val="6"/>
                <c:pt idx="0">
                  <c:v>5705166741</c:v>
                </c:pt>
                <c:pt idx="1">
                  <c:v>7940423272</c:v>
                </c:pt>
                <c:pt idx="2">
                  <c:v>8806456061</c:v>
                </c:pt>
                <c:pt idx="3">
                  <c:v>8744531399</c:v>
                </c:pt>
                <c:pt idx="4">
                  <c:v>5036231333</c:v>
                </c:pt>
                <c:pt idx="5">
                  <c:v>4974306671</c:v>
                </c:pt>
              </c:numCache>
            </c:numRef>
          </c:val>
          <c:extLst>
            <c:ext xmlns:c16="http://schemas.microsoft.com/office/drawing/2014/chart" uri="{C3380CC4-5D6E-409C-BE32-E72D297353CC}">
              <c16:uniqueId val="{00000005-B3C1-4381-95AB-50E44A796383}"/>
            </c:ext>
          </c:extLst>
        </c:ser>
        <c:dLbls>
          <c:showLegendKey val="0"/>
          <c:showVal val="0"/>
          <c:showCatName val="0"/>
          <c:showSerName val="0"/>
          <c:showPercent val="0"/>
          <c:showBubbleSize val="0"/>
        </c:dLbls>
        <c:gapWidth val="40"/>
        <c:overlap val="100"/>
        <c:axId val="1762298095"/>
        <c:axId val="1756387439"/>
      </c:barChart>
      <c:catAx>
        <c:axId val="176229809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756387439"/>
        <c:crosses val="autoZero"/>
        <c:auto val="1"/>
        <c:lblAlgn val="ctr"/>
        <c:lblOffset val="100"/>
        <c:noMultiLvlLbl val="0"/>
      </c:catAx>
      <c:valAx>
        <c:axId val="1756387439"/>
        <c:scaling>
          <c:orientation val="minMax"/>
          <c:max val="10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0.10060321267842026"/>
              <c:y val="0.46383458417223117"/>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762298095"/>
        <c:crosses val="autoZero"/>
        <c:crossBetween val="between"/>
        <c:majorUnit val="5000000000"/>
      </c:valAx>
      <c:spPr>
        <a:noFill/>
        <a:ln w="25400">
          <a:noFill/>
        </a:ln>
      </c:spPr>
    </c:plotArea>
    <c:legend>
      <c:legendPos val="b"/>
      <c:layout>
        <c:manualLayout>
          <c:xMode val="edge"/>
          <c:yMode val="edge"/>
          <c:x val="0.24922177085963532"/>
          <c:y val="0.68554390658450448"/>
          <c:w val="0.33629199652442554"/>
          <c:h val="4.550870128579858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진단대상별 매출</a:t>
            </a:r>
            <a:endParaRPr lang="en-US" sz="800"/>
          </a:p>
        </c:rich>
      </c:tx>
      <c:layout>
        <c:manualLayout>
          <c:xMode val="edge"/>
          <c:yMode val="edge"/>
          <c:x val="6.5559105528936817E-2"/>
          <c:y val="5.0753684112772146E-2"/>
        </c:manualLayout>
      </c:layout>
      <c:overlay val="0"/>
    </c:title>
    <c:autoTitleDeleted val="0"/>
    <c:plotArea>
      <c:layout>
        <c:manualLayout>
          <c:xMode val="edge"/>
          <c:yMode val="edge"/>
          <c:x val="6.8588726200690883E-2"/>
          <c:y val="0.12963448565942701"/>
          <c:w val="0.60300921784774064"/>
          <c:h val="0.5274782519935306"/>
        </c:manualLayout>
      </c:layout>
      <c:barChart>
        <c:barDir val="col"/>
        <c:grouping val="stacked"/>
        <c:varyColors val="0"/>
        <c:ser>
          <c:idx val="0"/>
          <c:order val="0"/>
          <c:tx>
            <c:strRef>
              <c:f>국내!$B$17</c:f>
              <c:strCache>
                <c:ptCount val="1"/>
                <c:pt idx="0">
                  <c:v>돼지</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국내!$C$16:$H$16</c:f>
              <c:strCache>
                <c:ptCount val="6"/>
                <c:pt idx="0">
                  <c:v>2018</c:v>
                </c:pt>
                <c:pt idx="1">
                  <c:v>2019</c:v>
                </c:pt>
                <c:pt idx="2">
                  <c:v>2020</c:v>
                </c:pt>
                <c:pt idx="3">
                  <c:v>21.06LTM</c:v>
                </c:pt>
                <c:pt idx="4">
                  <c:v>2020 상반기</c:v>
                </c:pt>
                <c:pt idx="5">
                  <c:v>2021 상반기</c:v>
                </c:pt>
              </c:strCache>
            </c:strRef>
          </c:cat>
          <c:val>
            <c:numRef>
              <c:f>국내!$C$17:$H$17</c:f>
              <c:numCache>
                <c:formatCode>#,##0,,;\(#,##0,,\);\-</c:formatCode>
                <c:ptCount val="6"/>
                <c:pt idx="0">
                  <c:v>2103737360</c:v>
                </c:pt>
                <c:pt idx="1">
                  <c:v>3539643354</c:v>
                </c:pt>
                <c:pt idx="2">
                  <c:v>3242483310</c:v>
                </c:pt>
                <c:pt idx="3">
                  <c:v>3007663840</c:v>
                </c:pt>
                <c:pt idx="4">
                  <c:v>1768429638</c:v>
                </c:pt>
                <c:pt idx="5">
                  <c:v>1533610168</c:v>
                </c:pt>
              </c:numCache>
            </c:numRef>
          </c:val>
          <c:extLst>
            <c:ext xmlns:c16="http://schemas.microsoft.com/office/drawing/2014/chart" uri="{C3380CC4-5D6E-409C-BE32-E72D297353CC}">
              <c16:uniqueId val="{00000000-E45D-40BB-B9D9-11AF0FD57001}"/>
            </c:ext>
          </c:extLst>
        </c:ser>
        <c:ser>
          <c:idx val="1"/>
          <c:order val="1"/>
          <c:tx>
            <c:strRef>
              <c:f>국내!$B$18</c:f>
              <c:strCache>
                <c:ptCount val="1"/>
                <c:pt idx="0">
                  <c:v>가금류</c:v>
                </c:pt>
              </c:strCache>
            </c:strRef>
          </c:tx>
          <c:spPr>
            <a:solidFill>
              <a:srgbClr val="0091DA"/>
            </a:solidFill>
            <a:ln w="3175">
              <a:solidFill>
                <a:srgbClr val="FFFFFF"/>
              </a:solidFill>
              <a:prstDash val="solid"/>
            </a:ln>
          </c:spPr>
          <c:invertIfNegative val="0"/>
          <c:dLbls>
            <c:dLbl>
              <c:idx val="4"/>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1-E45D-40BB-B9D9-11AF0FD5700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국내!$C$16:$H$16</c:f>
              <c:strCache>
                <c:ptCount val="6"/>
                <c:pt idx="0">
                  <c:v>2018</c:v>
                </c:pt>
                <c:pt idx="1">
                  <c:v>2019</c:v>
                </c:pt>
                <c:pt idx="2">
                  <c:v>2020</c:v>
                </c:pt>
                <c:pt idx="3">
                  <c:v>21.06LTM</c:v>
                </c:pt>
                <c:pt idx="4">
                  <c:v>2020 상반기</c:v>
                </c:pt>
                <c:pt idx="5">
                  <c:v>2021 상반기</c:v>
                </c:pt>
              </c:strCache>
            </c:strRef>
          </c:cat>
          <c:val>
            <c:numRef>
              <c:f>국내!$C$18:$H$18</c:f>
              <c:numCache>
                <c:formatCode>#,##0,,;\(#,##0,,\);\-</c:formatCode>
                <c:ptCount val="6"/>
                <c:pt idx="0">
                  <c:v>769197385</c:v>
                </c:pt>
                <c:pt idx="1">
                  <c:v>808274884</c:v>
                </c:pt>
                <c:pt idx="2">
                  <c:v>872314840</c:v>
                </c:pt>
                <c:pt idx="3">
                  <c:v>1544197869</c:v>
                </c:pt>
                <c:pt idx="4">
                  <c:v>308699868</c:v>
                </c:pt>
                <c:pt idx="5">
                  <c:v>980582897</c:v>
                </c:pt>
              </c:numCache>
            </c:numRef>
          </c:val>
          <c:extLst>
            <c:ext xmlns:c16="http://schemas.microsoft.com/office/drawing/2014/chart" uri="{C3380CC4-5D6E-409C-BE32-E72D297353CC}">
              <c16:uniqueId val="{00000002-E45D-40BB-B9D9-11AF0FD57001}"/>
            </c:ext>
          </c:extLst>
        </c:ser>
        <c:ser>
          <c:idx val="2"/>
          <c:order val="2"/>
          <c:tx>
            <c:strRef>
              <c:f>국내!$B$19</c:f>
              <c:strCache>
                <c:ptCount val="1"/>
                <c:pt idx="0">
                  <c:v>돼지/소</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국내!$C$16:$H$16</c:f>
              <c:strCache>
                <c:ptCount val="6"/>
                <c:pt idx="0">
                  <c:v>2018</c:v>
                </c:pt>
                <c:pt idx="1">
                  <c:v>2019</c:v>
                </c:pt>
                <c:pt idx="2">
                  <c:v>2020</c:v>
                </c:pt>
                <c:pt idx="3">
                  <c:v>21.06LTM</c:v>
                </c:pt>
                <c:pt idx="4">
                  <c:v>2020 상반기</c:v>
                </c:pt>
                <c:pt idx="5">
                  <c:v>2021 상반기</c:v>
                </c:pt>
              </c:strCache>
            </c:strRef>
          </c:cat>
          <c:val>
            <c:numRef>
              <c:f>국내!$C$19:$H$19</c:f>
              <c:numCache>
                <c:formatCode>#,##0,,;\(#,##0,,\);\-</c:formatCode>
                <c:ptCount val="6"/>
                <c:pt idx="0">
                  <c:v>803292199</c:v>
                </c:pt>
                <c:pt idx="1">
                  <c:v>969119746</c:v>
                </c:pt>
                <c:pt idx="2">
                  <c:v>2193937000</c:v>
                </c:pt>
                <c:pt idx="3">
                  <c:v>1356745500</c:v>
                </c:pt>
                <c:pt idx="4">
                  <c:v>1703525000</c:v>
                </c:pt>
                <c:pt idx="5">
                  <c:v>866333500</c:v>
                </c:pt>
              </c:numCache>
            </c:numRef>
          </c:val>
          <c:extLst>
            <c:ext xmlns:c16="http://schemas.microsoft.com/office/drawing/2014/chart" uri="{C3380CC4-5D6E-409C-BE32-E72D297353CC}">
              <c16:uniqueId val="{00000003-E45D-40BB-B9D9-11AF0FD57001}"/>
            </c:ext>
          </c:extLst>
        </c:ser>
        <c:ser>
          <c:idx val="3"/>
          <c:order val="3"/>
          <c:tx>
            <c:strRef>
              <c:f>국내!$B$20</c:f>
              <c:strCache>
                <c:ptCount val="1"/>
                <c:pt idx="0">
                  <c:v>소</c:v>
                </c:pt>
              </c:strCache>
            </c:strRef>
          </c:tx>
          <c:spPr>
            <a:solidFill>
              <a:srgbClr val="005EB8"/>
            </a:solidFill>
            <a:ln w="3175">
              <a:solidFill>
                <a:srgbClr val="FFFFFF"/>
              </a:solidFill>
              <a:prstDash val="solid"/>
            </a:ln>
          </c:spPr>
          <c:invertIfNegative val="0"/>
          <c:dLbls>
            <c:dLbl>
              <c:idx val="0"/>
              <c:spPr>
                <a:solidFill>
                  <a:srgbClr val="005EB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4-E45D-40BB-B9D9-11AF0FD57001}"/>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국내!$C$16:$H$16</c:f>
              <c:strCache>
                <c:ptCount val="6"/>
                <c:pt idx="0">
                  <c:v>2018</c:v>
                </c:pt>
                <c:pt idx="1">
                  <c:v>2019</c:v>
                </c:pt>
                <c:pt idx="2">
                  <c:v>2020</c:v>
                </c:pt>
                <c:pt idx="3">
                  <c:v>21.06LTM</c:v>
                </c:pt>
                <c:pt idx="4">
                  <c:v>2020 상반기</c:v>
                </c:pt>
                <c:pt idx="5">
                  <c:v>2021 상반기</c:v>
                </c:pt>
              </c:strCache>
            </c:strRef>
          </c:cat>
          <c:val>
            <c:numRef>
              <c:f>국내!$C$20:$H$20</c:f>
              <c:numCache>
                <c:formatCode>#,##0,,;\(#,##0,,\);\-</c:formatCode>
                <c:ptCount val="6"/>
                <c:pt idx="0">
                  <c:v>360389258</c:v>
                </c:pt>
                <c:pt idx="1">
                  <c:v>1087463556</c:v>
                </c:pt>
                <c:pt idx="2">
                  <c:v>1082816508</c:v>
                </c:pt>
                <c:pt idx="3">
                  <c:v>959760116</c:v>
                </c:pt>
                <c:pt idx="4">
                  <c:v>832411084</c:v>
                </c:pt>
                <c:pt idx="5">
                  <c:v>709354692</c:v>
                </c:pt>
              </c:numCache>
            </c:numRef>
          </c:val>
          <c:extLst>
            <c:ext xmlns:c16="http://schemas.microsoft.com/office/drawing/2014/chart" uri="{C3380CC4-5D6E-409C-BE32-E72D297353CC}">
              <c16:uniqueId val="{00000005-E45D-40BB-B9D9-11AF0FD57001}"/>
            </c:ext>
          </c:extLst>
        </c:ser>
        <c:ser>
          <c:idx val="4"/>
          <c:order val="4"/>
          <c:tx>
            <c:strRef>
              <c:f>국내!$B$21</c:f>
              <c:strCache>
                <c:ptCount val="1"/>
                <c:pt idx="0">
                  <c:v>인간</c:v>
                </c:pt>
              </c:strCache>
            </c:strRef>
          </c:tx>
          <c:spPr>
            <a:solidFill>
              <a:srgbClr val="00A3A1"/>
            </a:solidFill>
            <a:ln w="3175">
              <a:solidFill>
                <a:srgbClr val="FFFFFF"/>
              </a:solidFill>
              <a:prstDash val="solid"/>
            </a:ln>
          </c:spPr>
          <c:invertIfNegative val="0"/>
          <c:cat>
            <c:strRef>
              <c:f>국내!$C$16:$H$16</c:f>
              <c:strCache>
                <c:ptCount val="6"/>
                <c:pt idx="0">
                  <c:v>2018</c:v>
                </c:pt>
                <c:pt idx="1">
                  <c:v>2019</c:v>
                </c:pt>
                <c:pt idx="2">
                  <c:v>2020</c:v>
                </c:pt>
                <c:pt idx="3">
                  <c:v>21.06LTM</c:v>
                </c:pt>
                <c:pt idx="4">
                  <c:v>2020 상반기</c:v>
                </c:pt>
                <c:pt idx="5">
                  <c:v>2021 상반기</c:v>
                </c:pt>
              </c:strCache>
            </c:strRef>
          </c:cat>
          <c:val>
            <c:numRef>
              <c:f>국내!$C$21:$H$21</c:f>
              <c:numCache>
                <c:formatCode>#,##0,,;\(#,##0,,\);\-</c:formatCode>
                <c:ptCount val="6"/>
                <c:pt idx="0">
                  <c:v>356778500</c:v>
                </c:pt>
                <c:pt idx="1">
                  <c:v>325465500</c:v>
                </c:pt>
                <c:pt idx="2">
                  <c:v>235277799</c:v>
                </c:pt>
                <c:pt idx="3">
                  <c:v>448908725</c:v>
                </c:pt>
                <c:pt idx="4">
                  <c:v>75026000</c:v>
                </c:pt>
                <c:pt idx="5">
                  <c:v>288656926</c:v>
                </c:pt>
              </c:numCache>
            </c:numRef>
          </c:val>
          <c:extLst>
            <c:ext xmlns:c16="http://schemas.microsoft.com/office/drawing/2014/chart" uri="{C3380CC4-5D6E-409C-BE32-E72D297353CC}">
              <c16:uniqueId val="{00000006-E45D-40BB-B9D9-11AF0FD57001}"/>
            </c:ext>
          </c:extLst>
        </c:ser>
        <c:ser>
          <c:idx val="5"/>
          <c:order val="5"/>
          <c:tx>
            <c:strRef>
              <c:f>국내!$B$22</c:f>
              <c:strCache>
                <c:ptCount val="1"/>
                <c:pt idx="0">
                  <c:v>기타</c:v>
                </c:pt>
              </c:strCache>
            </c:strRef>
          </c:tx>
          <c:spPr>
            <a:solidFill>
              <a:srgbClr val="EAAA00"/>
            </a:solidFill>
            <a:ln w="3175">
              <a:solidFill>
                <a:srgbClr val="FFFFFF"/>
              </a:solidFill>
              <a:prstDash val="solid"/>
            </a:ln>
          </c:spPr>
          <c:invertIfNegative val="0"/>
          <c:cat>
            <c:strRef>
              <c:f>국내!$C$16:$H$16</c:f>
              <c:strCache>
                <c:ptCount val="6"/>
                <c:pt idx="0">
                  <c:v>2018</c:v>
                </c:pt>
                <c:pt idx="1">
                  <c:v>2019</c:v>
                </c:pt>
                <c:pt idx="2">
                  <c:v>2020</c:v>
                </c:pt>
                <c:pt idx="3">
                  <c:v>21.06LTM</c:v>
                </c:pt>
                <c:pt idx="4">
                  <c:v>2020 상반기</c:v>
                </c:pt>
                <c:pt idx="5">
                  <c:v>2021 상반기</c:v>
                </c:pt>
              </c:strCache>
            </c:strRef>
          </c:cat>
          <c:val>
            <c:numRef>
              <c:f>국내!$C$22:$H$22</c:f>
              <c:numCache>
                <c:formatCode>#,##0,,;\(#,##0,,\);\-</c:formatCode>
                <c:ptCount val="6"/>
                <c:pt idx="0">
                  <c:v>1311772039</c:v>
                </c:pt>
                <c:pt idx="1">
                  <c:v>1210456232</c:v>
                </c:pt>
                <c:pt idx="2">
                  <c:v>1179626604</c:v>
                </c:pt>
                <c:pt idx="3">
                  <c:v>1427255349</c:v>
                </c:pt>
                <c:pt idx="4">
                  <c:v>348139743</c:v>
                </c:pt>
                <c:pt idx="5">
                  <c:v>595768488</c:v>
                </c:pt>
              </c:numCache>
            </c:numRef>
          </c:val>
          <c:extLst>
            <c:ext xmlns:c16="http://schemas.microsoft.com/office/drawing/2014/chart" uri="{C3380CC4-5D6E-409C-BE32-E72D297353CC}">
              <c16:uniqueId val="{00000007-E45D-40BB-B9D9-11AF0FD57001}"/>
            </c:ext>
          </c:extLst>
        </c:ser>
        <c:ser>
          <c:idx val="6"/>
          <c:order val="6"/>
          <c:tx>
            <c:strRef>
              <c:f>국내!$B$23</c:f>
              <c:strCache>
                <c:ptCount val="1"/>
              </c:strCache>
            </c:strRef>
          </c:tx>
          <c:spPr>
            <a:noFill/>
            <a:ln w="3175">
              <a:solidFill>
                <a:srgbClr val="FFFFFF"/>
              </a:solidFill>
              <a:prstDash val="solid"/>
            </a:ln>
          </c:spPr>
          <c:invertIfNegative val="0"/>
          <c:dLbls>
            <c:spPr>
              <a:noFill/>
              <a:ln w="12700">
                <a:solidFill>
                  <a:srgbClr val="FF0000"/>
                </a:solid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국내!$C$16:$H$16</c:f>
              <c:strCache>
                <c:ptCount val="6"/>
                <c:pt idx="0">
                  <c:v>2018</c:v>
                </c:pt>
                <c:pt idx="1">
                  <c:v>2019</c:v>
                </c:pt>
                <c:pt idx="2">
                  <c:v>2020</c:v>
                </c:pt>
                <c:pt idx="3">
                  <c:v>21.06LTM</c:v>
                </c:pt>
                <c:pt idx="4">
                  <c:v>2020 상반기</c:v>
                </c:pt>
                <c:pt idx="5">
                  <c:v>2021 상반기</c:v>
                </c:pt>
              </c:strCache>
            </c:strRef>
          </c:cat>
          <c:val>
            <c:numRef>
              <c:f>국내!$C$23:$H$23</c:f>
              <c:numCache>
                <c:formatCode>#,##0,,;\(#,##0,,\);\-</c:formatCode>
                <c:ptCount val="6"/>
                <c:pt idx="0">
                  <c:v>5705166741</c:v>
                </c:pt>
                <c:pt idx="1">
                  <c:v>7940423272</c:v>
                </c:pt>
                <c:pt idx="2">
                  <c:v>8806456061</c:v>
                </c:pt>
                <c:pt idx="3">
                  <c:v>8744531399</c:v>
                </c:pt>
                <c:pt idx="4">
                  <c:v>5036231333</c:v>
                </c:pt>
                <c:pt idx="5">
                  <c:v>4974306671</c:v>
                </c:pt>
              </c:numCache>
            </c:numRef>
          </c:val>
          <c:extLst>
            <c:ext xmlns:c16="http://schemas.microsoft.com/office/drawing/2014/chart" uri="{C3380CC4-5D6E-409C-BE32-E72D297353CC}">
              <c16:uniqueId val="{00000008-E45D-40BB-B9D9-11AF0FD57001}"/>
            </c:ext>
          </c:extLst>
        </c:ser>
        <c:dLbls>
          <c:showLegendKey val="0"/>
          <c:showVal val="0"/>
          <c:showCatName val="0"/>
          <c:showSerName val="0"/>
          <c:showPercent val="0"/>
          <c:showBubbleSize val="0"/>
        </c:dLbls>
        <c:gapWidth val="40"/>
        <c:overlap val="100"/>
        <c:axId val="1869956159"/>
        <c:axId val="1756400751"/>
      </c:barChart>
      <c:catAx>
        <c:axId val="1869956159"/>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756400751"/>
        <c:crosses val="autoZero"/>
        <c:auto val="1"/>
        <c:lblAlgn val="ctr"/>
        <c:lblOffset val="100"/>
        <c:noMultiLvlLbl val="0"/>
      </c:catAx>
      <c:valAx>
        <c:axId val="1756400751"/>
        <c:scaling>
          <c:orientation val="minMax"/>
          <c:max val="10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9.3146092199103012E-2"/>
              <c:y val="0.4547160483959750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69956159"/>
        <c:crosses val="autoZero"/>
        <c:crossBetween val="between"/>
        <c:majorUnit val="5000000000"/>
      </c:valAx>
      <c:spPr>
        <a:noFill/>
        <a:ln w="25400">
          <a:noFill/>
        </a:ln>
      </c:spPr>
    </c:plotArea>
    <c:legend>
      <c:legendPos val="b"/>
      <c:layout>
        <c:manualLayout>
          <c:xMode val="edge"/>
          <c:yMode val="edge"/>
          <c:x val="0.28981986618630989"/>
          <c:y val="0.64467047516015707"/>
          <c:w val="0.22533473845877344"/>
          <c:h val="5.6858065815750237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a:solidFill>
                  <a:srgbClr val="00338D"/>
                </a:solidFill>
              </a:defRPr>
            </a:pPr>
            <a:r>
              <a:rPr lang="ko-KR" altLang="en-US" sz="800" b="1" i="0" baseline="0">
                <a:solidFill>
                  <a:srgbClr val="00338D"/>
                </a:solidFill>
                <a:effectLst/>
              </a:rPr>
              <a:t>진단질환별 매출</a:t>
            </a:r>
            <a:endParaRPr lang="ko-KR" altLang="ko-KR" sz="800">
              <a:solidFill>
                <a:srgbClr val="00338D"/>
              </a:solidFill>
              <a:effectLst/>
            </a:endParaRPr>
          </a:p>
        </c:rich>
      </c:tx>
      <c:layout>
        <c:manualLayout>
          <c:xMode val="edge"/>
          <c:yMode val="edge"/>
          <c:x val="5.6412392756448257E-2"/>
          <c:y val="6.0826050164667349E-2"/>
        </c:manualLayout>
      </c:layout>
      <c:overlay val="0"/>
    </c:title>
    <c:autoTitleDeleted val="0"/>
    <c:plotArea>
      <c:layout>
        <c:manualLayout>
          <c:xMode val="edge"/>
          <c:yMode val="edge"/>
          <c:x val="6.9078945131872113E-2"/>
          <c:y val="0.13551401869158877"/>
          <c:w val="0.60731905928437568"/>
          <c:h val="0.55140186915887845"/>
        </c:manualLayout>
      </c:layout>
      <c:barChart>
        <c:barDir val="col"/>
        <c:grouping val="stacked"/>
        <c:varyColors val="0"/>
        <c:ser>
          <c:idx val="0"/>
          <c:order val="0"/>
          <c:tx>
            <c:strRef>
              <c:f>국내!$B$32</c:f>
              <c:strCache>
                <c:ptCount val="1"/>
                <c:pt idx="0">
                  <c:v>구제역</c:v>
                </c:pt>
              </c:strCache>
            </c:strRef>
          </c:tx>
          <c:spPr>
            <a:solidFill>
              <a:srgbClr val="00338D"/>
            </a:solidFill>
            <a:ln w="3175">
              <a:solidFill>
                <a:srgbClr val="FFFFFF"/>
              </a:solidFill>
              <a:prstDash val="solid"/>
            </a:ln>
          </c:spPr>
          <c:invertIfNegative val="0"/>
          <c:dLbls>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국내!$C$32:$H$32</c:f>
              <c:numCache>
                <c:formatCode>#,##0,,;\(#,##0,,\);\-</c:formatCode>
                <c:ptCount val="6"/>
                <c:pt idx="0">
                  <c:v>788762555</c:v>
                </c:pt>
                <c:pt idx="1">
                  <c:v>980420900</c:v>
                </c:pt>
                <c:pt idx="2">
                  <c:v>2181895600</c:v>
                </c:pt>
                <c:pt idx="3">
                  <c:v>1345695500</c:v>
                </c:pt>
                <c:pt idx="4">
                  <c:v>1703033600</c:v>
                </c:pt>
                <c:pt idx="5">
                  <c:v>866833500</c:v>
                </c:pt>
              </c:numCache>
            </c:numRef>
          </c:val>
          <c:extLst>
            <c:ext xmlns:c16="http://schemas.microsoft.com/office/drawing/2014/chart" uri="{C3380CC4-5D6E-409C-BE32-E72D297353CC}">
              <c16:uniqueId val="{00000000-476B-4009-82F1-50480FA4987D}"/>
            </c:ext>
          </c:extLst>
        </c:ser>
        <c:ser>
          <c:idx val="1"/>
          <c:order val="1"/>
          <c:tx>
            <c:strRef>
              <c:f>국내!$B$33</c:f>
              <c:strCache>
                <c:ptCount val="1"/>
                <c:pt idx="0">
                  <c:v>조류인플루엔자</c:v>
                </c:pt>
              </c:strCache>
            </c:strRef>
          </c:tx>
          <c:spPr>
            <a:solidFill>
              <a:srgbClr val="0091DA"/>
            </a:solidFill>
            <a:ln w="3175">
              <a:solidFill>
                <a:srgbClr val="FFFFFF"/>
              </a:solidFill>
              <a:prstDash val="solid"/>
            </a:ln>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1-476B-4009-82F1-50480FA4987D}"/>
                </c:ext>
              </c:extLst>
            </c:dLbl>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국내!$C$33:$H$33</c:f>
              <c:numCache>
                <c:formatCode>#,##0,,;\(#,##0,,\);\-</c:formatCode>
                <c:ptCount val="6"/>
                <c:pt idx="0">
                  <c:v>523888500</c:v>
                </c:pt>
                <c:pt idx="1">
                  <c:v>552311200</c:v>
                </c:pt>
                <c:pt idx="2">
                  <c:v>641745800</c:v>
                </c:pt>
                <c:pt idx="3">
                  <c:v>1332239900</c:v>
                </c:pt>
                <c:pt idx="4">
                  <c:v>135630000</c:v>
                </c:pt>
                <c:pt idx="5">
                  <c:v>826124100</c:v>
                </c:pt>
              </c:numCache>
            </c:numRef>
          </c:val>
          <c:extLst>
            <c:ext xmlns:c16="http://schemas.microsoft.com/office/drawing/2014/chart" uri="{C3380CC4-5D6E-409C-BE32-E72D297353CC}">
              <c16:uniqueId val="{00000002-476B-4009-82F1-50480FA4987D}"/>
            </c:ext>
          </c:extLst>
        </c:ser>
        <c:ser>
          <c:idx val="2"/>
          <c:order val="2"/>
          <c:tx>
            <c:strRef>
              <c:f>국내!$B$34</c:f>
              <c:strCache>
                <c:ptCount val="1"/>
                <c:pt idx="0">
                  <c:v>아프리카돼지열병</c:v>
                </c:pt>
              </c:strCache>
            </c:strRef>
          </c:tx>
          <c:spPr>
            <a:solidFill>
              <a:srgbClr val="6D2077"/>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476B-4009-82F1-50480FA4987D}"/>
                </c:ext>
              </c:extLst>
            </c:dLbl>
            <c:dLbl>
              <c:idx val="5"/>
              <c:delete val="1"/>
              <c:extLst>
                <c:ext xmlns:c15="http://schemas.microsoft.com/office/drawing/2012/chart" uri="{CE6537A1-D6FC-4f65-9D91-7224C49458BB}"/>
                <c:ext xmlns:c16="http://schemas.microsoft.com/office/drawing/2014/chart" uri="{C3380CC4-5D6E-409C-BE32-E72D297353CC}">
                  <c16:uniqueId val="{00000004-476B-4009-82F1-50480FA4987D}"/>
                </c:ext>
              </c:extLst>
            </c:dLbl>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국내!$C$34:$H$34</c:f>
              <c:numCache>
                <c:formatCode>#,##0,,;\(#,##0,,\);\-</c:formatCode>
                <c:ptCount val="6"/>
                <c:pt idx="0">
                  <c:v>23746440</c:v>
                </c:pt>
                <c:pt idx="1">
                  <c:v>1115082240</c:v>
                </c:pt>
                <c:pt idx="2">
                  <c:v>1229408640</c:v>
                </c:pt>
                <c:pt idx="3">
                  <c:v>914297500</c:v>
                </c:pt>
                <c:pt idx="4">
                  <c:v>547398640</c:v>
                </c:pt>
                <c:pt idx="5">
                  <c:v>232287500</c:v>
                </c:pt>
              </c:numCache>
            </c:numRef>
          </c:val>
          <c:extLst>
            <c:ext xmlns:c16="http://schemas.microsoft.com/office/drawing/2014/chart" uri="{C3380CC4-5D6E-409C-BE32-E72D297353CC}">
              <c16:uniqueId val="{00000005-476B-4009-82F1-50480FA4987D}"/>
            </c:ext>
          </c:extLst>
        </c:ser>
        <c:ser>
          <c:idx val="3"/>
          <c:order val="3"/>
          <c:tx>
            <c:strRef>
              <c:f>국내!$B$35</c:f>
              <c:strCache>
                <c:ptCount val="1"/>
                <c:pt idx="0">
                  <c:v>돼지열병바이러스</c:v>
                </c:pt>
              </c:strCache>
            </c:strRef>
          </c:tx>
          <c:spPr>
            <a:solidFill>
              <a:srgbClr val="005EB8"/>
            </a:solidFill>
            <a:ln w="3175">
              <a:solidFill>
                <a:srgbClr val="FFFFFF"/>
              </a:solidFill>
              <a:prstDash val="solid"/>
            </a:ln>
          </c:spPr>
          <c:invertIfNegative val="0"/>
          <c:dLbls>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국내!$C$35:$H$35</c:f>
              <c:numCache>
                <c:formatCode>#,##0,,;\(#,##0,,\);\-</c:formatCode>
                <c:ptCount val="6"/>
                <c:pt idx="0">
                  <c:v>799357696</c:v>
                </c:pt>
                <c:pt idx="1">
                  <c:v>761980541</c:v>
                </c:pt>
                <c:pt idx="2">
                  <c:v>769313636</c:v>
                </c:pt>
                <c:pt idx="3">
                  <c:v>804353000</c:v>
                </c:pt>
                <c:pt idx="4">
                  <c:v>454138636</c:v>
                </c:pt>
                <c:pt idx="5">
                  <c:v>489178000</c:v>
                </c:pt>
              </c:numCache>
            </c:numRef>
          </c:val>
          <c:extLst>
            <c:ext xmlns:c16="http://schemas.microsoft.com/office/drawing/2014/chart" uri="{C3380CC4-5D6E-409C-BE32-E72D297353CC}">
              <c16:uniqueId val="{00000006-476B-4009-82F1-50480FA4987D}"/>
            </c:ext>
          </c:extLst>
        </c:ser>
        <c:ser>
          <c:idx val="4"/>
          <c:order val="4"/>
          <c:tx>
            <c:strRef>
              <c:f>국내!$B$36</c:f>
              <c:strCache>
                <c:ptCount val="1"/>
                <c:pt idx="0">
                  <c:v>우결핵균</c:v>
                </c:pt>
              </c:strCache>
            </c:strRef>
          </c:tx>
          <c:spPr>
            <a:solidFill>
              <a:srgbClr val="00A3A1"/>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7-476B-4009-82F1-50480FA4987D}"/>
                </c:ext>
              </c:extLst>
            </c:dLbl>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국내!$C$36:$H$36</c:f>
              <c:numCache>
                <c:formatCode>#,##0,,;\(#,##0,,\);\-</c:formatCode>
                <c:ptCount val="6"/>
                <c:pt idx="0">
                  <c:v>260534000</c:v>
                </c:pt>
                <c:pt idx="1">
                  <c:v>747869500</c:v>
                </c:pt>
                <c:pt idx="2">
                  <c:v>655323000</c:v>
                </c:pt>
                <c:pt idx="3">
                  <c:v>643700000</c:v>
                </c:pt>
                <c:pt idx="4">
                  <c:v>486123000</c:v>
                </c:pt>
                <c:pt idx="5">
                  <c:v>474500000</c:v>
                </c:pt>
              </c:numCache>
            </c:numRef>
          </c:val>
          <c:extLst>
            <c:ext xmlns:c16="http://schemas.microsoft.com/office/drawing/2014/chart" uri="{C3380CC4-5D6E-409C-BE32-E72D297353CC}">
              <c16:uniqueId val="{00000008-476B-4009-82F1-50480FA4987D}"/>
            </c:ext>
          </c:extLst>
        </c:ser>
        <c:ser>
          <c:idx val="5"/>
          <c:order val="5"/>
          <c:tx>
            <c:strRef>
              <c:f>국내!$B$37</c:f>
              <c:strCache>
                <c:ptCount val="1"/>
                <c:pt idx="0">
                  <c:v>기타</c:v>
                </c:pt>
              </c:strCache>
            </c:strRef>
          </c:tx>
          <c:spPr>
            <a:solidFill>
              <a:srgbClr val="EAAA00"/>
            </a:solidFill>
            <a:ln w="3175">
              <a:solidFill>
                <a:srgbClr val="FFFFFF"/>
              </a:solidFill>
              <a:prstDash val="solid"/>
            </a:ln>
          </c:spPr>
          <c:invertIfNegative val="0"/>
          <c:dLbls>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국내!$C$37:$H$37</c:f>
              <c:numCache>
                <c:formatCode>#,##0,,;\(#,##0,,\);\-</c:formatCode>
                <c:ptCount val="6"/>
                <c:pt idx="0">
                  <c:v>3308877550</c:v>
                </c:pt>
                <c:pt idx="1">
                  <c:v>3782758891</c:v>
                </c:pt>
                <c:pt idx="2">
                  <c:v>3328769385</c:v>
                </c:pt>
                <c:pt idx="3">
                  <c:v>3704245499</c:v>
                </c:pt>
                <c:pt idx="4">
                  <c:v>1709907457</c:v>
                </c:pt>
                <c:pt idx="5">
                  <c:v>2085383571</c:v>
                </c:pt>
              </c:numCache>
            </c:numRef>
          </c:val>
          <c:extLst>
            <c:ext xmlns:c16="http://schemas.microsoft.com/office/drawing/2014/chart" uri="{C3380CC4-5D6E-409C-BE32-E72D297353CC}">
              <c16:uniqueId val="{00000009-476B-4009-82F1-50480FA4987D}"/>
            </c:ext>
          </c:extLst>
        </c:ser>
        <c:ser>
          <c:idx val="6"/>
          <c:order val="6"/>
          <c:tx>
            <c:strRef>
              <c:f>국내!$B$38</c:f>
              <c:strCache>
                <c:ptCount val="1"/>
              </c:strCache>
            </c:strRef>
          </c:tx>
          <c:spPr>
            <a:noFill/>
            <a:ln w="3175">
              <a:solidFill>
                <a:srgbClr val="FFFFFF"/>
              </a:solidFill>
              <a:prstDash val="solid"/>
            </a:ln>
          </c:spPr>
          <c:invertIfNegative val="0"/>
          <c:dLbls>
            <c:spPr>
              <a:noFill/>
              <a:ln w="12700">
                <a:solidFill>
                  <a:srgbClr val="FF0000"/>
                </a:solid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국내!$C$31:$H$31</c:f>
              <c:strCache>
                <c:ptCount val="6"/>
                <c:pt idx="0">
                  <c:v>2018</c:v>
                </c:pt>
                <c:pt idx="1">
                  <c:v>2019</c:v>
                </c:pt>
                <c:pt idx="2">
                  <c:v>2020</c:v>
                </c:pt>
                <c:pt idx="3">
                  <c:v>21.06LTM</c:v>
                </c:pt>
                <c:pt idx="4">
                  <c:v>2020 상반기</c:v>
                </c:pt>
                <c:pt idx="5">
                  <c:v>2021 상반기</c:v>
                </c:pt>
              </c:strCache>
            </c:strRef>
          </c:cat>
          <c:val>
            <c:numRef>
              <c:f>국내!$C$38:$H$38</c:f>
              <c:numCache>
                <c:formatCode>#,##0,,;\(#,##0,,\);\-</c:formatCode>
                <c:ptCount val="6"/>
                <c:pt idx="0">
                  <c:v>5705166741</c:v>
                </c:pt>
                <c:pt idx="1">
                  <c:v>7940423272</c:v>
                </c:pt>
                <c:pt idx="2">
                  <c:v>8806456061</c:v>
                </c:pt>
                <c:pt idx="3">
                  <c:v>8744531399</c:v>
                </c:pt>
                <c:pt idx="4">
                  <c:v>5036231333</c:v>
                </c:pt>
                <c:pt idx="5">
                  <c:v>4974306671</c:v>
                </c:pt>
              </c:numCache>
            </c:numRef>
          </c:val>
          <c:extLst>
            <c:ext xmlns:c16="http://schemas.microsoft.com/office/drawing/2014/chart" uri="{C3380CC4-5D6E-409C-BE32-E72D297353CC}">
              <c16:uniqueId val="{0000000A-476B-4009-82F1-50480FA4987D}"/>
            </c:ext>
          </c:extLst>
        </c:ser>
        <c:dLbls>
          <c:showLegendKey val="0"/>
          <c:showVal val="0"/>
          <c:showCatName val="0"/>
          <c:showSerName val="0"/>
          <c:showPercent val="0"/>
          <c:showBubbleSize val="0"/>
        </c:dLbls>
        <c:gapWidth val="40"/>
        <c:overlap val="100"/>
        <c:axId val="1867093167"/>
        <c:axId val="1756383279"/>
      </c:barChart>
      <c:catAx>
        <c:axId val="1867093167"/>
        <c:scaling>
          <c:orientation val="minMax"/>
        </c:scaling>
        <c:delete val="0"/>
        <c:axPos val="b"/>
        <c:numFmt formatCode="General" sourceLinked="1"/>
        <c:majorTickMark val="out"/>
        <c:minorTickMark val="none"/>
        <c:tickLblPos val="low"/>
        <c:spPr>
          <a:ln w="3175">
            <a:solidFill>
              <a:srgbClr val="000000"/>
            </a:solidFill>
            <a:prstDash val="solid"/>
          </a:ln>
        </c:spPr>
        <c:crossAx val="1756383279"/>
        <c:crosses val="autoZero"/>
        <c:auto val="1"/>
        <c:lblAlgn val="ctr"/>
        <c:lblOffset val="100"/>
        <c:noMultiLvlLbl val="0"/>
      </c:catAx>
      <c:valAx>
        <c:axId val="1756383279"/>
        <c:scaling>
          <c:orientation val="minMax"/>
          <c:max val="10000000000"/>
        </c:scaling>
        <c:delete val="0"/>
        <c:axPos val="l"/>
        <c:title>
          <c:tx>
            <c:rich>
              <a:bodyPr rot="-5400000" vert="horz"/>
              <a:lstStyle/>
              <a:p>
                <a:pPr>
                  <a:defRPr/>
                </a:pPr>
                <a:r>
                  <a:rPr lang="ko-KR" altLang="en-US"/>
                  <a:t>백만원</a:t>
                </a:r>
                <a:endParaRPr lang="en-US"/>
              </a:p>
            </c:rich>
          </c:tx>
          <c:layout>
            <c:manualLayout>
              <c:xMode val="edge"/>
              <c:yMode val="edge"/>
              <c:x val="0.10021794362153248"/>
              <c:y val="0.46179959598811282"/>
            </c:manualLayout>
          </c:layout>
          <c:overlay val="0"/>
        </c:title>
        <c:numFmt formatCode="#,##0,,;\(#,##0,,\);\-" sourceLinked="1"/>
        <c:majorTickMark val="out"/>
        <c:minorTickMark val="none"/>
        <c:tickLblPos val="nextTo"/>
        <c:spPr>
          <a:ln w="3175">
            <a:solidFill>
              <a:srgbClr val="000000"/>
            </a:solidFill>
            <a:prstDash val="solid"/>
          </a:ln>
        </c:spPr>
        <c:crossAx val="1867093167"/>
        <c:crosses val="autoZero"/>
        <c:crossBetween val="between"/>
        <c:majorUnit val="5000000000"/>
      </c:valAx>
      <c:spPr>
        <a:noFill/>
        <a:ln w="25400">
          <a:noFill/>
        </a:ln>
      </c:spPr>
    </c:plotArea>
    <c:legend>
      <c:legendPos val="b"/>
      <c:layout>
        <c:manualLayout>
          <c:xMode val="edge"/>
          <c:yMode val="edge"/>
          <c:x val="0.19833675530765577"/>
          <c:y val="0.67133713677863815"/>
          <c:w val="0.41321679856240001"/>
          <c:h val="0.10369794251878924"/>
        </c:manualLayout>
      </c:layout>
      <c:overlay val="0"/>
      <c:spPr>
        <a:noFill/>
        <a:ln w="25400">
          <a:noFill/>
        </a:ln>
      </c:sp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700" b="0" i="0">
          <a:solidFill>
            <a:srgbClr val="000000"/>
          </a:solidFill>
          <a:latin typeface="Arial"/>
          <a:ea typeface="Arial"/>
          <a:cs typeface="Arial"/>
        </a:defRPr>
      </a:pPr>
      <a:endParaRPr lang="ko-KR"/>
    </a:p>
  </c:txPr>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VDx® ASFV qPCR(F)_</a:t>
            </a:r>
            <a:r>
              <a:rPr lang="ko-KR" altLang="en-US" sz="800"/>
              <a:t>아프리카돼지열병</a:t>
            </a:r>
            <a:endParaRPr lang="en-US" sz="800"/>
          </a:p>
        </c:rich>
      </c:tx>
      <c:layout>
        <c:manualLayout>
          <c:xMode val="edge"/>
          <c:yMode val="edge"/>
          <c:x val="6.5714285714285711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2"/>
          <c:order val="0"/>
          <c:tx>
            <c:strRef>
              <c:f>'거래처별 매출단가(국내)'!$B$14</c:f>
              <c:strCache>
                <c:ptCount val="1"/>
                <c:pt idx="0">
                  <c:v>ASP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layout>
                <c:manualLayout>
                  <c:x val="0.02"/>
                  <c:y val="-1.81818181818181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54-4A27-B1BD-3017E196D92F}"/>
                </c:ext>
              </c:extLst>
            </c:dLbl>
            <c:dLbl>
              <c:idx val="1"/>
              <c:layout>
                <c:manualLayout>
                  <c:x val="8.5714285714285719E-3"/>
                  <c:y val="-1.81818181818182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54-4A27-B1BD-3017E196D92F}"/>
                </c:ext>
              </c:extLst>
            </c:dLbl>
            <c:dLbl>
              <c:idx val="2"/>
              <c:layout>
                <c:manualLayout>
                  <c:x val="8.5714285714285719E-3"/>
                  <c:y val="-2.27272727272727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54-4A27-B1BD-3017E196D92F}"/>
                </c:ext>
              </c:extLst>
            </c:dLbl>
            <c:dLbl>
              <c:idx val="3"/>
              <c:layout>
                <c:manualLayout>
                  <c:x val="-5.7142857142857141E-2"/>
                  <c:y val="7.72727272727272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F54-4A27-B1BD-3017E196D92F}"/>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매출단가(국내)'!$C$11:$F$11</c:f>
              <c:strCache>
                <c:ptCount val="4"/>
                <c:pt idx="0">
                  <c:v>2018</c:v>
                </c:pt>
                <c:pt idx="1">
                  <c:v>2019</c:v>
                </c:pt>
                <c:pt idx="2">
                  <c:v>2020</c:v>
                </c:pt>
                <c:pt idx="3">
                  <c:v>21.06LTM</c:v>
                </c:pt>
              </c:strCache>
            </c:strRef>
          </c:cat>
          <c:val>
            <c:numRef>
              <c:f>'거래처별 매출단가(국내)'!$C$14:$F$14</c:f>
              <c:numCache>
                <c:formatCode>_(* #,##0_);_(* \(#,##0\);_(* "-"_);_(@_)</c:formatCode>
                <c:ptCount val="4"/>
                <c:pt idx="0">
                  <c:v>1168080</c:v>
                </c:pt>
                <c:pt idx="1">
                  <c:v>1056198.7878787878</c:v>
                </c:pt>
                <c:pt idx="2">
                  <c:v>932177.2197309417</c:v>
                </c:pt>
                <c:pt idx="3">
                  <c:v>821594.03669724776</c:v>
                </c:pt>
              </c:numCache>
            </c:numRef>
          </c:val>
          <c:smooth val="0"/>
          <c:extLst>
            <c:ext xmlns:c16="http://schemas.microsoft.com/office/drawing/2014/chart" uri="{C3380CC4-5D6E-409C-BE32-E72D297353CC}">
              <c16:uniqueId val="{00000006-7F54-4A27-B1BD-3017E196D92F}"/>
            </c:ext>
          </c:extLst>
        </c:ser>
        <c:dLbls>
          <c:showLegendKey val="0"/>
          <c:showVal val="0"/>
          <c:showCatName val="0"/>
          <c:showSerName val="0"/>
          <c:showPercent val="0"/>
          <c:showBubbleSize val="0"/>
        </c:dLbls>
        <c:marker val="1"/>
        <c:smooth val="0"/>
        <c:axId val="1885120560"/>
        <c:axId val="1810178336"/>
      </c:lineChart>
      <c:catAx>
        <c:axId val="1885120560"/>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10178336"/>
        <c:crosses val="autoZero"/>
        <c:auto val="1"/>
        <c:lblAlgn val="ctr"/>
        <c:lblOffset val="100"/>
        <c:noMultiLvlLbl val="0"/>
      </c:catAx>
      <c:valAx>
        <c:axId val="1810178336"/>
        <c:scaling>
          <c:orientation val="minMax"/>
          <c:max val="1200000"/>
          <c:min val="1.0000000000000006E-10"/>
        </c:scaling>
        <c:delete val="0"/>
        <c:axPos val="l"/>
        <c:title>
          <c:tx>
            <c:rich>
              <a:bodyPr rot="-5400000" vert="horz"/>
              <a:lstStyle/>
              <a:p>
                <a:pPr>
                  <a:defRPr altLang="ko-KR" sz="700">
                    <a:solidFill>
                      <a:srgbClr val="000000"/>
                    </a:solidFill>
                  </a:defRPr>
                </a:pPr>
                <a:r>
                  <a:rPr lang="ko-KR" altLang="en-US" sz="700"/>
                  <a:t>원</a:t>
                </a:r>
                <a:r>
                  <a:rPr lang="en-US" altLang="ko-KR" sz="700"/>
                  <a:t>/96T</a:t>
                </a:r>
                <a:endParaRPr lang="en-US" sz="700"/>
              </a:p>
            </c:rich>
          </c:tx>
          <c:layout>
            <c:manualLayout>
              <c:xMode val="edge"/>
              <c:yMode val="edge"/>
              <c:x val="0.14000000000000001"/>
              <c:y val="0.42495633500357916"/>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85120560"/>
        <c:crosses val="autoZero"/>
        <c:crossBetween val="between"/>
        <c:majorUnit val="600000"/>
      </c:valAx>
      <c:spPr>
        <a:noFill/>
        <a:ln w="25400">
          <a:noFill/>
        </a:ln>
      </c:spPr>
    </c:plotArea>
    <c:legend>
      <c:legendPos val="b"/>
      <c:layout>
        <c:manualLayout>
          <c:xMode val="edge"/>
          <c:yMode val="edge"/>
          <c:x val="0.18040376183653462"/>
          <c:y val="0.65909412799805434"/>
          <c:w val="0.50286839145106865"/>
          <c:h val="6.246277738010021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600">
                <a:solidFill>
                  <a:srgbClr val="00338D"/>
                </a:solidFill>
              </a:defRPr>
            </a:pPr>
            <a:r>
              <a:rPr lang="en-US" sz="600" b="1" dirty="0">
                <a:solidFill>
                  <a:srgbClr val="00338D"/>
                </a:solidFill>
              </a:rPr>
              <a:t>Utilization(2021</a:t>
            </a:r>
            <a:r>
              <a:rPr lang="ko-KR" sz="600" b="1" dirty="0">
                <a:solidFill>
                  <a:srgbClr val="00338D"/>
                </a:solidFill>
              </a:rPr>
              <a:t>년 </a:t>
            </a:r>
            <a:r>
              <a:rPr lang="en-US" sz="600" b="1" dirty="0">
                <a:solidFill>
                  <a:srgbClr val="00338D"/>
                </a:solidFill>
              </a:rPr>
              <a:t>6</a:t>
            </a:r>
            <a:r>
              <a:rPr lang="ko-KR" sz="600" b="1" dirty="0">
                <a:solidFill>
                  <a:srgbClr val="00338D"/>
                </a:solidFill>
              </a:rPr>
              <a:t>개월 기준</a:t>
            </a:r>
            <a:r>
              <a:rPr lang="en-US" sz="600" b="1" dirty="0">
                <a:solidFill>
                  <a:srgbClr val="00338D"/>
                </a:solidFill>
              </a:rPr>
              <a:t>)</a:t>
            </a:r>
            <a:endParaRPr lang="ko-KR" sz="600" b="1" dirty="0">
              <a:solidFill>
                <a:srgbClr val="00338D"/>
              </a:solidFill>
            </a:endParaRPr>
          </a:p>
        </c:rich>
      </c:tx>
      <c:layout>
        <c:manualLayout>
          <c:xMode val="edge"/>
          <c:yMode val="edge"/>
          <c:x val="1.633252232763631E-3"/>
          <c:y val="1.8985126859142607E-3"/>
        </c:manualLayout>
      </c:layout>
      <c:overlay val="0"/>
    </c:title>
    <c:autoTitleDeleted val="0"/>
    <c:plotArea>
      <c:layout>
        <c:manualLayout>
          <c:layoutTarget val="inner"/>
          <c:xMode val="edge"/>
          <c:yMode val="edge"/>
          <c:x val="0.1581259424554233"/>
          <c:y val="0.15285334882016527"/>
          <c:w val="0.76021478635124062"/>
          <c:h val="0.72375826791292752"/>
        </c:manualLayout>
      </c:layout>
      <c:barChart>
        <c:barDir val="col"/>
        <c:grouping val="clustered"/>
        <c:varyColors val="0"/>
        <c:ser>
          <c:idx val="0"/>
          <c:order val="0"/>
          <c:tx>
            <c:strRef>
              <c:f>'summary (CAPA)'!$C$22</c:f>
              <c:strCache>
                <c:ptCount val="1"/>
                <c:pt idx="0">
                  <c:v>가동률</c:v>
                </c:pt>
              </c:strCache>
            </c:strRef>
          </c:tx>
          <c:spPr>
            <a:solidFill>
              <a:srgbClr val="00338D"/>
            </a:solidFill>
            <a:ln w="3175">
              <a:solidFill>
                <a:srgbClr val="FFFFFF"/>
              </a:solidFill>
              <a:prstDash val="solid"/>
            </a:ln>
          </c:spPr>
          <c:invertIfNegative val="0"/>
          <c:dLbls>
            <c:spPr>
              <a:noFill/>
              <a:ln>
                <a:noFill/>
              </a:ln>
              <a:effectLst/>
            </c:spPr>
            <c:txPr>
              <a:bodyPr/>
              <a:lstStyle/>
              <a:p>
                <a:pPr>
                  <a:defRPr sz="500"/>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 (CAPA)'!$B$23:$B$25</c:f>
              <c:strCache>
                <c:ptCount val="3"/>
                <c:pt idx="0">
                  <c:v>ELISA</c:v>
                </c:pt>
                <c:pt idx="1">
                  <c:v>PCR</c:v>
                </c:pt>
                <c:pt idx="2">
                  <c:v>Rapid</c:v>
                </c:pt>
              </c:strCache>
            </c:strRef>
          </c:cat>
          <c:val>
            <c:numRef>
              <c:f>'summary (CAPA)'!$C$23:$C$25</c:f>
              <c:numCache>
                <c:formatCode>0.0%;\(0.0%\);\-;@</c:formatCode>
                <c:ptCount val="3"/>
                <c:pt idx="0">
                  <c:v>0.9815625</c:v>
                </c:pt>
                <c:pt idx="1">
                  <c:v>1.1420289855072463</c:v>
                </c:pt>
                <c:pt idx="2">
                  <c:v>0.98320833333333335</c:v>
                </c:pt>
              </c:numCache>
            </c:numRef>
          </c:val>
          <c:extLst>
            <c:ext xmlns:c16="http://schemas.microsoft.com/office/drawing/2014/chart" uri="{C3380CC4-5D6E-409C-BE32-E72D297353CC}">
              <c16:uniqueId val="{00000000-9E26-47C4-AEC1-79B244AE64EC}"/>
            </c:ext>
          </c:extLst>
        </c:ser>
        <c:dLbls>
          <c:dLblPos val="ctr"/>
          <c:showLegendKey val="0"/>
          <c:showVal val="1"/>
          <c:showCatName val="0"/>
          <c:showSerName val="0"/>
          <c:showPercent val="0"/>
          <c:showBubbleSize val="0"/>
        </c:dLbls>
        <c:gapWidth val="40"/>
        <c:axId val="1132679584"/>
        <c:axId val="632653680"/>
      </c:barChart>
      <c:catAx>
        <c:axId val="11326795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500">
                <a:solidFill>
                  <a:schemeClr val="tx1"/>
                </a:solidFill>
              </a:defRPr>
            </a:pPr>
            <a:endParaRPr lang="ko-KR"/>
          </a:p>
        </c:txPr>
        <c:crossAx val="632653680"/>
        <c:crosses val="autoZero"/>
        <c:auto val="1"/>
        <c:lblAlgn val="ctr"/>
        <c:lblOffset val="100"/>
        <c:noMultiLvlLbl val="0"/>
      </c:catAx>
      <c:valAx>
        <c:axId val="632653680"/>
        <c:scaling>
          <c:orientation val="minMax"/>
          <c:max val="1.2"/>
          <c:min val="0.8"/>
        </c:scaling>
        <c:delete val="0"/>
        <c:axPos val="l"/>
        <c:numFmt formatCode="0.0%;\(0.0%\);\-;@" sourceLinked="1"/>
        <c:majorTickMark val="out"/>
        <c:minorTickMark val="none"/>
        <c:tickLblPos val="nextTo"/>
        <c:spPr>
          <a:ln w="3175">
            <a:solidFill>
              <a:srgbClr val="000000"/>
            </a:solidFill>
            <a:prstDash val="solid"/>
          </a:ln>
        </c:spPr>
        <c:txPr>
          <a:bodyPr/>
          <a:lstStyle/>
          <a:p>
            <a:pPr>
              <a:defRPr sz="500">
                <a:solidFill>
                  <a:schemeClr val="tx1"/>
                </a:solidFill>
              </a:defRPr>
            </a:pPr>
            <a:endParaRPr lang="ko-KR"/>
          </a:p>
        </c:txPr>
        <c:crossAx val="1132679584"/>
        <c:crosses val="autoZero"/>
        <c:crossBetween val="between"/>
        <c:majorUnit val="0.1"/>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chemeClr val="bg1"/>
          </a:solidFill>
          <a:latin typeface="Arial"/>
          <a:ea typeface="Arial"/>
          <a:cs typeface="Arial"/>
        </a:defRPr>
      </a:pPr>
      <a:endParaRPr lang="ko-K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VDx® ASFV qPCR(B)</a:t>
            </a:r>
            <a:r>
              <a:rPr lang="en-US" altLang="ko-KR" sz="800" baseline="0"/>
              <a:t>_</a:t>
            </a:r>
            <a:r>
              <a:rPr lang="ko-KR" altLang="en-US" sz="800" baseline="0"/>
              <a:t>아프리카돼지열병</a:t>
            </a:r>
            <a:endParaRPr lang="en-US" sz="800"/>
          </a:p>
        </c:rich>
      </c:tx>
      <c:layout>
        <c:manualLayout>
          <c:xMode val="edge"/>
          <c:yMode val="edge"/>
          <c:x val="6.8571428571428575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2"/>
          <c:order val="0"/>
          <c:tx>
            <c:strRef>
              <c:f>'거래처별 매출단가(국내)'!$B$8</c:f>
              <c:strCache>
                <c:ptCount val="1"/>
                <c:pt idx="0">
                  <c:v>ASP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1"/>
              <c:layout>
                <c:manualLayout>
                  <c:x val="-6.8714285714285714E-2"/>
                  <c:y val="-6.37498210450966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BD8-41A3-B533-1C0F8874F60A}"/>
                </c:ext>
              </c:extLst>
            </c:dLbl>
            <c:dLbl>
              <c:idx val="2"/>
              <c:layout>
                <c:manualLayout>
                  <c:x val="-5.1800000000000054E-2"/>
                  <c:y val="-7.28407301360057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D8-41A3-B533-1C0F8874F60A}"/>
                </c:ext>
              </c:extLst>
            </c:dLbl>
            <c:dLbl>
              <c:idx val="3"/>
              <c:layout>
                <c:manualLayout>
                  <c:x val="-5.4657142857142856E-2"/>
                  <c:y val="-7.28407301360057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BD8-41A3-B533-1C0F8874F60A}"/>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매출단가(국내)'!$C$5:$F$5</c:f>
              <c:strCache>
                <c:ptCount val="4"/>
                <c:pt idx="0">
                  <c:v>2018</c:v>
                </c:pt>
                <c:pt idx="1">
                  <c:v>2019</c:v>
                </c:pt>
                <c:pt idx="2">
                  <c:v>2020</c:v>
                </c:pt>
                <c:pt idx="3">
                  <c:v>21.06LTM</c:v>
                </c:pt>
              </c:strCache>
            </c:strRef>
          </c:cat>
          <c:val>
            <c:numRef>
              <c:f>'거래처별 매출단가(국내)'!$C$8:$F$8</c:f>
              <c:numCache>
                <c:formatCode>_(* #,##0_);_(* \(#,##0\);_(* "-"_);_(@_)</c:formatCode>
                <c:ptCount val="4"/>
                <c:pt idx="0">
                  <c:v>948372.63157894742</c:v>
                </c:pt>
                <c:pt idx="1">
                  <c:v>1027091.9205298013</c:v>
                </c:pt>
                <c:pt idx="2">
                  <c:v>913180.06472491904</c:v>
                </c:pt>
                <c:pt idx="3">
                  <c:v>791307.9470198676</c:v>
                </c:pt>
              </c:numCache>
            </c:numRef>
          </c:val>
          <c:smooth val="0"/>
          <c:extLst>
            <c:ext xmlns:c16="http://schemas.microsoft.com/office/drawing/2014/chart" uri="{C3380CC4-5D6E-409C-BE32-E72D297353CC}">
              <c16:uniqueId val="{00000005-DBD8-41A3-B533-1C0F8874F60A}"/>
            </c:ext>
          </c:extLst>
        </c:ser>
        <c:dLbls>
          <c:showLegendKey val="0"/>
          <c:showVal val="0"/>
          <c:showCatName val="0"/>
          <c:showSerName val="0"/>
          <c:showPercent val="0"/>
          <c:showBubbleSize val="0"/>
        </c:dLbls>
        <c:marker val="1"/>
        <c:smooth val="0"/>
        <c:axId val="1740616352"/>
        <c:axId val="1738821648"/>
      </c:lineChart>
      <c:catAx>
        <c:axId val="174061635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738821648"/>
        <c:crosses val="autoZero"/>
        <c:auto val="1"/>
        <c:lblAlgn val="ctr"/>
        <c:lblOffset val="100"/>
        <c:noMultiLvlLbl val="0"/>
      </c:catAx>
      <c:valAx>
        <c:axId val="1738821648"/>
        <c:scaling>
          <c:orientation val="minMax"/>
          <c:max val="1200000"/>
          <c:min val="0"/>
        </c:scaling>
        <c:delete val="0"/>
        <c:axPos val="l"/>
        <c:title>
          <c:tx>
            <c:rich>
              <a:bodyPr rot="-5400000" vert="horz"/>
              <a:lstStyle/>
              <a:p>
                <a:pPr>
                  <a:defRPr altLang="ko-KR" sz="700">
                    <a:solidFill>
                      <a:srgbClr val="000000"/>
                    </a:solidFill>
                  </a:defRPr>
                </a:pPr>
                <a:r>
                  <a:rPr lang="ko-KR" altLang="en-US" sz="700"/>
                  <a:t>원</a:t>
                </a:r>
                <a:r>
                  <a:rPr lang="en-US" altLang="ko-KR" sz="700"/>
                  <a:t>/96T</a:t>
                </a:r>
                <a:endParaRPr lang="en-US" sz="700"/>
              </a:p>
            </c:rich>
          </c:tx>
          <c:layout>
            <c:manualLayout>
              <c:xMode val="edge"/>
              <c:yMode val="edge"/>
              <c:x val="0.13248594894869758"/>
              <c:y val="0.42108476909658876"/>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740616352"/>
        <c:crosses val="autoZero"/>
        <c:crossBetween val="between"/>
        <c:majorUnit val="6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VDx® CSFV 5'NCR RT-PCR_</a:t>
            </a:r>
            <a:r>
              <a:rPr lang="ko-KR" altLang="en-US" sz="800"/>
              <a:t>돼지열병바이러스</a:t>
            </a:r>
            <a:endParaRPr lang="en-US" sz="800"/>
          </a:p>
        </c:rich>
      </c:tx>
      <c:layout>
        <c:manualLayout>
          <c:xMode val="edge"/>
          <c:yMode val="edge"/>
          <c:x val="6.5714285714285711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1"/>
          <c:order val="0"/>
          <c:tx>
            <c:strRef>
              <c:f>'거래처별 매출단가(국내)'!$B$21</c:f>
              <c:strCache>
                <c:ptCount val="1"/>
                <c:pt idx="0">
                  <c:v>ASP</c:v>
                </c:pt>
              </c:strCache>
            </c:strRef>
          </c:tx>
          <c:spPr>
            <a:ln w="12700">
              <a:solidFill>
                <a:srgbClr val="6D2077"/>
              </a:solidFill>
              <a:prstDash val="solid"/>
            </a:ln>
          </c:spPr>
          <c:marker>
            <c:symbol val="square"/>
            <c:size val="3"/>
            <c:spPr>
              <a:solidFill>
                <a:srgbClr val="6D2077"/>
              </a:solidFill>
              <a:ln>
                <a:solidFill>
                  <a:srgbClr val="6D2077"/>
                </a:solidFill>
                <a:prstDash val="solid"/>
              </a:ln>
            </c:spPr>
          </c:marker>
          <c:dLbls>
            <c:dLbl>
              <c:idx val="1"/>
              <c:layout>
                <c:manualLayout>
                  <c:x val="-4.3071541057367879E-2"/>
                  <c:y val="-9.81703650680028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C06-490E-9A94-D78FC0FEC425}"/>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매출단가(국내)'!$C$19:$F$19</c:f>
              <c:strCache>
                <c:ptCount val="4"/>
                <c:pt idx="0">
                  <c:v>2018</c:v>
                </c:pt>
                <c:pt idx="1">
                  <c:v>2019</c:v>
                </c:pt>
                <c:pt idx="2">
                  <c:v>2020</c:v>
                </c:pt>
                <c:pt idx="3">
                  <c:v>21.06LTM</c:v>
                </c:pt>
              </c:strCache>
            </c:strRef>
          </c:cat>
          <c:val>
            <c:numRef>
              <c:f>'거래처별 매출단가(국내)'!$C$21:$F$21</c:f>
              <c:numCache>
                <c:formatCode>_(* #,##0_);_(* \(#,##0\);_(* "-"_);_(@_)</c:formatCode>
                <c:ptCount val="4"/>
                <c:pt idx="0">
                  <c:v>291700.29895366216</c:v>
                </c:pt>
                <c:pt idx="1">
                  <c:v>268462.62341325812</c:v>
                </c:pt>
                <c:pt idx="2">
                  <c:v>277259.72222222225</c:v>
                </c:pt>
                <c:pt idx="3">
                  <c:v>274410.54091539531</c:v>
                </c:pt>
              </c:numCache>
            </c:numRef>
          </c:val>
          <c:smooth val="0"/>
          <c:extLst>
            <c:ext xmlns:c16="http://schemas.microsoft.com/office/drawing/2014/chart" uri="{C3380CC4-5D6E-409C-BE32-E72D297353CC}">
              <c16:uniqueId val="{00000002-5C06-490E-9A94-D78FC0FEC425}"/>
            </c:ext>
          </c:extLst>
        </c:ser>
        <c:dLbls>
          <c:showLegendKey val="0"/>
          <c:showVal val="0"/>
          <c:showCatName val="0"/>
          <c:showSerName val="0"/>
          <c:showPercent val="0"/>
          <c:showBubbleSize val="0"/>
        </c:dLbls>
        <c:marker val="1"/>
        <c:smooth val="0"/>
        <c:axId val="1870163984"/>
        <c:axId val="1884835488"/>
      </c:lineChart>
      <c:catAx>
        <c:axId val="18701639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84835488"/>
        <c:crosses val="autoZero"/>
        <c:auto val="1"/>
        <c:lblAlgn val="ctr"/>
        <c:lblOffset val="100"/>
        <c:noMultiLvlLbl val="0"/>
      </c:catAx>
      <c:valAx>
        <c:axId val="1884835488"/>
        <c:scaling>
          <c:orientation val="minMax"/>
          <c:max val="400000"/>
          <c:min val="0"/>
        </c:scaling>
        <c:delete val="0"/>
        <c:axPos val="l"/>
        <c:title>
          <c:tx>
            <c:rich>
              <a:bodyPr rot="-5400000" vert="horz"/>
              <a:lstStyle/>
              <a:p>
                <a:pPr>
                  <a:defRPr altLang="ko-KR" sz="700">
                    <a:solidFill>
                      <a:srgbClr val="000000"/>
                    </a:solidFill>
                  </a:defRPr>
                </a:pPr>
                <a:r>
                  <a:rPr lang="ko-KR" altLang="en-US" sz="700"/>
                  <a:t>원</a:t>
                </a:r>
                <a:r>
                  <a:rPr lang="en-US" altLang="ko-KR" sz="700"/>
                  <a:t>/50T</a:t>
                </a:r>
                <a:endParaRPr lang="en-US" sz="700"/>
              </a:p>
            </c:rich>
          </c:tx>
          <c:layout>
            <c:manualLayout>
              <c:xMode val="edge"/>
              <c:yMode val="edge"/>
              <c:x val="0.12"/>
              <c:y val="0.42495633500357916"/>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70163984"/>
        <c:crosses val="autoZero"/>
        <c:crossBetween val="between"/>
        <c:majorUnit val="2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VDRG® E.amylovora Rapid kit_</a:t>
            </a:r>
            <a:r>
              <a:rPr lang="ko-KR" altLang="en-US" sz="800"/>
              <a:t>식물화상병</a:t>
            </a:r>
            <a:endParaRPr lang="en-US" sz="800"/>
          </a:p>
        </c:rich>
      </c:tx>
      <c:layout>
        <c:manualLayout>
          <c:xMode val="edge"/>
          <c:yMode val="edge"/>
          <c:x val="6.5714285714285711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1"/>
          <c:order val="0"/>
          <c:tx>
            <c:strRef>
              <c:f>'거래처별 매출단가(국내)'!$B$27</c:f>
              <c:strCache>
                <c:ptCount val="1"/>
                <c:pt idx="0">
                  <c:v>ASP</c:v>
                </c:pt>
              </c:strCache>
            </c:strRef>
          </c:tx>
          <c:spPr>
            <a:ln w="12700">
              <a:solidFill>
                <a:srgbClr val="6D2077"/>
              </a:solidFill>
              <a:prstDash val="solid"/>
            </a:ln>
          </c:spPr>
          <c:marker>
            <c:symbol val="square"/>
            <c:size val="3"/>
            <c:spPr>
              <a:solidFill>
                <a:srgbClr val="6D2077"/>
              </a:solidFill>
              <a:ln>
                <a:solidFill>
                  <a:srgbClr val="6D2077"/>
                </a:solidFill>
                <a:prstDash val="solid"/>
              </a:ln>
            </c:spPr>
          </c:marker>
          <c:dLbls>
            <c:dLbl>
              <c:idx val="1"/>
              <c:layout>
                <c:manualLayout>
                  <c:x val="-0.12814285714285714"/>
                  <c:y val="-4.8170365068002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D3-4E6E-BB7D-5A4446763118}"/>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매출단가(국내)'!$C$25:$F$25</c:f>
              <c:strCache>
                <c:ptCount val="4"/>
                <c:pt idx="0">
                  <c:v>2018</c:v>
                </c:pt>
                <c:pt idx="1">
                  <c:v>2019</c:v>
                </c:pt>
                <c:pt idx="2">
                  <c:v>2020</c:v>
                </c:pt>
                <c:pt idx="3">
                  <c:v>21.06LTM</c:v>
                </c:pt>
              </c:strCache>
            </c:strRef>
          </c:cat>
          <c:val>
            <c:numRef>
              <c:f>'거래처별 매출단가(국내)'!$C$27:$F$27</c:f>
              <c:numCache>
                <c:formatCode>_(* #,##0_);_(* \(#,##0\);_(* "-"_);_(@_)</c:formatCode>
                <c:ptCount val="4"/>
                <c:pt idx="0">
                  <c:v>134530.08875739644</c:v>
                </c:pt>
                <c:pt idx="1">
                  <c:v>95577.445652173919</c:v>
                </c:pt>
                <c:pt idx="2">
                  <c:v>94892.285298398841</c:v>
                </c:pt>
                <c:pt idx="3">
                  <c:v>96250</c:v>
                </c:pt>
              </c:numCache>
            </c:numRef>
          </c:val>
          <c:smooth val="0"/>
          <c:extLst>
            <c:ext xmlns:c16="http://schemas.microsoft.com/office/drawing/2014/chart" uri="{C3380CC4-5D6E-409C-BE32-E72D297353CC}">
              <c16:uniqueId val="{00000002-37D3-4E6E-BB7D-5A4446763118}"/>
            </c:ext>
          </c:extLst>
        </c:ser>
        <c:dLbls>
          <c:showLegendKey val="0"/>
          <c:showVal val="0"/>
          <c:showCatName val="0"/>
          <c:showSerName val="0"/>
          <c:showPercent val="0"/>
          <c:showBubbleSize val="0"/>
        </c:dLbls>
        <c:marker val="1"/>
        <c:smooth val="0"/>
        <c:axId val="1528697216"/>
        <c:axId val="1526958848"/>
      </c:lineChart>
      <c:catAx>
        <c:axId val="1528697216"/>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526958848"/>
        <c:crosses val="autoZero"/>
        <c:auto val="1"/>
        <c:lblAlgn val="ctr"/>
        <c:lblOffset val="100"/>
        <c:noMultiLvlLbl val="0"/>
      </c:catAx>
      <c:valAx>
        <c:axId val="1526958848"/>
        <c:scaling>
          <c:orientation val="minMax"/>
          <c:max val="160000"/>
          <c:min val="0"/>
        </c:scaling>
        <c:delete val="0"/>
        <c:axPos val="l"/>
        <c:title>
          <c:tx>
            <c:rich>
              <a:bodyPr rot="-5400000" vert="horz"/>
              <a:lstStyle/>
              <a:p>
                <a:pPr>
                  <a:defRPr altLang="ko-KR" sz="700">
                    <a:solidFill>
                      <a:srgbClr val="000000"/>
                    </a:solidFill>
                  </a:defRPr>
                </a:pPr>
                <a:r>
                  <a:rPr lang="ko-KR" altLang="en-US" sz="700"/>
                  <a:t>원</a:t>
                </a:r>
                <a:r>
                  <a:rPr lang="en-US" altLang="ko-KR" sz="700"/>
                  <a:t>/25T</a:t>
                </a:r>
                <a:endParaRPr lang="en-US" sz="700"/>
              </a:p>
            </c:rich>
          </c:tx>
          <c:layout>
            <c:manualLayout>
              <c:xMode val="edge"/>
              <c:yMode val="edge"/>
              <c:x val="0.12285714285714286"/>
              <c:y val="0.42495633500357916"/>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28697216"/>
        <c:crosses val="autoZero"/>
        <c:crossBetween val="between"/>
        <c:majorUnit val="80000"/>
      </c:valAx>
      <c:spPr>
        <a:noFill/>
        <a:ln w="25400">
          <a:noFill/>
        </a:ln>
      </c:spPr>
    </c:plotArea>
    <c:legend>
      <c:legendPos val="b"/>
      <c:layout>
        <c:manualLayout>
          <c:xMode val="edge"/>
          <c:yMode val="edge"/>
          <c:x val="0.28770550346414991"/>
          <c:y val="0.65454545454545454"/>
          <c:w val="0.2846056242969629"/>
          <c:h val="6.246277738010021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VDRG® FMDV 3Diff/PAN Ag Rapid kit_</a:t>
            </a:r>
            <a:r>
              <a:rPr lang="ko-KR" altLang="en-US" sz="800"/>
              <a:t>구제역</a:t>
            </a:r>
            <a:endParaRPr lang="en-US" sz="800"/>
          </a:p>
        </c:rich>
      </c:tx>
      <c:layout>
        <c:manualLayout>
          <c:xMode val="edge"/>
          <c:yMode val="edge"/>
          <c:x val="6.2857142857142861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2"/>
          <c:order val="0"/>
          <c:tx>
            <c:strRef>
              <c:f>'거래처별 매출단가(국내)'!$B$35</c:f>
              <c:strCache>
                <c:ptCount val="1"/>
                <c:pt idx="0">
                  <c:v>ASP</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0"/>
              <c:layout>
                <c:manualLayout>
                  <c:x val="2.6427446569178329E-3"/>
                  <c:y val="-3.45340014316392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EED-4CC9-B14A-54DEB6E67C8F}"/>
                </c:ext>
              </c:extLst>
            </c:dLbl>
            <c:dLbl>
              <c:idx val="1"/>
              <c:layout>
                <c:manualLayout>
                  <c:x val="-0.1373572553430821"/>
                  <c:y val="1.09205440229061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D-4CC9-B14A-54DEB6E67C8F}"/>
                </c:ext>
              </c:extLst>
            </c:dLbl>
            <c:dLbl>
              <c:idx val="2"/>
              <c:layout>
                <c:manualLayout>
                  <c:x val="-8.5928683914510737E-2"/>
                  <c:y val="-6.63521832498210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EED-4CC9-B14A-54DEB6E67C8F}"/>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매출단가(국내)'!$C$32:$F$32</c:f>
              <c:strCache>
                <c:ptCount val="4"/>
                <c:pt idx="0">
                  <c:v>2018</c:v>
                </c:pt>
                <c:pt idx="1">
                  <c:v>2019</c:v>
                </c:pt>
                <c:pt idx="2">
                  <c:v>2020</c:v>
                </c:pt>
                <c:pt idx="3">
                  <c:v>21.06LTM</c:v>
                </c:pt>
              </c:strCache>
            </c:strRef>
          </c:cat>
          <c:val>
            <c:numRef>
              <c:f>'거래처별 매출단가(국내)'!$C$35:$F$35</c:f>
              <c:numCache>
                <c:formatCode>_(* #,##0_);_(* \(#,##0\);_(* "-"_);_(@_)</c:formatCode>
                <c:ptCount val="4"/>
                <c:pt idx="0">
                  <c:v>301689.67171717173</c:v>
                </c:pt>
                <c:pt idx="1">
                  <c:v>271977.07736389682</c:v>
                </c:pt>
                <c:pt idx="2">
                  <c:v>273576.15894039738</c:v>
                </c:pt>
                <c:pt idx="3">
                  <c:v>283012.34567901236</c:v>
                </c:pt>
              </c:numCache>
            </c:numRef>
          </c:val>
          <c:smooth val="0"/>
          <c:extLst>
            <c:ext xmlns:c16="http://schemas.microsoft.com/office/drawing/2014/chart" uri="{C3380CC4-5D6E-409C-BE32-E72D297353CC}">
              <c16:uniqueId val="{00000005-3EED-4CC9-B14A-54DEB6E67C8F}"/>
            </c:ext>
          </c:extLst>
        </c:ser>
        <c:dLbls>
          <c:showLegendKey val="0"/>
          <c:showVal val="0"/>
          <c:showCatName val="0"/>
          <c:showSerName val="0"/>
          <c:showPercent val="0"/>
          <c:showBubbleSize val="0"/>
        </c:dLbls>
        <c:marker val="1"/>
        <c:smooth val="0"/>
        <c:axId val="1936536384"/>
        <c:axId val="1810188736"/>
      </c:lineChart>
      <c:catAx>
        <c:axId val="19365363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10188736"/>
        <c:crosses val="autoZero"/>
        <c:auto val="1"/>
        <c:lblAlgn val="ctr"/>
        <c:lblOffset val="100"/>
        <c:noMultiLvlLbl val="0"/>
      </c:catAx>
      <c:valAx>
        <c:axId val="1810188736"/>
        <c:scaling>
          <c:orientation val="minMax"/>
          <c:max val="320000"/>
          <c:min val="0"/>
        </c:scaling>
        <c:delete val="0"/>
        <c:axPos val="l"/>
        <c:title>
          <c:tx>
            <c:rich>
              <a:bodyPr rot="-5400000" vert="horz"/>
              <a:lstStyle/>
              <a:p>
                <a:pPr>
                  <a:defRPr altLang="ko-KR" sz="700">
                    <a:solidFill>
                      <a:srgbClr val="000000"/>
                    </a:solidFill>
                  </a:defRPr>
                </a:pPr>
                <a:r>
                  <a:rPr lang="ko-KR" altLang="en-US" sz="700"/>
                  <a:t>원</a:t>
                </a:r>
                <a:r>
                  <a:rPr lang="en-US" altLang="ko-KR" sz="700"/>
                  <a:t>/10T</a:t>
                </a:r>
                <a:endParaRPr lang="en-US" sz="700"/>
              </a:p>
            </c:rich>
          </c:tx>
          <c:layout>
            <c:manualLayout>
              <c:xMode val="edge"/>
              <c:yMode val="edge"/>
              <c:x val="0.12285714285714286"/>
              <c:y val="0.42041088045812453"/>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36536384"/>
        <c:crosses val="autoZero"/>
        <c:crossBetween val="between"/>
        <c:majorUnit val="160000"/>
      </c:valAx>
      <c:spPr>
        <a:noFill/>
        <a:ln w="25400">
          <a:noFill/>
        </a:ln>
      </c:spPr>
    </c:plotArea>
    <c:legend>
      <c:legendPos val="b"/>
      <c:layout>
        <c:manualLayout>
          <c:xMode val="edge"/>
          <c:yMode val="edge"/>
          <c:x val="0.16876560062359078"/>
          <c:y val="0.65909090909090906"/>
          <c:w val="0.50286839145106865"/>
          <c:h val="6.246277738010021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Bovi-check BT Direct ELISA_</a:t>
            </a:r>
            <a:r>
              <a:rPr lang="ko-KR" altLang="en-US" sz="800"/>
              <a:t>우결핵균</a:t>
            </a:r>
            <a:endParaRPr lang="en-US" sz="800"/>
          </a:p>
        </c:rich>
      </c:tx>
      <c:layout>
        <c:manualLayout>
          <c:xMode val="edge"/>
          <c:yMode val="edge"/>
          <c:x val="5.4285714285714284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0"/>
          <c:order val="0"/>
          <c:tx>
            <c:strRef>
              <c:f>'거래처별 매출단가(국내)'!$B$40</c:f>
              <c:strCache>
                <c:ptCount val="1"/>
                <c:pt idx="0">
                  <c:v>(주)중앙백신연구소</c:v>
                </c:pt>
              </c:strCache>
            </c:strRef>
          </c:tx>
          <c:spPr>
            <a:ln w="12700">
              <a:solidFill>
                <a:srgbClr val="6D2077"/>
              </a:solidFill>
              <a:prstDash val="solid"/>
            </a:ln>
          </c:spPr>
          <c:marker>
            <c:symbol val="diamond"/>
            <c:size val="3"/>
            <c:spPr>
              <a:solidFill>
                <a:srgbClr val="6D2077"/>
              </a:solidFill>
              <a:ln>
                <a:solidFill>
                  <a:srgbClr val="6D2077"/>
                </a:solidFill>
                <a:prstDash val="solid"/>
              </a:ln>
            </c:spPr>
          </c:marker>
          <c:dLbls>
            <c:dLbl>
              <c:idx val="2"/>
              <c:layout>
                <c:manualLayout>
                  <c:x val="-8.5928683914510737E-2"/>
                  <c:y val="7.54434502505369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2E-480E-AA13-76B280158BB8}"/>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a:noFill/>
                    </a:ln>
                  </c:spPr>
                </c15:leaderLines>
              </c:ext>
            </c:extLst>
          </c:dLbls>
          <c:cat>
            <c:strRef>
              <c:f>'거래처별 매출단가(국내)'!$C$39:$F$39</c:f>
              <c:strCache>
                <c:ptCount val="4"/>
                <c:pt idx="0">
                  <c:v>2018</c:v>
                </c:pt>
                <c:pt idx="1">
                  <c:v>2019</c:v>
                </c:pt>
                <c:pt idx="2">
                  <c:v>2020</c:v>
                </c:pt>
                <c:pt idx="3">
                  <c:v>21.06LTM</c:v>
                </c:pt>
              </c:strCache>
            </c:strRef>
          </c:cat>
          <c:val>
            <c:numRef>
              <c:f>'거래처별 매출단가(국내)'!$C$40:$F$40</c:f>
              <c:numCache>
                <c:formatCode>_(* #,##0_);_(* \(#,##0\);_(* "-"_);_(@_)</c:formatCode>
                <c:ptCount val="4"/>
                <c:pt idx="0">
                  <c:v>574797.77777777775</c:v>
                </c:pt>
                <c:pt idx="1">
                  <c:v>570957.30769230775</c:v>
                </c:pt>
                <c:pt idx="2">
                  <c:v>564000</c:v>
                </c:pt>
                <c:pt idx="3">
                  <c:v>536416.66666666663</c:v>
                </c:pt>
              </c:numCache>
            </c:numRef>
          </c:val>
          <c:smooth val="0"/>
          <c:extLst>
            <c:ext xmlns:c16="http://schemas.microsoft.com/office/drawing/2014/chart" uri="{C3380CC4-5D6E-409C-BE32-E72D297353CC}">
              <c16:uniqueId val="{00000001-102E-480E-AA13-76B280158BB8}"/>
            </c:ext>
          </c:extLst>
        </c:ser>
        <c:dLbls>
          <c:showLegendKey val="0"/>
          <c:showVal val="0"/>
          <c:showCatName val="0"/>
          <c:showSerName val="0"/>
          <c:showPercent val="0"/>
          <c:showBubbleSize val="0"/>
        </c:dLbls>
        <c:marker val="1"/>
        <c:smooth val="0"/>
        <c:axId val="1936533584"/>
        <c:axId val="1810186240"/>
      </c:lineChart>
      <c:catAx>
        <c:axId val="193653358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10186240"/>
        <c:crosses val="autoZero"/>
        <c:auto val="1"/>
        <c:lblAlgn val="ctr"/>
        <c:lblOffset val="100"/>
        <c:noMultiLvlLbl val="0"/>
      </c:catAx>
      <c:valAx>
        <c:axId val="1810186240"/>
        <c:scaling>
          <c:orientation val="minMax"/>
          <c:max val="600000"/>
          <c:min val="0"/>
        </c:scaling>
        <c:delete val="0"/>
        <c:axPos val="l"/>
        <c:title>
          <c:tx>
            <c:rich>
              <a:bodyPr rot="-5400000" vert="horz"/>
              <a:lstStyle/>
              <a:p>
                <a:pPr>
                  <a:defRPr altLang="ko-KR" sz="700">
                    <a:solidFill>
                      <a:srgbClr val="000000"/>
                    </a:solidFill>
                  </a:defRPr>
                </a:pPr>
                <a:r>
                  <a:rPr lang="ko-KR" altLang="en-US" sz="700"/>
                  <a:t>원</a:t>
                </a:r>
                <a:r>
                  <a:rPr lang="en-US" altLang="ko-KR" sz="700"/>
                  <a:t>/</a:t>
                </a:r>
                <a:r>
                  <a:rPr lang="en-US" sz="700"/>
                  <a:t>300T</a:t>
                </a:r>
              </a:p>
            </c:rich>
          </c:tx>
          <c:layout>
            <c:manualLayout>
              <c:xMode val="edge"/>
              <c:yMode val="edge"/>
              <c:x val="0.12857142857142856"/>
              <c:y val="0.41586542591267001"/>
            </c:manualLayout>
          </c:layout>
          <c:overlay val="0"/>
        </c:title>
        <c:numFmt formatCode="_(* #,##0_);_(* \(#,##0\);_(* &quot;-&quot;_);_(@_)"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36533584"/>
        <c:crosses val="autoZero"/>
        <c:crossBetween val="between"/>
        <c:majorUnit val="3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79596989023163E-2"/>
          <c:y val="0.10626089053280012"/>
          <c:w val="0.56014697190812068"/>
          <c:h val="0.36946184654907543"/>
        </c:manualLayout>
      </c:layout>
      <c:barChart>
        <c:barDir val="col"/>
        <c:grouping val="stacked"/>
        <c:varyColors val="0"/>
        <c:ser>
          <c:idx val="0"/>
          <c:order val="0"/>
          <c:spPr>
            <a:solidFill>
              <a:srgbClr val="470A68"/>
            </a:solidFill>
            <a:ln w="3175">
              <a:solidFill>
                <a:srgbClr val="FFFFFF"/>
              </a:solidFill>
              <a:prstDash val="solid"/>
            </a:ln>
          </c:spPr>
          <c:invertIfNegative val="0"/>
          <c:dLbls>
            <c:dLbl>
              <c:idx val="0"/>
              <c:spPr>
                <a:solidFill>
                  <a:srgbClr val="470A6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0-EC51-4C5E-BE85-93863E3CC038}"/>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단일제품단위당GP!$C$156:$J$157</c:f>
              <c:multiLvlStrCache>
                <c:ptCount val="8"/>
                <c:lvl>
                  <c:pt idx="0">
                    <c:v>2018</c:v>
                  </c:pt>
                  <c:pt idx="1">
                    <c:v>2019</c:v>
                  </c:pt>
                  <c:pt idx="2">
                    <c:v>2020</c:v>
                  </c:pt>
                  <c:pt idx="3">
                    <c:v>21.06LTM</c:v>
                  </c:pt>
                  <c:pt idx="4">
                    <c:v>2018</c:v>
                  </c:pt>
                  <c:pt idx="5">
                    <c:v>2019</c:v>
                  </c:pt>
                  <c:pt idx="6">
                    <c:v>2020</c:v>
                  </c:pt>
                  <c:pt idx="7">
                    <c:v>21.06LTM</c:v>
                  </c:pt>
                </c:lvl>
                <c:lvl>
                  <c:pt idx="0">
                    <c:v>아프리카돼지열병</c:v>
                  </c:pt>
                  <c:pt idx="4">
                    <c:v>COVID-19</c:v>
                  </c:pt>
                </c:lvl>
              </c:multiLvlStrCache>
            </c:multiLvlStrRef>
          </c:cat>
          <c:val>
            <c:numRef>
              <c:f>단일제품단위당GP!$C$158:$J$158</c:f>
              <c:numCache>
                <c:formatCode>#,##0,,;\(#,##0,,\);\-</c:formatCode>
                <c:ptCount val="8"/>
                <c:pt idx="0">
                  <c:v>23746440</c:v>
                </c:pt>
                <c:pt idx="1">
                  <c:v>1115082240</c:v>
                </c:pt>
                <c:pt idx="2">
                  <c:v>1221608640</c:v>
                </c:pt>
                <c:pt idx="3">
                  <c:v>894497500</c:v>
                </c:pt>
              </c:numCache>
            </c:numRef>
          </c:val>
          <c:extLst>
            <c:ext xmlns:c16="http://schemas.microsoft.com/office/drawing/2014/chart" uri="{C3380CC4-5D6E-409C-BE32-E72D297353CC}">
              <c16:uniqueId val="{00000001-EC51-4C5E-BE85-93863E3CC038}"/>
            </c:ext>
          </c:extLst>
        </c:ser>
        <c:ser>
          <c:idx val="1"/>
          <c:order val="1"/>
          <c:spPr>
            <a:solidFill>
              <a:srgbClr val="483698"/>
            </a:solidFill>
            <a:ln w="3175">
              <a:solidFill>
                <a:srgbClr val="FFFFFF"/>
              </a:solidFill>
              <a:prstDash val="solid"/>
            </a:ln>
          </c:spPr>
          <c:invertIfNegative val="0"/>
          <c:dLbls>
            <c:dLbl>
              <c:idx val="6"/>
              <c:layout>
                <c:manualLayout>
                  <c:x val="0"/>
                  <c:y val="3.156498410033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C51-4C5E-BE85-93863E3CC038}"/>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단일제품단위당GP!$C$156:$J$157</c:f>
              <c:multiLvlStrCache>
                <c:ptCount val="8"/>
                <c:lvl>
                  <c:pt idx="0">
                    <c:v>2018</c:v>
                  </c:pt>
                  <c:pt idx="1">
                    <c:v>2019</c:v>
                  </c:pt>
                  <c:pt idx="2">
                    <c:v>2020</c:v>
                  </c:pt>
                  <c:pt idx="3">
                    <c:v>21.06LTM</c:v>
                  </c:pt>
                  <c:pt idx="4">
                    <c:v>2018</c:v>
                  </c:pt>
                  <c:pt idx="5">
                    <c:v>2019</c:v>
                  </c:pt>
                  <c:pt idx="6">
                    <c:v>2020</c:v>
                  </c:pt>
                  <c:pt idx="7">
                    <c:v>21.06LTM</c:v>
                  </c:pt>
                </c:lvl>
                <c:lvl>
                  <c:pt idx="0">
                    <c:v>아프리카돼지열병</c:v>
                  </c:pt>
                  <c:pt idx="4">
                    <c:v>COVID-19</c:v>
                  </c:pt>
                </c:lvl>
              </c:multiLvlStrCache>
            </c:multiLvlStrRef>
          </c:cat>
          <c:val>
            <c:numRef>
              <c:f>단일제품단위당GP!$C$159:$J$159</c:f>
              <c:numCache>
                <c:formatCode>General</c:formatCode>
                <c:ptCount val="8"/>
                <c:pt idx="6" formatCode="#,##0,,;\(#,##0,,\);\-">
                  <c:v>1993641600</c:v>
                </c:pt>
              </c:numCache>
            </c:numRef>
          </c:val>
          <c:extLst>
            <c:ext xmlns:c16="http://schemas.microsoft.com/office/drawing/2014/chart" uri="{C3380CC4-5D6E-409C-BE32-E72D297353CC}">
              <c16:uniqueId val="{00000003-EC51-4C5E-BE85-93863E3CC038}"/>
            </c:ext>
          </c:extLst>
        </c:ser>
        <c:dLbls>
          <c:showLegendKey val="0"/>
          <c:showVal val="0"/>
          <c:showCatName val="0"/>
          <c:showSerName val="0"/>
          <c:showPercent val="0"/>
          <c:showBubbleSize val="0"/>
        </c:dLbls>
        <c:gapWidth val="40"/>
        <c:overlap val="100"/>
        <c:axId val="1038107216"/>
        <c:axId val="1033167280"/>
      </c:barChart>
      <c:lineChart>
        <c:grouping val="standard"/>
        <c:varyColors val="0"/>
        <c:ser>
          <c:idx val="2"/>
          <c:order val="2"/>
          <c:spPr>
            <a:ln w="3175">
              <a:solidFill>
                <a:srgbClr val="C00000"/>
              </a:solidFill>
              <a:prstDash val="solid"/>
            </a:ln>
          </c:spPr>
          <c:marker>
            <c:symbol val="square"/>
            <c:size val="3"/>
            <c:spPr>
              <a:solidFill>
                <a:srgbClr val="C00000"/>
              </a:solidFill>
              <a:ln>
                <a:solidFill>
                  <a:srgbClr val="C00000"/>
                </a:solidFill>
              </a:ln>
            </c:spPr>
          </c:marker>
          <c:dLbls>
            <c:dLbl>
              <c:idx val="6"/>
              <c:spPr>
                <a:solidFill>
                  <a:srgbClr val="C00000"/>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4-EC51-4C5E-BE85-93863E3CC038}"/>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단일제품단위당GP!$C$156:$J$157</c:f>
              <c:multiLvlStrCache>
                <c:ptCount val="8"/>
                <c:lvl>
                  <c:pt idx="0">
                    <c:v>2018</c:v>
                  </c:pt>
                  <c:pt idx="1">
                    <c:v>2019</c:v>
                  </c:pt>
                  <c:pt idx="2">
                    <c:v>2020</c:v>
                  </c:pt>
                  <c:pt idx="3">
                    <c:v>21.06LTM</c:v>
                  </c:pt>
                  <c:pt idx="4">
                    <c:v>2018</c:v>
                  </c:pt>
                  <c:pt idx="5">
                    <c:v>2019</c:v>
                  </c:pt>
                  <c:pt idx="6">
                    <c:v>2020</c:v>
                  </c:pt>
                  <c:pt idx="7">
                    <c:v>21.06LTM</c:v>
                  </c:pt>
                </c:lvl>
                <c:lvl>
                  <c:pt idx="0">
                    <c:v>아프리카돼지열병</c:v>
                  </c:pt>
                  <c:pt idx="4">
                    <c:v>COVID-19</c:v>
                  </c:pt>
                </c:lvl>
              </c:multiLvlStrCache>
            </c:multiLvlStrRef>
          </c:cat>
          <c:val>
            <c:numRef>
              <c:f>단일제품단위당GP!$C$160:$J$160</c:f>
              <c:numCache>
                <c:formatCode>0.0%</c:formatCode>
                <c:ptCount val="8"/>
                <c:pt idx="0">
                  <c:v>0.92315698016207903</c:v>
                </c:pt>
                <c:pt idx="1">
                  <c:v>0.88341994646856203</c:v>
                </c:pt>
                <c:pt idx="2">
                  <c:v>0.90265320710598584</c:v>
                </c:pt>
                <c:pt idx="3">
                  <c:v>0.86918742962033502</c:v>
                </c:pt>
                <c:pt idx="6">
                  <c:v>0.84036837413505017</c:v>
                </c:pt>
              </c:numCache>
            </c:numRef>
          </c:val>
          <c:smooth val="0"/>
          <c:extLst>
            <c:ext xmlns:c16="http://schemas.microsoft.com/office/drawing/2014/chart" uri="{C3380CC4-5D6E-409C-BE32-E72D297353CC}">
              <c16:uniqueId val="{00000005-EC51-4C5E-BE85-93863E3CC038}"/>
            </c:ext>
          </c:extLst>
        </c:ser>
        <c:dLbls>
          <c:showLegendKey val="0"/>
          <c:showVal val="0"/>
          <c:showCatName val="0"/>
          <c:showSerName val="0"/>
          <c:showPercent val="0"/>
          <c:showBubbleSize val="0"/>
        </c:dLbls>
        <c:marker val="1"/>
        <c:smooth val="0"/>
        <c:axId val="1038170816"/>
        <c:axId val="1034421376"/>
      </c:lineChart>
      <c:catAx>
        <c:axId val="1038107216"/>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033167280"/>
        <c:crosses val="autoZero"/>
        <c:auto val="1"/>
        <c:lblAlgn val="ctr"/>
        <c:lblOffset val="100"/>
        <c:noMultiLvlLbl val="0"/>
      </c:catAx>
      <c:valAx>
        <c:axId val="1033167280"/>
        <c:scaling>
          <c:orientation val="minMax"/>
          <c:max val="3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1.6129283677478831E-2"/>
              <c:y val="0.3632190784694640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038107216"/>
        <c:crosses val="autoZero"/>
        <c:crossBetween val="between"/>
        <c:majorUnit val="1500000000"/>
      </c:valAx>
      <c:valAx>
        <c:axId val="1034421376"/>
        <c:scaling>
          <c:orientation val="minMax"/>
        </c:scaling>
        <c:delete val="0"/>
        <c:axPos val="r"/>
        <c:numFmt formatCode="0.0%" sourceLinked="1"/>
        <c:majorTickMark val="none"/>
        <c:minorTickMark val="none"/>
        <c:tickLblPos val="none"/>
        <c:spPr>
          <a:ln>
            <a:noFill/>
          </a:ln>
        </c:spPr>
        <c:crossAx val="1038170816"/>
        <c:crosses val="max"/>
        <c:crossBetween val="between"/>
      </c:valAx>
      <c:catAx>
        <c:axId val="1038170816"/>
        <c:scaling>
          <c:orientation val="minMax"/>
        </c:scaling>
        <c:delete val="1"/>
        <c:axPos val="b"/>
        <c:numFmt formatCode="General" sourceLinked="1"/>
        <c:majorTickMark val="out"/>
        <c:minorTickMark val="none"/>
        <c:tickLblPos val="nextTo"/>
        <c:crossAx val="1034421376"/>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283217619788845E-2"/>
          <c:y val="3.0785837308968823E-2"/>
          <c:w val="0.58014536502869862"/>
          <c:h val="0.33259247034681827"/>
        </c:manualLayout>
      </c:layout>
      <c:barChart>
        <c:barDir val="col"/>
        <c:grouping val="stacked"/>
        <c:varyColors val="0"/>
        <c:ser>
          <c:idx val="0"/>
          <c:order val="0"/>
          <c:spPr>
            <a:solidFill>
              <a:srgbClr val="005EB8"/>
            </a:solidFill>
            <a:ln w="3175">
              <a:solidFill>
                <a:srgbClr val="FFFFFF"/>
              </a:solidFill>
              <a:prstDash val="solid"/>
            </a:ln>
          </c:spPr>
          <c:invertIfNegative val="0"/>
          <c:dLbls>
            <c:dLbl>
              <c:idx val="0"/>
              <c:spPr>
                <a:solidFill>
                  <a:srgbClr val="005EB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0-AA21-4518-83E9-01EE9297F806}"/>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단일제품단위당GP!$C$140:$N$142</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VDPro® FMDV Type O</c:v>
                  </c:pt>
                  <c:pt idx="4">
                    <c:v>VDPro® FMDV NSP AB</c:v>
                  </c:pt>
                  <c:pt idx="8">
                    <c:v>Bovi-check BT Direct</c:v>
                  </c:pt>
                </c:lvl>
                <c:lvl>
                  <c:pt idx="0">
                    <c:v>구제역</c:v>
                  </c:pt>
                  <c:pt idx="8">
                    <c:v>우결핵균</c:v>
                  </c:pt>
                </c:lvl>
              </c:multiLvlStrCache>
            </c:multiLvlStrRef>
          </c:cat>
          <c:val>
            <c:numRef>
              <c:f>단일제품단위당GP!$C$143:$N$143</c:f>
              <c:numCache>
                <c:formatCode>#,##0,,;\(#,##0,,\);\-</c:formatCode>
                <c:ptCount val="12"/>
                <c:pt idx="0">
                  <c:v>34560000</c:v>
                </c:pt>
                <c:pt idx="1">
                  <c:v>676102500</c:v>
                </c:pt>
                <c:pt idx="2">
                  <c:v>1074063000</c:v>
                </c:pt>
                <c:pt idx="3">
                  <c:v>927366500</c:v>
                </c:pt>
              </c:numCache>
            </c:numRef>
          </c:val>
          <c:extLst>
            <c:ext xmlns:c16="http://schemas.microsoft.com/office/drawing/2014/chart" uri="{C3380CC4-5D6E-409C-BE32-E72D297353CC}">
              <c16:uniqueId val="{00000001-AA21-4518-83E9-01EE9297F806}"/>
            </c:ext>
          </c:extLst>
        </c:ser>
        <c:ser>
          <c:idx val="1"/>
          <c:order val="1"/>
          <c:spPr>
            <a:solidFill>
              <a:srgbClr val="88C4EC"/>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단일제품단위당GP!$C$140:$N$142</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VDPro® FMDV Type O</c:v>
                  </c:pt>
                  <c:pt idx="4">
                    <c:v>VDPro® FMDV NSP AB</c:v>
                  </c:pt>
                  <c:pt idx="8">
                    <c:v>Bovi-check BT Direct</c:v>
                  </c:pt>
                </c:lvl>
                <c:lvl>
                  <c:pt idx="0">
                    <c:v>구제역</c:v>
                  </c:pt>
                  <c:pt idx="8">
                    <c:v>우결핵균</c:v>
                  </c:pt>
                </c:lvl>
              </c:multiLvlStrCache>
            </c:multiLvlStrRef>
          </c:cat>
          <c:val>
            <c:numRef>
              <c:f>단일제품단위당GP!$C$144:$N$144</c:f>
              <c:numCache>
                <c:formatCode>General</c:formatCode>
                <c:ptCount val="12"/>
                <c:pt idx="4" formatCode="#,##0,,;\(#,##0,,\);\-">
                  <c:v>689448000</c:v>
                </c:pt>
                <c:pt idx="5" formatCode="#,##0,,;\(#,##0,,\);\-">
                  <c:v>183747000</c:v>
                </c:pt>
                <c:pt idx="6" formatCode="#,##0,,;\(#,##0,,\);\-">
                  <c:v>995256000</c:v>
                </c:pt>
                <c:pt idx="7" formatCode="#,##0,,;\(#,##0,,\);\-">
                  <c:v>261648000</c:v>
                </c:pt>
              </c:numCache>
            </c:numRef>
          </c:val>
          <c:extLst>
            <c:ext xmlns:c16="http://schemas.microsoft.com/office/drawing/2014/chart" uri="{C3380CC4-5D6E-409C-BE32-E72D297353CC}">
              <c16:uniqueId val="{00000002-AA21-4518-83E9-01EE9297F806}"/>
            </c:ext>
          </c:extLst>
        </c:ser>
        <c:ser>
          <c:idx val="2"/>
          <c:order val="2"/>
          <c:spPr>
            <a:solidFill>
              <a:srgbClr val="C4E1F5"/>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단일제품단위당GP!$C$140:$N$142</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VDPro® FMDV Type O</c:v>
                  </c:pt>
                  <c:pt idx="4">
                    <c:v>VDPro® FMDV NSP AB</c:v>
                  </c:pt>
                  <c:pt idx="8">
                    <c:v>Bovi-check BT Direct</c:v>
                  </c:pt>
                </c:lvl>
                <c:lvl>
                  <c:pt idx="0">
                    <c:v>구제역</c:v>
                  </c:pt>
                  <c:pt idx="8">
                    <c:v>우결핵균</c:v>
                  </c:pt>
                </c:lvl>
              </c:multiLvlStrCache>
            </c:multiLvlStrRef>
          </c:cat>
          <c:val>
            <c:numRef>
              <c:f>단일제품단위당GP!$C$145:$N$145</c:f>
              <c:numCache>
                <c:formatCode>General</c:formatCode>
                <c:ptCount val="12"/>
                <c:pt idx="8" formatCode="#,##0,,;\(#,##0,,\);\-">
                  <c:v>258659000</c:v>
                </c:pt>
                <c:pt idx="9" formatCode="#,##0,,;\(#,##0,,\);\-">
                  <c:v>742244500</c:v>
                </c:pt>
                <c:pt idx="10" formatCode="#,##0,,;\(#,##0,,\);\-">
                  <c:v>652548000</c:v>
                </c:pt>
                <c:pt idx="11" formatCode="#,##0,,;\(#,##0,,\);\-">
                  <c:v>643700000</c:v>
                </c:pt>
              </c:numCache>
            </c:numRef>
          </c:val>
          <c:extLst>
            <c:ext xmlns:c16="http://schemas.microsoft.com/office/drawing/2014/chart" uri="{C3380CC4-5D6E-409C-BE32-E72D297353CC}">
              <c16:uniqueId val="{00000003-AA21-4518-83E9-01EE9297F806}"/>
            </c:ext>
          </c:extLst>
        </c:ser>
        <c:dLbls>
          <c:showLegendKey val="0"/>
          <c:showVal val="0"/>
          <c:showCatName val="0"/>
          <c:showSerName val="0"/>
          <c:showPercent val="0"/>
          <c:showBubbleSize val="0"/>
        </c:dLbls>
        <c:gapWidth val="40"/>
        <c:overlap val="100"/>
        <c:axId val="650792128"/>
        <c:axId val="654307296"/>
      </c:barChart>
      <c:lineChart>
        <c:grouping val="standard"/>
        <c:varyColors val="0"/>
        <c:ser>
          <c:idx val="3"/>
          <c:order val="3"/>
          <c:spPr>
            <a:ln w="3175">
              <a:solidFill>
                <a:srgbClr val="C00000"/>
              </a:solidFill>
              <a:prstDash val="solid"/>
            </a:ln>
          </c:spPr>
          <c:marker>
            <c:symbol val="square"/>
            <c:size val="3"/>
            <c:spPr>
              <a:solidFill>
                <a:srgbClr val="C00000"/>
              </a:solidFill>
              <a:ln>
                <a:solidFill>
                  <a:srgbClr val="C00000"/>
                </a:solidFill>
              </a:ln>
            </c:spPr>
          </c:marker>
          <c:dPt>
            <c:idx val="4"/>
            <c:bubble3D val="0"/>
            <c:spPr>
              <a:ln w="3175">
                <a:noFill/>
                <a:prstDash val="solid"/>
              </a:ln>
            </c:spPr>
            <c:extLst>
              <c:ext xmlns:c16="http://schemas.microsoft.com/office/drawing/2014/chart" uri="{C3380CC4-5D6E-409C-BE32-E72D297353CC}">
                <c16:uniqueId val="{00000005-AA21-4518-83E9-01EE9297F806}"/>
              </c:ext>
            </c:extLst>
          </c:dPt>
          <c:dPt>
            <c:idx val="8"/>
            <c:bubble3D val="0"/>
            <c:spPr>
              <a:ln w="3175">
                <a:noFill/>
                <a:prstDash val="solid"/>
              </a:ln>
            </c:spPr>
            <c:extLst>
              <c:ext xmlns:c16="http://schemas.microsoft.com/office/drawing/2014/chart" uri="{C3380CC4-5D6E-409C-BE32-E72D297353CC}">
                <c16:uniqueId val="{00000007-AA21-4518-83E9-01EE9297F806}"/>
              </c:ext>
            </c:extLst>
          </c:dPt>
          <c:dLbls>
            <c:dLbl>
              <c:idx val="6"/>
              <c:layout>
                <c:manualLayout>
                  <c:x val="-2.0494336785338609E-2"/>
                  <c:y val="3.26751585114890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C35-4DA7-BC54-30FB002C4FEB}"/>
                </c:ext>
              </c:extLst>
            </c:dLbl>
            <c:dLbl>
              <c:idx val="7"/>
              <c:layout>
                <c:manualLayout>
                  <c:x val="-2.4022271360208687E-2"/>
                  <c:y val="3.45863920776469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C35-4DA7-BC54-30FB002C4FEB}"/>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단일제품단위당GP!$C$140:$N$142</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VDPro® FMDV Type O</c:v>
                  </c:pt>
                  <c:pt idx="4">
                    <c:v>VDPro® FMDV NSP AB</c:v>
                  </c:pt>
                  <c:pt idx="8">
                    <c:v>Bovi-check BT Direct</c:v>
                  </c:pt>
                </c:lvl>
                <c:lvl>
                  <c:pt idx="0">
                    <c:v>구제역</c:v>
                  </c:pt>
                  <c:pt idx="8">
                    <c:v>우결핵균</c:v>
                  </c:pt>
                </c:lvl>
              </c:multiLvlStrCache>
            </c:multiLvlStrRef>
          </c:cat>
          <c:val>
            <c:numRef>
              <c:f>단일제품단위당GP!$C$146:$N$146</c:f>
              <c:numCache>
                <c:formatCode>0.0%</c:formatCode>
                <c:ptCount val="12"/>
                <c:pt idx="0">
                  <c:v>0.34442031249999999</c:v>
                </c:pt>
                <c:pt idx="1">
                  <c:v>0.47323515739107608</c:v>
                </c:pt>
                <c:pt idx="2">
                  <c:v>0.58689740080423591</c:v>
                </c:pt>
                <c:pt idx="3">
                  <c:v>0.57868115572430101</c:v>
                </c:pt>
                <c:pt idx="4">
                  <c:v>0.76279626264487166</c:v>
                </c:pt>
                <c:pt idx="5">
                  <c:v>0.76223218382842128</c:v>
                </c:pt>
                <c:pt idx="6">
                  <c:v>0.8212151982036241</c:v>
                </c:pt>
                <c:pt idx="7">
                  <c:v>0.82610001054566262</c:v>
                </c:pt>
                <c:pt idx="8">
                  <c:v>0.40890251257447063</c:v>
                </c:pt>
                <c:pt idx="9">
                  <c:v>0.29308734790220742</c:v>
                </c:pt>
                <c:pt idx="10">
                  <c:v>0.37176455065374503</c:v>
                </c:pt>
                <c:pt idx="11">
                  <c:v>0.25733317849930093</c:v>
                </c:pt>
              </c:numCache>
            </c:numRef>
          </c:val>
          <c:smooth val="0"/>
          <c:extLst>
            <c:ext xmlns:c16="http://schemas.microsoft.com/office/drawing/2014/chart" uri="{C3380CC4-5D6E-409C-BE32-E72D297353CC}">
              <c16:uniqueId val="{00000008-AA21-4518-83E9-01EE9297F806}"/>
            </c:ext>
          </c:extLst>
        </c:ser>
        <c:dLbls>
          <c:showLegendKey val="0"/>
          <c:showVal val="0"/>
          <c:showCatName val="0"/>
          <c:showSerName val="0"/>
          <c:showPercent val="0"/>
          <c:showBubbleSize val="0"/>
        </c:dLbls>
        <c:marker val="1"/>
        <c:smooth val="0"/>
        <c:axId val="1038159616"/>
        <c:axId val="1054551456"/>
      </c:lineChart>
      <c:catAx>
        <c:axId val="650792128"/>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54307296"/>
        <c:crosses val="autoZero"/>
        <c:auto val="1"/>
        <c:lblAlgn val="ctr"/>
        <c:lblOffset val="100"/>
        <c:noMultiLvlLbl val="0"/>
      </c:catAx>
      <c:valAx>
        <c:axId val="654307296"/>
        <c:scaling>
          <c:orientation val="minMax"/>
          <c:max val="2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7.3310850852630491E-2"/>
              <c:y val="0.21752210444135359"/>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650792128"/>
        <c:crosses val="autoZero"/>
        <c:crossBetween val="between"/>
        <c:majorUnit val="1000000000"/>
      </c:valAx>
      <c:valAx>
        <c:axId val="1054551456"/>
        <c:scaling>
          <c:orientation val="minMax"/>
          <c:max val="0.85000000000000009"/>
          <c:min val="0"/>
        </c:scaling>
        <c:delete val="0"/>
        <c:axPos val="r"/>
        <c:numFmt formatCode="0.0%" sourceLinked="1"/>
        <c:majorTickMark val="none"/>
        <c:minorTickMark val="none"/>
        <c:tickLblPos val="none"/>
        <c:spPr>
          <a:ln>
            <a:noFill/>
          </a:ln>
        </c:spPr>
        <c:crossAx val="1038159616"/>
        <c:crosses val="max"/>
        <c:crossBetween val="between"/>
      </c:valAx>
      <c:catAx>
        <c:axId val="1038159616"/>
        <c:scaling>
          <c:orientation val="minMax"/>
        </c:scaling>
        <c:delete val="1"/>
        <c:axPos val="b"/>
        <c:numFmt formatCode="General" sourceLinked="1"/>
        <c:majorTickMark val="out"/>
        <c:minorTickMark val="none"/>
        <c:tickLblPos val="nextTo"/>
        <c:crossAx val="1054551456"/>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6.8048199915252308E-2"/>
          <c:y val="0.13056144612310849"/>
          <c:w val="0.59825709092159318"/>
          <c:h val="0.53125002215609662"/>
        </c:manualLayout>
      </c:layout>
      <c:barChart>
        <c:barDir val="col"/>
        <c:grouping val="stacked"/>
        <c:varyColors val="0"/>
        <c:ser>
          <c:idx val="0"/>
          <c:order val="0"/>
          <c:tx>
            <c:strRef>
              <c:f>단일제품단위당GP!$B$129</c:f>
              <c:strCache>
                <c:ptCount val="1"/>
                <c:pt idx="0">
                  <c:v>국내제품</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단일제품단위당GP!$C$127:$N$128</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국내제품</c:v>
                  </c:pt>
                  <c:pt idx="4">
                    <c:v>ELISA</c:v>
                  </c:pt>
                  <c:pt idx="8">
                    <c:v>PCR</c:v>
                  </c:pt>
                </c:lvl>
              </c:multiLvlStrCache>
            </c:multiLvlStrRef>
          </c:cat>
          <c:val>
            <c:numRef>
              <c:f>단일제품단위당GP!$C$129:$N$129</c:f>
              <c:numCache>
                <c:formatCode>#,##0,,;\(#,##0,,\);\-</c:formatCode>
                <c:ptCount val="12"/>
                <c:pt idx="0">
                  <c:v>4790175236</c:v>
                </c:pt>
                <c:pt idx="1">
                  <c:v>6823215998</c:v>
                </c:pt>
                <c:pt idx="2">
                  <c:v>9899129134</c:v>
                </c:pt>
                <c:pt idx="3">
                  <c:v>7595729610</c:v>
                </c:pt>
              </c:numCache>
            </c:numRef>
          </c:val>
          <c:extLst>
            <c:ext xmlns:c16="http://schemas.microsoft.com/office/drawing/2014/chart" uri="{C3380CC4-5D6E-409C-BE32-E72D297353CC}">
              <c16:uniqueId val="{00000000-5D0E-4B47-9995-A2A6E1F6B35E}"/>
            </c:ext>
          </c:extLst>
        </c:ser>
        <c:ser>
          <c:idx val="1"/>
          <c:order val="1"/>
          <c:tx>
            <c:strRef>
              <c:f>단일제품단위당GP!$B$130</c:f>
              <c:strCache>
                <c:ptCount val="1"/>
                <c:pt idx="0">
                  <c:v>ELISA</c:v>
                </c:pt>
              </c:strCache>
            </c:strRef>
          </c:tx>
          <c:spPr>
            <a:solidFill>
              <a:srgbClr val="0091DA"/>
            </a:solidFill>
            <a:ln w="3175">
              <a:solidFill>
                <a:srgbClr val="FFFFFF"/>
              </a:solidFill>
              <a:prstDash val="solid"/>
            </a:ln>
          </c:spPr>
          <c:invertIfNegative val="0"/>
          <c:dLbls>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단일제품단위당GP!$C$127:$N$128</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국내제품</c:v>
                  </c:pt>
                  <c:pt idx="4">
                    <c:v>ELISA</c:v>
                  </c:pt>
                  <c:pt idx="8">
                    <c:v>PCR</c:v>
                  </c:pt>
                </c:lvl>
              </c:multiLvlStrCache>
            </c:multiLvlStrRef>
          </c:cat>
          <c:val>
            <c:numRef>
              <c:f>단일제품단위당GP!$C$130:$N$130</c:f>
              <c:numCache>
                <c:formatCode>General</c:formatCode>
                <c:ptCount val="12"/>
                <c:pt idx="4" formatCode="#,##0,,;\(#,##0,,\);\-">
                  <c:v>2436806305</c:v>
                </c:pt>
                <c:pt idx="5" formatCode="#,##0,,;\(#,##0,,\);\-">
                  <c:v>3029763490</c:v>
                </c:pt>
                <c:pt idx="6" formatCode="#,##0,,;\(#,##0,,\);\-">
                  <c:v>4093442026</c:v>
                </c:pt>
                <c:pt idx="7" formatCode="#,##0,,;\(#,##0,,\);\-">
                  <c:v>3166716574</c:v>
                </c:pt>
              </c:numCache>
            </c:numRef>
          </c:val>
          <c:extLst>
            <c:ext xmlns:c16="http://schemas.microsoft.com/office/drawing/2014/chart" uri="{C3380CC4-5D6E-409C-BE32-E72D297353CC}">
              <c16:uniqueId val="{00000001-5D0E-4B47-9995-A2A6E1F6B35E}"/>
            </c:ext>
          </c:extLst>
        </c:ser>
        <c:ser>
          <c:idx val="2"/>
          <c:order val="2"/>
          <c:tx>
            <c:strRef>
              <c:f>단일제품단위당GP!$B$131</c:f>
              <c:strCache>
                <c:ptCount val="1"/>
                <c:pt idx="0">
                  <c:v>PCR</c:v>
                </c:pt>
              </c:strCache>
            </c:strRef>
          </c:tx>
          <c:spPr>
            <a:solidFill>
              <a:srgbClr val="6D2077"/>
            </a:solidFill>
            <a:ln w="3175">
              <a:solidFill>
                <a:srgbClr val="FFFFFF"/>
              </a:solidFill>
              <a:prstDash val="solid"/>
            </a:ln>
          </c:spPr>
          <c:invertIfNegative val="0"/>
          <c:dLbls>
            <c:dLbl>
              <c:idx val="8"/>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2-5D0E-4B47-9995-A2A6E1F6B35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단일제품단위당GP!$C$127:$N$128</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국내제품</c:v>
                  </c:pt>
                  <c:pt idx="4">
                    <c:v>ELISA</c:v>
                  </c:pt>
                  <c:pt idx="8">
                    <c:v>PCR</c:v>
                  </c:pt>
                </c:lvl>
              </c:multiLvlStrCache>
            </c:multiLvlStrRef>
          </c:cat>
          <c:val>
            <c:numRef>
              <c:f>단일제품단위당GP!$C$131:$N$131</c:f>
              <c:numCache>
                <c:formatCode>General</c:formatCode>
                <c:ptCount val="12"/>
                <c:pt idx="8" formatCode="#,##0,,;\(#,##0,,\);\-">
                  <c:v>1154762640</c:v>
                </c:pt>
                <c:pt idx="9" formatCode="#,##0,,;\(#,##0,,\);\-">
                  <c:v>2312850531</c:v>
                </c:pt>
                <c:pt idx="10" formatCode="#,##0,,;\(#,##0,,\);\-">
                  <c:v>4624891876</c:v>
                </c:pt>
                <c:pt idx="11" formatCode="#,##0,,;\(#,##0,,\);\-">
                  <c:v>2836522600</c:v>
                </c:pt>
              </c:numCache>
            </c:numRef>
          </c:val>
          <c:extLst>
            <c:ext xmlns:c16="http://schemas.microsoft.com/office/drawing/2014/chart" uri="{C3380CC4-5D6E-409C-BE32-E72D297353CC}">
              <c16:uniqueId val="{00000003-5D0E-4B47-9995-A2A6E1F6B35E}"/>
            </c:ext>
          </c:extLst>
        </c:ser>
        <c:dLbls>
          <c:showLegendKey val="0"/>
          <c:showVal val="0"/>
          <c:showCatName val="0"/>
          <c:showSerName val="0"/>
          <c:showPercent val="0"/>
          <c:showBubbleSize val="0"/>
        </c:dLbls>
        <c:gapWidth val="40"/>
        <c:overlap val="100"/>
        <c:axId val="1038058016"/>
        <c:axId val="665943536"/>
      </c:barChart>
      <c:lineChart>
        <c:grouping val="standard"/>
        <c:varyColors val="0"/>
        <c:ser>
          <c:idx val="3"/>
          <c:order val="3"/>
          <c:tx>
            <c:strRef>
              <c:f>단일제품단위당GP!$B$132</c:f>
              <c:strCache>
                <c:ptCount val="1"/>
                <c:pt idx="0">
                  <c:v>GP%</c:v>
                </c:pt>
              </c:strCache>
            </c:strRef>
          </c:tx>
          <c:spPr>
            <a:ln w="3175">
              <a:solidFill>
                <a:srgbClr val="C00000"/>
              </a:solidFill>
              <a:prstDash val="solid"/>
            </a:ln>
          </c:spPr>
          <c:marker>
            <c:symbol val="square"/>
            <c:size val="3"/>
            <c:spPr>
              <a:solidFill>
                <a:srgbClr val="C00000"/>
              </a:solidFill>
              <a:ln>
                <a:solidFill>
                  <a:srgbClr val="C00000"/>
                </a:solidFill>
              </a:ln>
            </c:spPr>
          </c:marker>
          <c:dPt>
            <c:idx val="4"/>
            <c:bubble3D val="0"/>
            <c:spPr>
              <a:ln w="3175">
                <a:noFill/>
                <a:prstDash val="solid"/>
              </a:ln>
            </c:spPr>
            <c:extLst>
              <c:ext xmlns:c16="http://schemas.microsoft.com/office/drawing/2014/chart" uri="{C3380CC4-5D6E-409C-BE32-E72D297353CC}">
                <c16:uniqueId val="{00000005-5D0E-4B47-9995-A2A6E1F6B35E}"/>
              </c:ext>
            </c:extLst>
          </c:dPt>
          <c:dPt>
            <c:idx val="8"/>
            <c:bubble3D val="0"/>
            <c:spPr>
              <a:ln w="3175">
                <a:noFill/>
                <a:prstDash val="solid"/>
              </a:ln>
            </c:spPr>
            <c:extLst>
              <c:ext xmlns:c16="http://schemas.microsoft.com/office/drawing/2014/chart" uri="{C3380CC4-5D6E-409C-BE32-E72D297353CC}">
                <c16:uniqueId val="{00000007-5D0E-4B47-9995-A2A6E1F6B35E}"/>
              </c:ext>
            </c:extLst>
          </c:dPt>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단일제품단위당GP!$C$127:$N$128</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국내제품</c:v>
                  </c:pt>
                  <c:pt idx="4">
                    <c:v>ELISA</c:v>
                  </c:pt>
                  <c:pt idx="8">
                    <c:v>PCR</c:v>
                  </c:pt>
                </c:lvl>
              </c:multiLvlStrCache>
            </c:multiLvlStrRef>
          </c:cat>
          <c:val>
            <c:numRef>
              <c:f>단일제품단위당GP!$C$132:$N$132</c:f>
              <c:numCache>
                <c:formatCode>0.0%</c:formatCode>
                <c:ptCount val="12"/>
                <c:pt idx="0">
                  <c:v>0.66825894864188662</c:v>
                </c:pt>
                <c:pt idx="1">
                  <c:v>0.62106883416355929</c:v>
                </c:pt>
                <c:pt idx="2">
                  <c:v>0.71745906533056281</c:v>
                </c:pt>
                <c:pt idx="3">
                  <c:v>0.66237874559913801</c:v>
                </c:pt>
                <c:pt idx="4">
                  <c:v>0.65512760652516555</c:v>
                </c:pt>
                <c:pt idx="5">
                  <c:v>0.52589112476559163</c:v>
                </c:pt>
                <c:pt idx="6">
                  <c:v>0.64401247481699553</c:v>
                </c:pt>
                <c:pt idx="7">
                  <c:v>0.57778479871064281</c:v>
                </c:pt>
                <c:pt idx="8">
                  <c:v>0.67285043343626005</c:v>
                </c:pt>
                <c:pt idx="9">
                  <c:v>0.7573895267098959</c:v>
                </c:pt>
                <c:pt idx="10">
                  <c:v>0.80320115573370088</c:v>
                </c:pt>
                <c:pt idx="11">
                  <c:v>0.7441194195070745</c:v>
                </c:pt>
              </c:numCache>
            </c:numRef>
          </c:val>
          <c:smooth val="0"/>
          <c:extLst>
            <c:ext xmlns:c16="http://schemas.microsoft.com/office/drawing/2014/chart" uri="{C3380CC4-5D6E-409C-BE32-E72D297353CC}">
              <c16:uniqueId val="{00000008-5D0E-4B47-9995-A2A6E1F6B35E}"/>
            </c:ext>
          </c:extLst>
        </c:ser>
        <c:dLbls>
          <c:showLegendKey val="0"/>
          <c:showVal val="0"/>
          <c:showCatName val="0"/>
          <c:showSerName val="0"/>
          <c:showPercent val="0"/>
          <c:showBubbleSize val="0"/>
        </c:dLbls>
        <c:marker val="1"/>
        <c:smooth val="0"/>
        <c:axId val="1038139216"/>
        <c:axId val="1033167696"/>
      </c:lineChart>
      <c:catAx>
        <c:axId val="1038058016"/>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65943536"/>
        <c:crosses val="autoZero"/>
        <c:auto val="1"/>
        <c:lblAlgn val="ctr"/>
        <c:lblOffset val="100"/>
        <c:noMultiLvlLbl val="0"/>
      </c:catAx>
      <c:valAx>
        <c:axId val="665943536"/>
        <c:scaling>
          <c:orientation val="minMax"/>
          <c:max val="14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0938428591274619E-2"/>
              <c:y val="0.37511847838120238"/>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038058016"/>
        <c:crosses val="autoZero"/>
        <c:crossBetween val="between"/>
        <c:majorUnit val="7000000000"/>
      </c:valAx>
      <c:valAx>
        <c:axId val="1033167696"/>
        <c:scaling>
          <c:orientation val="minMax"/>
        </c:scaling>
        <c:delete val="0"/>
        <c:axPos val="r"/>
        <c:numFmt formatCode="0.0%" sourceLinked="1"/>
        <c:majorTickMark val="none"/>
        <c:minorTickMark val="none"/>
        <c:tickLblPos val="none"/>
        <c:spPr>
          <a:ln>
            <a:noFill/>
          </a:ln>
        </c:spPr>
        <c:crossAx val="1038139216"/>
        <c:crosses val="max"/>
        <c:crossBetween val="between"/>
      </c:valAx>
      <c:catAx>
        <c:axId val="1038139216"/>
        <c:scaling>
          <c:orientation val="minMax"/>
        </c:scaling>
        <c:delete val="1"/>
        <c:axPos val="b"/>
        <c:numFmt formatCode="General" sourceLinked="1"/>
        <c:majorTickMark val="out"/>
        <c:minorTickMark val="none"/>
        <c:tickLblPos val="nextTo"/>
        <c:crossAx val="1033167696"/>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700" b="1">
                <a:solidFill>
                  <a:srgbClr val="00338D"/>
                </a:solidFill>
                <a:latin typeface="Arial"/>
                <a:ea typeface="Arial"/>
                <a:cs typeface="Arial"/>
              </a:defRPr>
            </a:pPr>
            <a:r>
              <a:rPr lang="en-US" sz="700"/>
              <a:t>Bovi-check BT Direct ELISA(</a:t>
            </a:r>
            <a:r>
              <a:rPr lang="ko-KR" altLang="en-US" sz="700"/>
              <a:t>우결핵균</a:t>
            </a:r>
            <a:r>
              <a:rPr lang="en-US" altLang="ko-KR" sz="700"/>
              <a:t>) </a:t>
            </a:r>
            <a:r>
              <a:rPr lang="ko-KR" altLang="en-US" sz="700"/>
              <a:t>단위당 </a:t>
            </a:r>
            <a:r>
              <a:rPr lang="en-US" altLang="ko-KR" sz="700"/>
              <a:t>GP</a:t>
            </a:r>
            <a:endParaRPr lang="en-US" sz="700"/>
          </a:p>
        </c:rich>
      </c:tx>
      <c:layout>
        <c:manualLayout>
          <c:xMode val="edge"/>
          <c:yMode val="edge"/>
          <c:x val="0.10853106089213584"/>
          <c:y val="3.6591184429378247E-2"/>
        </c:manualLayout>
      </c:layout>
      <c:overlay val="0"/>
    </c:title>
    <c:autoTitleDeleted val="0"/>
    <c:plotArea>
      <c:layout>
        <c:manualLayout>
          <c:xMode val="edge"/>
          <c:yMode val="edge"/>
          <c:x val="6.858420421171818E-2"/>
          <c:y val="0.13264395452577715"/>
          <c:w val="0.60296946202802226"/>
          <c:h val="0.53972367703592083"/>
        </c:manualLayout>
      </c:layout>
      <c:areaChart>
        <c:grouping val="stacked"/>
        <c:varyColors val="0"/>
        <c:ser>
          <c:idx val="2"/>
          <c:order val="2"/>
          <c:tx>
            <c:strRef>
              <c:f>단일제품단위당GP!$E$82</c:f>
              <c:strCache>
                <c:ptCount val="1"/>
                <c:pt idx="0">
                  <c:v>단위당원가</c:v>
                </c:pt>
              </c:strCache>
            </c:strRef>
          </c:tx>
          <c:spPr>
            <a:noFill/>
            <a:ln w="3175">
              <a:solidFill>
                <a:srgbClr val="FFFFFF"/>
              </a:solidFill>
              <a:prstDash val="solid"/>
            </a:ln>
          </c:spPr>
          <c:cat>
            <c:strRef>
              <c:f>단일제품단위당GP!$F$79:$I$79</c:f>
              <c:strCache>
                <c:ptCount val="4"/>
                <c:pt idx="0">
                  <c:v>2018</c:v>
                </c:pt>
                <c:pt idx="1">
                  <c:v>2019</c:v>
                </c:pt>
                <c:pt idx="2">
                  <c:v>2020</c:v>
                </c:pt>
                <c:pt idx="3">
                  <c:v>21.06LTM</c:v>
                </c:pt>
              </c:strCache>
            </c:strRef>
          </c:cat>
          <c:val>
            <c:numRef>
              <c:f>단일제품단위당GP!$F$82:$I$82</c:f>
              <c:numCache>
                <c:formatCode>#,##0,;</c:formatCode>
                <c:ptCount val="4"/>
                <c:pt idx="0">
                  <c:v>339761.52222222224</c:v>
                </c:pt>
                <c:pt idx="1">
                  <c:v>403616.94461538462</c:v>
                </c:pt>
                <c:pt idx="2">
                  <c:v>354324.79343128781</c:v>
                </c:pt>
                <c:pt idx="3">
                  <c:v>398378.86083333334</c:v>
                </c:pt>
              </c:numCache>
            </c:numRef>
          </c:val>
          <c:extLst>
            <c:ext xmlns:c16="http://schemas.microsoft.com/office/drawing/2014/chart" uri="{C3380CC4-5D6E-409C-BE32-E72D297353CC}">
              <c16:uniqueId val="{00000000-86C2-4AAB-BB5F-F307293C4456}"/>
            </c:ext>
          </c:extLst>
        </c:ser>
        <c:ser>
          <c:idx val="3"/>
          <c:order val="3"/>
          <c:tx>
            <c:strRef>
              <c:f>단일제품단위당GP!$E$83</c:f>
              <c:strCache>
                <c:ptCount val="1"/>
                <c:pt idx="0">
                  <c:v>단위당GP</c:v>
                </c:pt>
              </c:strCache>
            </c:strRef>
          </c:tx>
          <c:spPr>
            <a:solidFill>
              <a:schemeClr val="accent1">
                <a:lumMod val="20000"/>
                <a:lumOff val="80000"/>
              </a:schemeClr>
            </a:solidFill>
            <a:ln w="3175">
              <a:solidFill>
                <a:srgbClr val="FFFFFF"/>
              </a:solidFill>
              <a:prstDash val="solid"/>
            </a:ln>
          </c:spPr>
          <c:dLbls>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단일제품단위당GP!$F$79:$I$79</c:f>
              <c:strCache>
                <c:ptCount val="4"/>
                <c:pt idx="0">
                  <c:v>2018</c:v>
                </c:pt>
                <c:pt idx="1">
                  <c:v>2019</c:v>
                </c:pt>
                <c:pt idx="2">
                  <c:v>2020</c:v>
                </c:pt>
                <c:pt idx="3">
                  <c:v>21.06LTM</c:v>
                </c:pt>
              </c:strCache>
            </c:strRef>
          </c:cat>
          <c:val>
            <c:numRef>
              <c:f>단일제품단위당GP!$F$83:$I$83</c:f>
              <c:numCache>
                <c:formatCode>#,##0,;</c:formatCode>
                <c:ptCount val="4"/>
                <c:pt idx="0">
                  <c:v>235036.25555555552</c:v>
                </c:pt>
                <c:pt idx="1">
                  <c:v>167340.36307692312</c:v>
                </c:pt>
                <c:pt idx="2">
                  <c:v>209675.20656871219</c:v>
                </c:pt>
                <c:pt idx="3">
                  <c:v>138037.80583333329</c:v>
                </c:pt>
              </c:numCache>
            </c:numRef>
          </c:val>
          <c:extLst>
            <c:ext xmlns:c16="http://schemas.microsoft.com/office/drawing/2014/chart" uri="{C3380CC4-5D6E-409C-BE32-E72D297353CC}">
              <c16:uniqueId val="{00000001-86C2-4AAB-BB5F-F307293C4456}"/>
            </c:ext>
          </c:extLst>
        </c:ser>
        <c:dLbls>
          <c:showLegendKey val="0"/>
          <c:showVal val="0"/>
          <c:showCatName val="0"/>
          <c:showSerName val="0"/>
          <c:showPercent val="0"/>
          <c:showBubbleSize val="0"/>
        </c:dLbls>
        <c:axId val="631261120"/>
        <c:axId val="620878320"/>
      </c:areaChart>
      <c:lineChart>
        <c:grouping val="standard"/>
        <c:varyColors val="0"/>
        <c:ser>
          <c:idx val="0"/>
          <c:order val="0"/>
          <c:tx>
            <c:strRef>
              <c:f>단일제품단위당GP!$E$80</c:f>
              <c:strCache>
                <c:ptCount val="1"/>
                <c:pt idx="0">
                  <c:v>단위당매출</c:v>
                </c:pt>
              </c:strCache>
            </c:strRef>
          </c:tx>
          <c:spPr>
            <a:ln w="3175">
              <a:solidFill>
                <a:srgbClr val="6D2077"/>
              </a:solidFill>
              <a:prstDash val="solid"/>
            </a:ln>
          </c:spPr>
          <c:marker>
            <c:symbol val="square"/>
            <c:size val="3"/>
            <c:spPr>
              <a:solidFill>
                <a:srgbClr val="6D2077"/>
              </a:solidFill>
              <a:ln>
                <a:solidFill>
                  <a:srgbClr val="6D2077"/>
                </a:solid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단일제품단위당GP!$F$79:$I$79</c:f>
              <c:strCache>
                <c:ptCount val="4"/>
                <c:pt idx="0">
                  <c:v>2018</c:v>
                </c:pt>
                <c:pt idx="1">
                  <c:v>2019</c:v>
                </c:pt>
                <c:pt idx="2">
                  <c:v>2020</c:v>
                </c:pt>
                <c:pt idx="3">
                  <c:v>21.06LTM</c:v>
                </c:pt>
              </c:strCache>
            </c:strRef>
          </c:cat>
          <c:val>
            <c:numRef>
              <c:f>단일제품단위당GP!$F$80:$I$80</c:f>
              <c:numCache>
                <c:formatCode>#,##0,;</c:formatCode>
                <c:ptCount val="4"/>
                <c:pt idx="0">
                  <c:v>574797.77777777775</c:v>
                </c:pt>
                <c:pt idx="1">
                  <c:v>570957.30769230775</c:v>
                </c:pt>
                <c:pt idx="2">
                  <c:v>564000</c:v>
                </c:pt>
                <c:pt idx="3">
                  <c:v>536416.66666666663</c:v>
                </c:pt>
              </c:numCache>
            </c:numRef>
          </c:val>
          <c:smooth val="0"/>
          <c:extLst>
            <c:ext xmlns:c16="http://schemas.microsoft.com/office/drawing/2014/chart" uri="{C3380CC4-5D6E-409C-BE32-E72D297353CC}">
              <c16:uniqueId val="{00000002-86C2-4AAB-BB5F-F307293C4456}"/>
            </c:ext>
          </c:extLst>
        </c:ser>
        <c:ser>
          <c:idx val="1"/>
          <c:order val="1"/>
          <c:tx>
            <c:strRef>
              <c:f>단일제품단위당GP!$E$81</c:f>
              <c:strCache>
                <c:ptCount val="1"/>
                <c:pt idx="0">
                  <c:v>단위당원가</c:v>
                </c:pt>
              </c:strCache>
            </c:strRef>
          </c:tx>
          <c:spPr>
            <a:ln w="3175">
              <a:solidFill>
                <a:srgbClr val="005EB8"/>
              </a:solidFill>
              <a:prstDash val="solid"/>
            </a:ln>
          </c:spPr>
          <c:marker>
            <c:symbol val="square"/>
            <c:size val="3"/>
            <c:spPr>
              <a:solidFill>
                <a:srgbClr val="005EB8"/>
              </a:solidFill>
              <a:ln>
                <a:solidFill>
                  <a:srgbClr val="005EB8"/>
                </a:solidFill>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단일제품단위당GP!$F$79:$I$79</c:f>
              <c:strCache>
                <c:ptCount val="4"/>
                <c:pt idx="0">
                  <c:v>2018</c:v>
                </c:pt>
                <c:pt idx="1">
                  <c:v>2019</c:v>
                </c:pt>
                <c:pt idx="2">
                  <c:v>2020</c:v>
                </c:pt>
                <c:pt idx="3">
                  <c:v>21.06LTM</c:v>
                </c:pt>
              </c:strCache>
            </c:strRef>
          </c:cat>
          <c:val>
            <c:numRef>
              <c:f>단일제품단위당GP!$F$81:$I$81</c:f>
              <c:numCache>
                <c:formatCode>#,##0,;</c:formatCode>
                <c:ptCount val="4"/>
                <c:pt idx="0">
                  <c:v>339761.52222222224</c:v>
                </c:pt>
                <c:pt idx="1">
                  <c:v>403616.94461538462</c:v>
                </c:pt>
                <c:pt idx="2">
                  <c:v>354324.79343128781</c:v>
                </c:pt>
                <c:pt idx="3">
                  <c:v>398378.86083333334</c:v>
                </c:pt>
              </c:numCache>
            </c:numRef>
          </c:val>
          <c:smooth val="0"/>
          <c:extLst>
            <c:ext xmlns:c16="http://schemas.microsoft.com/office/drawing/2014/chart" uri="{C3380CC4-5D6E-409C-BE32-E72D297353CC}">
              <c16:uniqueId val="{00000003-86C2-4AAB-BB5F-F307293C4456}"/>
            </c:ext>
          </c:extLst>
        </c:ser>
        <c:dLbls>
          <c:showLegendKey val="0"/>
          <c:showVal val="0"/>
          <c:showCatName val="0"/>
          <c:showSerName val="0"/>
          <c:showPercent val="0"/>
          <c:showBubbleSize val="0"/>
        </c:dLbls>
        <c:marker val="1"/>
        <c:smooth val="0"/>
        <c:axId val="1038130416"/>
        <c:axId val="1054548128"/>
      </c:lineChart>
      <c:catAx>
        <c:axId val="1038130416"/>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054548128"/>
        <c:crosses val="autoZero"/>
        <c:auto val="1"/>
        <c:lblAlgn val="ctr"/>
        <c:lblOffset val="100"/>
        <c:noMultiLvlLbl val="0"/>
      </c:catAx>
      <c:valAx>
        <c:axId val="1054548128"/>
        <c:scaling>
          <c:orientation val="minMax"/>
        </c:scaling>
        <c:delete val="0"/>
        <c:axPos val="l"/>
        <c:title>
          <c:tx>
            <c:rich>
              <a:bodyPr rot="-5400000" vert="horz"/>
              <a:lstStyle/>
              <a:p>
                <a:pPr>
                  <a:defRPr altLang="ko-KR" sz="700">
                    <a:solidFill>
                      <a:srgbClr val="000000"/>
                    </a:solidFill>
                  </a:defRPr>
                </a:pPr>
                <a:r>
                  <a:rPr lang="ko-KR" altLang="en-US" sz="700"/>
                  <a:t>천원</a:t>
                </a:r>
                <a:r>
                  <a:rPr lang="en-US" altLang="ko-KR" sz="700"/>
                  <a:t>/300T</a:t>
                </a:r>
                <a:endParaRPr lang="en-US" sz="700"/>
              </a:p>
            </c:rich>
          </c:tx>
          <c:layout>
            <c:manualLayout>
              <c:xMode val="edge"/>
              <c:yMode val="edge"/>
              <c:x val="7.1430274666761454E-2"/>
              <c:y val="0.41783277857931589"/>
            </c:manualLayout>
          </c:layout>
          <c:overlay val="0"/>
        </c:title>
        <c:numFmt formatCode="#,##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038130416"/>
        <c:crosses val="autoZero"/>
        <c:crossBetween val="between"/>
        <c:majorUnit val="350000"/>
      </c:valAx>
      <c:valAx>
        <c:axId val="620878320"/>
        <c:scaling>
          <c:orientation val="minMax"/>
        </c:scaling>
        <c:delete val="0"/>
        <c:axPos val="r"/>
        <c:numFmt formatCode="#,##0,;" sourceLinked="1"/>
        <c:majorTickMark val="none"/>
        <c:minorTickMark val="none"/>
        <c:tickLblPos val="none"/>
        <c:crossAx val="631261120"/>
        <c:crosses val="max"/>
        <c:crossBetween val="between"/>
      </c:valAx>
      <c:catAx>
        <c:axId val="631261120"/>
        <c:scaling>
          <c:orientation val="minMax"/>
        </c:scaling>
        <c:delete val="1"/>
        <c:axPos val="b"/>
        <c:numFmt formatCode="General" sourceLinked="1"/>
        <c:majorTickMark val="out"/>
        <c:minorTickMark val="none"/>
        <c:tickLblPos val="nextTo"/>
        <c:crossAx val="620878320"/>
        <c:crosses val="autoZero"/>
        <c:auto val="1"/>
        <c:lblAlgn val="ctr"/>
        <c:lblOffset val="100"/>
        <c:noMultiLvlLbl val="0"/>
      </c:catAx>
      <c:spPr>
        <a:noFill/>
        <a:ln w="25400">
          <a:noFill/>
        </a:ln>
      </c:spPr>
    </c:plotArea>
    <c:legend>
      <c:legendPos val="b"/>
      <c:legendEntry>
        <c:idx val="0"/>
        <c:delete val="1"/>
      </c:legendEntry>
      <c:legendEntry>
        <c:idx val="1"/>
        <c:delete val="1"/>
      </c:legendEntry>
      <c:layout>
        <c:manualLayout>
          <c:xMode val="edge"/>
          <c:yMode val="edge"/>
          <c:x val="0.19044554988596443"/>
          <c:y val="0.67550643612920802"/>
          <c:w val="0.42599138700798728"/>
          <c:h val="6.1941088867846043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미국향 매출내역</a:t>
            </a:r>
            <a:endParaRPr lang="en-US" sz="800"/>
          </a:p>
        </c:rich>
      </c:tx>
      <c:layout>
        <c:manualLayout>
          <c:xMode val="edge"/>
          <c:yMode val="edge"/>
          <c:x val="5.9843880845380643E-2"/>
          <c:y val="3.7201781584532259E-2"/>
        </c:manualLayout>
      </c:layout>
      <c:overlay val="0"/>
    </c:title>
    <c:autoTitleDeleted val="0"/>
    <c:plotArea>
      <c:layout>
        <c:manualLayout>
          <c:xMode val="edge"/>
          <c:yMode val="edge"/>
          <c:x val="6.839300668043502E-2"/>
          <c:y val="0.13485645824392944"/>
          <c:w val="0.60128851706549125"/>
          <c:h val="0.54872627837185084"/>
        </c:manualLayout>
      </c:layout>
      <c:barChart>
        <c:barDir val="col"/>
        <c:grouping val="stacked"/>
        <c:varyColors val="0"/>
        <c:ser>
          <c:idx val="0"/>
          <c:order val="0"/>
          <c:tx>
            <c:strRef>
              <c:f>해외매출!$B$35</c:f>
              <c:strCache>
                <c:ptCount val="1"/>
                <c:pt idx="0">
                  <c:v>Biologicals(Anti-Maralia)</c:v>
                </c:pt>
              </c:strCache>
            </c:strRef>
          </c:tx>
          <c:spPr>
            <a:solidFill>
              <a:srgbClr val="00338D"/>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AA71-4A62-A5E0-785E04D0DBDC}"/>
                </c:ext>
              </c:extLst>
            </c:dLbl>
            <c:dLbl>
              <c:idx val="5"/>
              <c:delete val="1"/>
              <c:extLst>
                <c:ext xmlns:c15="http://schemas.microsoft.com/office/drawing/2012/chart" uri="{CE6537A1-D6FC-4f65-9D91-7224C49458BB}"/>
                <c:ext xmlns:c16="http://schemas.microsoft.com/office/drawing/2014/chart" uri="{C3380CC4-5D6E-409C-BE32-E72D297353CC}">
                  <c16:uniqueId val="{00000001-AA71-4A62-A5E0-785E04D0DBDC}"/>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해외매출!$C$34:$H$34</c:f>
              <c:strCache>
                <c:ptCount val="6"/>
                <c:pt idx="0">
                  <c:v>2018</c:v>
                </c:pt>
                <c:pt idx="1">
                  <c:v>2019</c:v>
                </c:pt>
                <c:pt idx="2">
                  <c:v>2020</c:v>
                </c:pt>
                <c:pt idx="3">
                  <c:v>21.06LTM</c:v>
                </c:pt>
                <c:pt idx="4">
                  <c:v>2020 상반기</c:v>
                </c:pt>
                <c:pt idx="5">
                  <c:v>2021 상반기</c:v>
                </c:pt>
              </c:strCache>
            </c:strRef>
          </c:cat>
          <c:val>
            <c:numRef>
              <c:f>해외매출!$C$35:$H$35</c:f>
              <c:numCache>
                <c:formatCode>#,##0,,;\(#,##0,,\);\-</c:formatCode>
                <c:ptCount val="6"/>
                <c:pt idx="0">
                  <c:v>84068456</c:v>
                </c:pt>
                <c:pt idx="1">
                  <c:v>400048972</c:v>
                </c:pt>
                <c:pt idx="2">
                  <c:v>1047272710</c:v>
                </c:pt>
                <c:pt idx="3">
                  <c:v>389881795</c:v>
                </c:pt>
                <c:pt idx="4">
                  <c:v>763138681</c:v>
                </c:pt>
                <c:pt idx="5">
                  <c:v>105747766</c:v>
                </c:pt>
              </c:numCache>
            </c:numRef>
          </c:val>
          <c:extLst>
            <c:ext xmlns:c16="http://schemas.microsoft.com/office/drawing/2014/chart" uri="{C3380CC4-5D6E-409C-BE32-E72D297353CC}">
              <c16:uniqueId val="{00000002-AA71-4A62-A5E0-785E04D0DBDC}"/>
            </c:ext>
          </c:extLst>
        </c:ser>
        <c:ser>
          <c:idx val="1"/>
          <c:order val="1"/>
          <c:tx>
            <c:strRef>
              <c:f>해외매출!$B$36</c:f>
              <c:strCache>
                <c:ptCount val="1"/>
                <c:pt idx="0">
                  <c:v>기타</c:v>
                </c:pt>
              </c:strCache>
            </c:strRef>
          </c:tx>
          <c:spPr>
            <a:solidFill>
              <a:srgbClr val="0091DA"/>
            </a:solidFill>
            <a:ln w="3175">
              <a:solidFill>
                <a:srgbClr val="FFFFFF"/>
              </a:solidFill>
              <a:prstDash val="solid"/>
            </a:ln>
          </c:spPr>
          <c:invertIfNegative val="0"/>
          <c:cat>
            <c:strRef>
              <c:f>해외매출!$C$34:$H$34</c:f>
              <c:strCache>
                <c:ptCount val="6"/>
                <c:pt idx="0">
                  <c:v>2018</c:v>
                </c:pt>
                <c:pt idx="1">
                  <c:v>2019</c:v>
                </c:pt>
                <c:pt idx="2">
                  <c:v>2020</c:v>
                </c:pt>
                <c:pt idx="3">
                  <c:v>21.06LTM</c:v>
                </c:pt>
                <c:pt idx="4">
                  <c:v>2020 상반기</c:v>
                </c:pt>
                <c:pt idx="5">
                  <c:v>2021 상반기</c:v>
                </c:pt>
              </c:strCache>
            </c:strRef>
          </c:cat>
          <c:val>
            <c:numRef>
              <c:f>해외매출!$C$36:$H$36</c:f>
              <c:numCache>
                <c:formatCode>#,##0,,;\(#,##0,,\);\-</c:formatCode>
                <c:ptCount val="6"/>
                <c:pt idx="0">
                  <c:v>10824000</c:v>
                </c:pt>
                <c:pt idx="1">
                  <c:v>22330880</c:v>
                </c:pt>
                <c:pt idx="2">
                  <c:v>7932160</c:v>
                </c:pt>
                <c:pt idx="3">
                  <c:v>0</c:v>
                </c:pt>
                <c:pt idx="4">
                  <c:v>7932160</c:v>
                </c:pt>
                <c:pt idx="5">
                  <c:v>0</c:v>
                </c:pt>
              </c:numCache>
            </c:numRef>
          </c:val>
          <c:extLst>
            <c:ext xmlns:c16="http://schemas.microsoft.com/office/drawing/2014/chart" uri="{C3380CC4-5D6E-409C-BE32-E72D297353CC}">
              <c16:uniqueId val="{00000003-AA71-4A62-A5E0-785E04D0DBDC}"/>
            </c:ext>
          </c:extLst>
        </c:ser>
        <c:ser>
          <c:idx val="2"/>
          <c:order val="2"/>
          <c:tx>
            <c:strRef>
              <c:f>해외매출!$B$37</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해외매출!$C$34:$H$34</c:f>
              <c:strCache>
                <c:ptCount val="6"/>
                <c:pt idx="0">
                  <c:v>2018</c:v>
                </c:pt>
                <c:pt idx="1">
                  <c:v>2019</c:v>
                </c:pt>
                <c:pt idx="2">
                  <c:v>2020</c:v>
                </c:pt>
                <c:pt idx="3">
                  <c:v>21.06LTM</c:v>
                </c:pt>
                <c:pt idx="4">
                  <c:v>2020 상반기</c:v>
                </c:pt>
                <c:pt idx="5">
                  <c:v>2021 상반기</c:v>
                </c:pt>
              </c:strCache>
            </c:strRef>
          </c:cat>
          <c:val>
            <c:numRef>
              <c:f>해외매출!$C$37:$H$37</c:f>
              <c:numCache>
                <c:formatCode>#,##0,,;\(#,##0,,\);\-</c:formatCode>
                <c:ptCount val="6"/>
                <c:pt idx="0">
                  <c:v>94892456</c:v>
                </c:pt>
                <c:pt idx="1">
                  <c:v>422379852</c:v>
                </c:pt>
                <c:pt idx="2">
                  <c:v>1055204870</c:v>
                </c:pt>
                <c:pt idx="3">
                  <c:v>389881795</c:v>
                </c:pt>
                <c:pt idx="4">
                  <c:v>771070841</c:v>
                </c:pt>
                <c:pt idx="5">
                  <c:v>105747766</c:v>
                </c:pt>
              </c:numCache>
            </c:numRef>
          </c:val>
          <c:extLst>
            <c:ext xmlns:c16="http://schemas.microsoft.com/office/drawing/2014/chart" uri="{C3380CC4-5D6E-409C-BE32-E72D297353CC}">
              <c16:uniqueId val="{00000004-AA71-4A62-A5E0-785E04D0DBDC}"/>
            </c:ext>
          </c:extLst>
        </c:ser>
        <c:dLbls>
          <c:showLegendKey val="0"/>
          <c:showVal val="0"/>
          <c:showCatName val="0"/>
          <c:showSerName val="0"/>
          <c:showPercent val="0"/>
          <c:showBubbleSize val="0"/>
        </c:dLbls>
        <c:gapWidth val="40"/>
        <c:overlap val="100"/>
        <c:axId val="988581167"/>
        <c:axId val="733275167"/>
      </c:barChart>
      <c:catAx>
        <c:axId val="98858116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733275167"/>
        <c:crosses val="autoZero"/>
        <c:auto val="1"/>
        <c:lblAlgn val="ctr"/>
        <c:lblOffset val="100"/>
        <c:noMultiLvlLbl val="0"/>
      </c:catAx>
      <c:valAx>
        <c:axId val="733275167"/>
        <c:scaling>
          <c:orientation val="minMax"/>
          <c:max val="3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7215375104859327E-2"/>
              <c:y val="0.46736166136712143"/>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88581167"/>
        <c:crosses val="autoZero"/>
        <c:crossBetween val="between"/>
        <c:majorUnit val="1000000000"/>
      </c:valAx>
      <c:spPr>
        <a:noFill/>
        <a:ln w="25400">
          <a:noFill/>
        </a:ln>
      </c:spPr>
    </c:plotArea>
    <c:legend>
      <c:legendPos val="b"/>
      <c:legendEntry>
        <c:idx val="2"/>
        <c:delete val="1"/>
      </c:legendEntry>
      <c:layout>
        <c:manualLayout>
          <c:xMode val="edge"/>
          <c:yMode val="edge"/>
          <c:x val="0.26566170441860698"/>
          <c:y val="0.66192414123976118"/>
          <c:w val="0.28337936306061867"/>
          <c:h val="6.2536930870427249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동물용</a:t>
            </a:r>
            <a:r>
              <a:rPr lang="en-US" altLang="ko-KR" sz="800"/>
              <a:t>/</a:t>
            </a:r>
            <a:r>
              <a:rPr lang="ko-KR" altLang="en-US" sz="800"/>
              <a:t>인체용 매출</a:t>
            </a:r>
            <a:endParaRPr lang="en-US" sz="800"/>
          </a:p>
        </c:rich>
      </c:tx>
      <c:layout>
        <c:manualLayout>
          <c:xMode val="edge"/>
          <c:yMode val="edge"/>
          <c:x val="5.77866341943606E-2"/>
          <c:y val="5.0627054550534852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'Revenue Overview'!$B$8</c:f>
              <c:strCache>
                <c:ptCount val="1"/>
                <c:pt idx="0">
                  <c:v>동물용</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Overview'!$C$8:$H$8</c:f>
              <c:numCache>
                <c:formatCode>#,##0,,;\(#,##0,,\);\-</c:formatCode>
                <c:ptCount val="6"/>
                <c:pt idx="0">
                  <c:v>5999915929</c:v>
                </c:pt>
                <c:pt idx="1">
                  <c:v>6775050180</c:v>
                </c:pt>
                <c:pt idx="2">
                  <c:v>9088179143</c:v>
                </c:pt>
                <c:pt idx="3">
                  <c:v>10059309715</c:v>
                </c:pt>
                <c:pt idx="4">
                  <c:v>5274111568</c:v>
                </c:pt>
                <c:pt idx="5">
                  <c:v>6245242140</c:v>
                </c:pt>
              </c:numCache>
            </c:numRef>
          </c:val>
          <c:extLst>
            <c:ext xmlns:c16="http://schemas.microsoft.com/office/drawing/2014/chart" uri="{C3380CC4-5D6E-409C-BE32-E72D297353CC}">
              <c16:uniqueId val="{00000000-D18E-4B8B-BEA8-31D9B3D51188}"/>
            </c:ext>
          </c:extLst>
        </c:ser>
        <c:ser>
          <c:idx val="1"/>
          <c:order val="1"/>
          <c:tx>
            <c:strRef>
              <c:f>'Revenue Overview'!$B$9</c:f>
              <c:strCache>
                <c:ptCount val="1"/>
                <c:pt idx="0">
                  <c:v>인체용</c:v>
                </c:pt>
              </c:strCache>
            </c:strRef>
          </c:tx>
          <c:spPr>
            <a:solidFill>
              <a:srgbClr val="0091DA"/>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E-4B8B-BEA8-31D9B3D51188}"/>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8E-4B8B-BEA8-31D9B3D51188}"/>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Overview'!$C$9:$H$9</c:f>
              <c:numCache>
                <c:formatCode>#,##0,,;\(#,##0,,\);\-</c:formatCode>
                <c:ptCount val="6"/>
                <c:pt idx="0">
                  <c:v>0</c:v>
                </c:pt>
                <c:pt idx="1">
                  <c:v>0</c:v>
                </c:pt>
                <c:pt idx="2">
                  <c:v>2115016896</c:v>
                </c:pt>
                <c:pt idx="3">
                  <c:v>123354911</c:v>
                </c:pt>
                <c:pt idx="4">
                  <c:v>2020157432</c:v>
                </c:pt>
                <c:pt idx="5">
                  <c:v>28495447</c:v>
                </c:pt>
              </c:numCache>
            </c:numRef>
          </c:val>
          <c:extLst>
            <c:ext xmlns:c16="http://schemas.microsoft.com/office/drawing/2014/chart" uri="{C3380CC4-5D6E-409C-BE32-E72D297353CC}">
              <c16:uniqueId val="{00000003-D18E-4B8B-BEA8-31D9B3D51188}"/>
            </c:ext>
          </c:extLst>
        </c:ser>
        <c:ser>
          <c:idx val="2"/>
          <c:order val="2"/>
          <c:tx>
            <c:strRef>
              <c:f>'Revenue Overview'!$B$10</c:f>
              <c:strCache>
                <c:ptCount val="1"/>
                <c:pt idx="0">
                  <c:v>기타</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Overview'!$C$10:$H$10</c:f>
              <c:numCache>
                <c:formatCode>#,##0,,;\(#,##0,,\);\-</c:formatCode>
                <c:ptCount val="6"/>
                <c:pt idx="0">
                  <c:v>4320287444</c:v>
                </c:pt>
                <c:pt idx="1">
                  <c:v>3687654898</c:v>
                </c:pt>
                <c:pt idx="2">
                  <c:v>2601331579</c:v>
                </c:pt>
                <c:pt idx="3">
                  <c:v>2393297031</c:v>
                </c:pt>
                <c:pt idx="4">
                  <c:v>1294894472</c:v>
                </c:pt>
                <c:pt idx="5">
                  <c:v>1086859924</c:v>
                </c:pt>
              </c:numCache>
            </c:numRef>
          </c:val>
          <c:extLst>
            <c:ext xmlns:c16="http://schemas.microsoft.com/office/drawing/2014/chart" uri="{C3380CC4-5D6E-409C-BE32-E72D297353CC}">
              <c16:uniqueId val="{00000004-D18E-4B8B-BEA8-31D9B3D51188}"/>
            </c:ext>
          </c:extLst>
        </c:ser>
        <c:ser>
          <c:idx val="3"/>
          <c:order val="3"/>
          <c:tx>
            <c:strRef>
              <c:f>'Revenue Overview'!$B$11</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Overview'!$C$7:$H$7</c:f>
              <c:strCache>
                <c:ptCount val="6"/>
                <c:pt idx="0">
                  <c:v>2018</c:v>
                </c:pt>
                <c:pt idx="1">
                  <c:v>2019</c:v>
                </c:pt>
                <c:pt idx="2">
                  <c:v>2020</c:v>
                </c:pt>
                <c:pt idx="3">
                  <c:v>21.06LTM</c:v>
                </c:pt>
                <c:pt idx="4">
                  <c:v>2020 상반기</c:v>
                </c:pt>
                <c:pt idx="5">
                  <c:v>2021 상반기</c:v>
                </c:pt>
              </c:strCache>
            </c:strRef>
          </c:cat>
          <c:val>
            <c:numRef>
              <c:f>'Revenue Overview'!$C$11:$H$11</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05-D18E-4B8B-BEA8-31D9B3D51188}"/>
            </c:ext>
          </c:extLst>
        </c:ser>
        <c:dLbls>
          <c:showLegendKey val="0"/>
          <c:showVal val="0"/>
          <c:showCatName val="0"/>
          <c:showSerName val="0"/>
          <c:showPercent val="0"/>
          <c:showBubbleSize val="0"/>
        </c:dLbls>
        <c:gapWidth val="40"/>
        <c:overlap val="100"/>
        <c:axId val="581654992"/>
        <c:axId val="596509984"/>
      </c:barChart>
      <c:catAx>
        <c:axId val="58165499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596509984"/>
        <c:crosses val="autoZero"/>
        <c:auto val="1"/>
        <c:lblAlgn val="ctr"/>
        <c:lblOffset val="100"/>
        <c:noMultiLvlLbl val="0"/>
      </c:catAx>
      <c:valAx>
        <c:axId val="596509984"/>
        <c:scaling>
          <c:orientation val="minMax"/>
          <c:max val="15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6429402194923469E-2"/>
              <c:y val="0.4896475403614579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81654992"/>
        <c:crosses val="autoZero"/>
        <c:crossBetween val="between"/>
        <c:majorUnit val="5000000000"/>
      </c:valAx>
      <c:spPr>
        <a:noFill/>
        <a:ln w="25400">
          <a:noFill/>
        </a:ln>
      </c:spPr>
    </c:plotArea>
    <c:legend>
      <c:legendPos val="b"/>
      <c:layout>
        <c:manualLayout>
          <c:xMode val="edge"/>
          <c:yMode val="edge"/>
          <c:x val="0.29054859674622874"/>
          <c:y val="0.65063035948273307"/>
          <c:w val="0.20252199012144964"/>
          <c:h val="6.8088738931763301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해외!$B$5</c:f>
              <c:strCache>
                <c:ptCount val="1"/>
                <c:pt idx="0">
                  <c:v>오제스키병</c:v>
                </c:pt>
              </c:strCache>
            </c:strRef>
          </c:tx>
          <c:spPr>
            <a:solidFill>
              <a:srgbClr val="00338D"/>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F8D7-4B9D-BDB1-9852CA7856EE}"/>
                </c:ext>
              </c:extLst>
            </c:dLbl>
            <c:dLbl>
              <c:idx val="1"/>
              <c:delete val="1"/>
              <c:extLst>
                <c:ext xmlns:c15="http://schemas.microsoft.com/office/drawing/2012/chart" uri="{CE6537A1-D6FC-4f65-9D91-7224C49458BB}"/>
                <c:ext xmlns:c16="http://schemas.microsoft.com/office/drawing/2014/chart" uri="{C3380CC4-5D6E-409C-BE32-E72D297353CC}">
                  <c16:uniqueId val="{00000001-F8D7-4B9D-BDB1-9852CA7856EE}"/>
                </c:ext>
              </c:extLst>
            </c:dLbl>
            <c:dLbl>
              <c:idx val="2"/>
              <c:delete val="1"/>
              <c:extLst>
                <c:ext xmlns:c15="http://schemas.microsoft.com/office/drawing/2012/chart" uri="{CE6537A1-D6FC-4f65-9D91-7224C49458BB}"/>
                <c:ext xmlns:c16="http://schemas.microsoft.com/office/drawing/2014/chart" uri="{C3380CC4-5D6E-409C-BE32-E72D297353CC}">
                  <c16:uniqueId val="{00000002-F8D7-4B9D-BDB1-9852CA7856EE}"/>
                </c:ext>
              </c:extLst>
            </c:dLbl>
            <c:dLbl>
              <c:idx val="4"/>
              <c:delete val="1"/>
              <c:extLst>
                <c:ext xmlns:c15="http://schemas.microsoft.com/office/drawing/2012/chart" uri="{CE6537A1-D6FC-4f65-9D91-7224C49458BB}"/>
                <c:ext xmlns:c16="http://schemas.microsoft.com/office/drawing/2014/chart" uri="{C3380CC4-5D6E-409C-BE32-E72D297353CC}">
                  <c16:uniqueId val="{00000003-F8D7-4B9D-BDB1-9852CA7856EE}"/>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해외!$C$4:$H$4</c:f>
              <c:strCache>
                <c:ptCount val="6"/>
                <c:pt idx="0">
                  <c:v>2018</c:v>
                </c:pt>
                <c:pt idx="1">
                  <c:v>2019</c:v>
                </c:pt>
                <c:pt idx="2">
                  <c:v>2020</c:v>
                </c:pt>
                <c:pt idx="3">
                  <c:v>21.06LTM</c:v>
                </c:pt>
                <c:pt idx="4">
                  <c:v>2020 상반기</c:v>
                </c:pt>
                <c:pt idx="5">
                  <c:v>2021 상반기</c:v>
                </c:pt>
              </c:strCache>
            </c:strRef>
          </c:cat>
          <c:val>
            <c:numRef>
              <c:f>해외!$C$5:$H$5</c:f>
              <c:numCache>
                <c:formatCode>#,##0,,;\(#,##0,,\);\-</c:formatCode>
                <c:ptCount val="6"/>
                <c:pt idx="0">
                  <c:v>142655628</c:v>
                </c:pt>
                <c:pt idx="1">
                  <c:v>25677317</c:v>
                </c:pt>
                <c:pt idx="2">
                  <c:v>128615640</c:v>
                </c:pt>
                <c:pt idx="3">
                  <c:v>652261375</c:v>
                </c:pt>
                <c:pt idx="4">
                  <c:v>17413820</c:v>
                </c:pt>
                <c:pt idx="5">
                  <c:v>541059555</c:v>
                </c:pt>
              </c:numCache>
            </c:numRef>
          </c:val>
          <c:extLst>
            <c:ext xmlns:c16="http://schemas.microsoft.com/office/drawing/2014/chart" uri="{C3380CC4-5D6E-409C-BE32-E72D297353CC}">
              <c16:uniqueId val="{00000004-F8D7-4B9D-BDB1-9852CA7856EE}"/>
            </c:ext>
          </c:extLst>
        </c:ser>
        <c:ser>
          <c:idx val="1"/>
          <c:order val="1"/>
          <c:tx>
            <c:strRef>
              <c:f>해외!$B$6</c:f>
              <c:strCache>
                <c:ptCount val="1"/>
                <c:pt idx="0">
                  <c:v>구제역</c:v>
                </c:pt>
              </c:strCache>
            </c:strRef>
          </c:tx>
          <c:spPr>
            <a:solidFill>
              <a:srgbClr val="0091DA"/>
            </a:solidFill>
            <a:ln w="3175">
              <a:solidFill>
                <a:srgbClr val="FFFFFF"/>
              </a:solidFill>
              <a:prstDash val="solid"/>
            </a:ln>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5-F8D7-4B9D-BDB1-9852CA7856EE}"/>
                </c:ext>
              </c:extLst>
            </c:dLbl>
            <c:dLbl>
              <c:idx val="4"/>
              <c:delete val="1"/>
              <c:extLst>
                <c:ext xmlns:c15="http://schemas.microsoft.com/office/drawing/2012/chart" uri="{CE6537A1-D6FC-4f65-9D91-7224C49458BB}"/>
                <c:ext xmlns:c16="http://schemas.microsoft.com/office/drawing/2014/chart" uri="{C3380CC4-5D6E-409C-BE32-E72D297353CC}">
                  <c16:uniqueId val="{00000006-F8D7-4B9D-BDB1-9852CA7856EE}"/>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해외!$C$4:$H$4</c:f>
              <c:strCache>
                <c:ptCount val="6"/>
                <c:pt idx="0">
                  <c:v>2018</c:v>
                </c:pt>
                <c:pt idx="1">
                  <c:v>2019</c:v>
                </c:pt>
                <c:pt idx="2">
                  <c:v>2020</c:v>
                </c:pt>
                <c:pt idx="3">
                  <c:v>21.06LTM</c:v>
                </c:pt>
                <c:pt idx="4">
                  <c:v>2020 상반기</c:v>
                </c:pt>
                <c:pt idx="5">
                  <c:v>2021 상반기</c:v>
                </c:pt>
              </c:strCache>
            </c:strRef>
          </c:cat>
          <c:val>
            <c:numRef>
              <c:f>해외!$C$6:$H$6</c:f>
              <c:numCache>
                <c:formatCode>#,##0,,;\(#,##0,,\);\-</c:formatCode>
                <c:ptCount val="6"/>
                <c:pt idx="0">
                  <c:v>514517608</c:v>
                </c:pt>
                <c:pt idx="1">
                  <c:v>81525067</c:v>
                </c:pt>
                <c:pt idx="2">
                  <c:v>217298269</c:v>
                </c:pt>
                <c:pt idx="3">
                  <c:v>268444565</c:v>
                </c:pt>
                <c:pt idx="4">
                  <c:v>129950391</c:v>
                </c:pt>
                <c:pt idx="5">
                  <c:v>181096687</c:v>
                </c:pt>
              </c:numCache>
            </c:numRef>
          </c:val>
          <c:extLst>
            <c:ext xmlns:c16="http://schemas.microsoft.com/office/drawing/2014/chart" uri="{C3380CC4-5D6E-409C-BE32-E72D297353CC}">
              <c16:uniqueId val="{00000007-F8D7-4B9D-BDB1-9852CA7856EE}"/>
            </c:ext>
          </c:extLst>
        </c:ser>
        <c:ser>
          <c:idx val="2"/>
          <c:order val="2"/>
          <c:tx>
            <c:strRef>
              <c:f>해외!$B$7</c:f>
              <c:strCache>
                <c:ptCount val="1"/>
                <c:pt idx="0">
                  <c:v>돼지생식기호흡기증후군</c:v>
                </c:pt>
              </c:strCache>
            </c:strRef>
          </c:tx>
          <c:spPr>
            <a:solidFill>
              <a:srgbClr val="6D2077"/>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8D7-4B9D-BDB1-9852CA7856EE}"/>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8D7-4B9D-BDB1-9852CA7856EE}"/>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해외!$C$4:$H$4</c:f>
              <c:strCache>
                <c:ptCount val="6"/>
                <c:pt idx="0">
                  <c:v>2018</c:v>
                </c:pt>
                <c:pt idx="1">
                  <c:v>2019</c:v>
                </c:pt>
                <c:pt idx="2">
                  <c:v>2020</c:v>
                </c:pt>
                <c:pt idx="3">
                  <c:v>21.06LTM</c:v>
                </c:pt>
                <c:pt idx="4">
                  <c:v>2020 상반기</c:v>
                </c:pt>
                <c:pt idx="5">
                  <c:v>2021 상반기</c:v>
                </c:pt>
              </c:strCache>
            </c:strRef>
          </c:cat>
          <c:val>
            <c:numRef>
              <c:f>해외!$C$7:$H$7</c:f>
              <c:numCache>
                <c:formatCode>#,##0,,;\(#,##0,,\);\-</c:formatCode>
                <c:ptCount val="6"/>
                <c:pt idx="0">
                  <c:v>331110866</c:v>
                </c:pt>
                <c:pt idx="1">
                  <c:v>21713528</c:v>
                </c:pt>
                <c:pt idx="2">
                  <c:v>95205748</c:v>
                </c:pt>
                <c:pt idx="3">
                  <c:v>229708596</c:v>
                </c:pt>
                <c:pt idx="4">
                  <c:v>62816715</c:v>
                </c:pt>
                <c:pt idx="5">
                  <c:v>197319563</c:v>
                </c:pt>
              </c:numCache>
            </c:numRef>
          </c:val>
          <c:extLst>
            <c:ext xmlns:c16="http://schemas.microsoft.com/office/drawing/2014/chart" uri="{C3380CC4-5D6E-409C-BE32-E72D297353CC}">
              <c16:uniqueId val="{0000000A-F8D7-4B9D-BDB1-9852CA7856EE}"/>
            </c:ext>
          </c:extLst>
        </c:ser>
        <c:ser>
          <c:idx val="3"/>
          <c:order val="3"/>
          <c:tx>
            <c:strRef>
              <c:f>해외!$B$8</c:f>
              <c:strCache>
                <c:ptCount val="1"/>
                <c:pt idx="0">
                  <c:v>돼지유행성설사병</c:v>
                </c:pt>
              </c:strCache>
            </c:strRef>
          </c:tx>
          <c:spPr>
            <a:solidFill>
              <a:srgbClr val="005EB8"/>
            </a:solidFill>
            <a:ln w="3175">
              <a:solidFill>
                <a:srgbClr val="FFFFFF"/>
              </a:solidFill>
              <a:prstDash val="solid"/>
            </a:ln>
          </c:spPr>
          <c:invertIfNegative val="0"/>
          <c:cat>
            <c:strRef>
              <c:f>해외!$C$4:$H$4</c:f>
              <c:strCache>
                <c:ptCount val="6"/>
                <c:pt idx="0">
                  <c:v>2018</c:v>
                </c:pt>
                <c:pt idx="1">
                  <c:v>2019</c:v>
                </c:pt>
                <c:pt idx="2">
                  <c:v>2020</c:v>
                </c:pt>
                <c:pt idx="3">
                  <c:v>21.06LTM</c:v>
                </c:pt>
                <c:pt idx="4">
                  <c:v>2020 상반기</c:v>
                </c:pt>
                <c:pt idx="5">
                  <c:v>2021 상반기</c:v>
                </c:pt>
              </c:strCache>
            </c:strRef>
          </c:cat>
          <c:val>
            <c:numRef>
              <c:f>해외!$C$8:$H$8</c:f>
              <c:numCache>
                <c:formatCode>#,##0,,;\(#,##0,,\);\-</c:formatCode>
                <c:ptCount val="6"/>
                <c:pt idx="0">
                  <c:v>47506443</c:v>
                </c:pt>
                <c:pt idx="1">
                  <c:v>52765170</c:v>
                </c:pt>
                <c:pt idx="2">
                  <c:v>167209541</c:v>
                </c:pt>
                <c:pt idx="3">
                  <c:v>174967592</c:v>
                </c:pt>
                <c:pt idx="4">
                  <c:v>50957571</c:v>
                </c:pt>
                <c:pt idx="5">
                  <c:v>58715622</c:v>
                </c:pt>
              </c:numCache>
            </c:numRef>
          </c:val>
          <c:extLst>
            <c:ext xmlns:c16="http://schemas.microsoft.com/office/drawing/2014/chart" uri="{C3380CC4-5D6E-409C-BE32-E72D297353CC}">
              <c16:uniqueId val="{0000000B-F8D7-4B9D-BDB1-9852CA7856EE}"/>
            </c:ext>
          </c:extLst>
        </c:ser>
        <c:ser>
          <c:idx val="4"/>
          <c:order val="4"/>
          <c:tx>
            <c:strRef>
              <c:f>해외!$B$9</c:f>
              <c:strCache>
                <c:ptCount val="1"/>
                <c:pt idx="0">
                  <c:v>아프리카돼지열병</c:v>
                </c:pt>
              </c:strCache>
            </c:strRef>
          </c:tx>
          <c:spPr>
            <a:solidFill>
              <a:srgbClr val="00A3A1"/>
            </a:solidFill>
            <a:ln w="3175">
              <a:solidFill>
                <a:srgbClr val="FFFFFF"/>
              </a:solidFill>
              <a:prstDash val="solid"/>
            </a:ln>
          </c:spPr>
          <c:invertIfNegative val="0"/>
          <c:cat>
            <c:strRef>
              <c:f>해외!$C$4:$H$4</c:f>
              <c:strCache>
                <c:ptCount val="6"/>
                <c:pt idx="0">
                  <c:v>2018</c:v>
                </c:pt>
                <c:pt idx="1">
                  <c:v>2019</c:v>
                </c:pt>
                <c:pt idx="2">
                  <c:v>2020</c:v>
                </c:pt>
                <c:pt idx="3">
                  <c:v>21.06LTM</c:v>
                </c:pt>
                <c:pt idx="4">
                  <c:v>2020 상반기</c:v>
                </c:pt>
                <c:pt idx="5">
                  <c:v>2021 상반기</c:v>
                </c:pt>
              </c:strCache>
            </c:strRef>
          </c:cat>
          <c:val>
            <c:numRef>
              <c:f>해외!$C$9:$H$9</c:f>
              <c:numCache>
                <c:formatCode>#,##0,,;\(#,##0,,\);\-</c:formatCode>
                <c:ptCount val="6"/>
                <c:pt idx="0">
                  <c:v>0</c:v>
                </c:pt>
                <c:pt idx="1">
                  <c:v>0</c:v>
                </c:pt>
                <c:pt idx="2">
                  <c:v>30177234</c:v>
                </c:pt>
                <c:pt idx="3">
                  <c:v>152931495</c:v>
                </c:pt>
                <c:pt idx="4">
                  <c:v>0</c:v>
                </c:pt>
                <c:pt idx="5">
                  <c:v>122754261</c:v>
                </c:pt>
              </c:numCache>
            </c:numRef>
          </c:val>
          <c:extLst>
            <c:ext xmlns:c16="http://schemas.microsoft.com/office/drawing/2014/chart" uri="{C3380CC4-5D6E-409C-BE32-E72D297353CC}">
              <c16:uniqueId val="{0000000C-F8D7-4B9D-BDB1-9852CA7856EE}"/>
            </c:ext>
          </c:extLst>
        </c:ser>
        <c:ser>
          <c:idx val="5"/>
          <c:order val="5"/>
          <c:tx>
            <c:strRef>
              <c:f>해외!$B$10</c:f>
              <c:strCache>
                <c:ptCount val="1"/>
                <c:pt idx="0">
                  <c:v>돼지열병바이러스</c:v>
                </c:pt>
              </c:strCache>
            </c:strRef>
          </c:tx>
          <c:spPr>
            <a:solidFill>
              <a:srgbClr val="EAAA00"/>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8D7-4B9D-BDB1-9852CA7856EE}"/>
                </c:ext>
              </c:extLst>
            </c:dLbl>
            <c:spPr>
              <a:noFill/>
              <a:ln>
                <a:noFill/>
              </a:ln>
              <a:effectLst/>
            </c:spPr>
            <c:txPr>
              <a:bodyPr wrap="square" lIns="38100" tIns="19050" rIns="38100" bIns="19050" anchor="ctr">
                <a:spAutoFit/>
              </a:bodyPr>
              <a:lstStyle/>
              <a:p>
                <a:pPr>
                  <a:defRPr>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해외!$C$4:$H$4</c:f>
              <c:strCache>
                <c:ptCount val="6"/>
                <c:pt idx="0">
                  <c:v>2018</c:v>
                </c:pt>
                <c:pt idx="1">
                  <c:v>2019</c:v>
                </c:pt>
                <c:pt idx="2">
                  <c:v>2020</c:v>
                </c:pt>
                <c:pt idx="3">
                  <c:v>21.06LTM</c:v>
                </c:pt>
                <c:pt idx="4">
                  <c:v>2020 상반기</c:v>
                </c:pt>
                <c:pt idx="5">
                  <c:v>2021 상반기</c:v>
                </c:pt>
              </c:strCache>
            </c:strRef>
          </c:cat>
          <c:val>
            <c:numRef>
              <c:f>해외!$C$10:$H$10</c:f>
              <c:numCache>
                <c:formatCode>#,##0,,;\(#,##0,,\);\-</c:formatCode>
                <c:ptCount val="6"/>
                <c:pt idx="0">
                  <c:v>410988808</c:v>
                </c:pt>
                <c:pt idx="1">
                  <c:v>37412819</c:v>
                </c:pt>
                <c:pt idx="2">
                  <c:v>75347280</c:v>
                </c:pt>
                <c:pt idx="3">
                  <c:v>99265860</c:v>
                </c:pt>
                <c:pt idx="4">
                  <c:v>50663116</c:v>
                </c:pt>
                <c:pt idx="5">
                  <c:v>74581696</c:v>
                </c:pt>
              </c:numCache>
            </c:numRef>
          </c:val>
          <c:extLst>
            <c:ext xmlns:c16="http://schemas.microsoft.com/office/drawing/2014/chart" uri="{C3380CC4-5D6E-409C-BE32-E72D297353CC}">
              <c16:uniqueId val="{0000000E-F8D7-4B9D-BDB1-9852CA7856EE}"/>
            </c:ext>
          </c:extLst>
        </c:ser>
        <c:ser>
          <c:idx val="6"/>
          <c:order val="6"/>
          <c:tx>
            <c:strRef>
              <c:f>해외!$B$11</c:f>
              <c:strCache>
                <c:ptCount val="1"/>
                <c:pt idx="0">
                  <c:v>돼지써코바이러스</c:v>
                </c:pt>
              </c:strCache>
            </c:strRef>
          </c:tx>
          <c:spPr>
            <a:solidFill>
              <a:srgbClr val="43B02A"/>
            </a:solidFill>
            <a:ln w="3175">
              <a:solidFill>
                <a:srgbClr val="FFFFFF"/>
              </a:solidFill>
              <a:prstDash val="solid"/>
            </a:ln>
          </c:spPr>
          <c:invertIfNegative val="0"/>
          <c:cat>
            <c:strRef>
              <c:f>해외!$C$4:$H$4</c:f>
              <c:strCache>
                <c:ptCount val="6"/>
                <c:pt idx="0">
                  <c:v>2018</c:v>
                </c:pt>
                <c:pt idx="1">
                  <c:v>2019</c:v>
                </c:pt>
                <c:pt idx="2">
                  <c:v>2020</c:v>
                </c:pt>
                <c:pt idx="3">
                  <c:v>21.06LTM</c:v>
                </c:pt>
                <c:pt idx="4">
                  <c:v>2020 상반기</c:v>
                </c:pt>
                <c:pt idx="5">
                  <c:v>2021 상반기</c:v>
                </c:pt>
              </c:strCache>
            </c:strRef>
          </c:cat>
          <c:val>
            <c:numRef>
              <c:f>해외!$C$11:$H$11</c:f>
              <c:numCache>
                <c:formatCode>#,##0,,;\(#,##0,,\);\-</c:formatCode>
                <c:ptCount val="6"/>
                <c:pt idx="0">
                  <c:v>127997209</c:v>
                </c:pt>
                <c:pt idx="1">
                  <c:v>11222730</c:v>
                </c:pt>
                <c:pt idx="2">
                  <c:v>28629998</c:v>
                </c:pt>
                <c:pt idx="3">
                  <c:v>43509351</c:v>
                </c:pt>
                <c:pt idx="4">
                  <c:v>11710470</c:v>
                </c:pt>
                <c:pt idx="5">
                  <c:v>26589823</c:v>
                </c:pt>
              </c:numCache>
            </c:numRef>
          </c:val>
          <c:extLst>
            <c:ext xmlns:c16="http://schemas.microsoft.com/office/drawing/2014/chart" uri="{C3380CC4-5D6E-409C-BE32-E72D297353CC}">
              <c16:uniqueId val="{0000000F-F8D7-4B9D-BDB1-9852CA7856EE}"/>
            </c:ext>
          </c:extLst>
        </c:ser>
        <c:ser>
          <c:idx val="7"/>
          <c:order val="7"/>
          <c:tx>
            <c:strRef>
              <c:f>해외!$B$12</c:f>
              <c:strCache>
                <c:ptCount val="1"/>
                <c:pt idx="0">
                  <c:v>기타</c:v>
                </c:pt>
              </c:strCache>
            </c:strRef>
          </c:tx>
          <c:spPr>
            <a:solidFill>
              <a:srgbClr val="C6007E"/>
            </a:solidFill>
            <a:ln w="3175">
              <a:solidFill>
                <a:srgbClr val="FFFFFF"/>
              </a:solidFill>
              <a:prstDash val="solid"/>
            </a:ln>
          </c:spPr>
          <c:invertIfNegative val="0"/>
          <c:cat>
            <c:strRef>
              <c:f>해외!$C$4:$H$4</c:f>
              <c:strCache>
                <c:ptCount val="6"/>
                <c:pt idx="0">
                  <c:v>2018</c:v>
                </c:pt>
                <c:pt idx="1">
                  <c:v>2019</c:v>
                </c:pt>
                <c:pt idx="2">
                  <c:v>2020</c:v>
                </c:pt>
                <c:pt idx="3">
                  <c:v>21.06LTM</c:v>
                </c:pt>
                <c:pt idx="4">
                  <c:v>2020 상반기</c:v>
                </c:pt>
                <c:pt idx="5">
                  <c:v>2021 상반기</c:v>
                </c:pt>
              </c:strCache>
            </c:strRef>
          </c:cat>
          <c:val>
            <c:numRef>
              <c:f>해외!$C$12:$H$12</c:f>
              <c:numCache>
                <c:formatCode>#,##0,,;\(#,##0,,\);\-</c:formatCode>
                <c:ptCount val="6"/>
                <c:pt idx="0">
                  <c:v>250141011</c:v>
                </c:pt>
                <c:pt idx="1">
                  <c:v>149382793</c:v>
                </c:pt>
                <c:pt idx="2">
                  <c:v>154487249</c:v>
                </c:pt>
                <c:pt idx="3">
                  <c:v>129144039</c:v>
                </c:pt>
                <c:pt idx="4">
                  <c:v>80683854</c:v>
                </c:pt>
                <c:pt idx="5">
                  <c:v>55340644</c:v>
                </c:pt>
              </c:numCache>
            </c:numRef>
          </c:val>
          <c:extLst>
            <c:ext xmlns:c16="http://schemas.microsoft.com/office/drawing/2014/chart" uri="{C3380CC4-5D6E-409C-BE32-E72D297353CC}">
              <c16:uniqueId val="{00000010-F8D7-4B9D-BDB1-9852CA7856EE}"/>
            </c:ext>
          </c:extLst>
        </c:ser>
        <c:ser>
          <c:idx val="8"/>
          <c:order val="8"/>
          <c:tx>
            <c:strRef>
              <c:f>해외!$B$13</c:f>
              <c:strCache>
                <c:ptCount val="1"/>
              </c:strCache>
            </c:strRef>
          </c:tx>
          <c:spPr>
            <a:noFill/>
            <a:ln w="3175">
              <a:solidFill>
                <a:srgbClr val="FFFFFF"/>
              </a:solidFill>
              <a:prstDash val="solid"/>
            </a:ln>
          </c:spPr>
          <c:invertIfNegative val="0"/>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해외!$C$4:$H$4</c:f>
              <c:strCache>
                <c:ptCount val="6"/>
                <c:pt idx="0">
                  <c:v>2018</c:v>
                </c:pt>
                <c:pt idx="1">
                  <c:v>2019</c:v>
                </c:pt>
                <c:pt idx="2">
                  <c:v>2020</c:v>
                </c:pt>
                <c:pt idx="3">
                  <c:v>21.06LTM</c:v>
                </c:pt>
                <c:pt idx="4">
                  <c:v>2020 상반기</c:v>
                </c:pt>
                <c:pt idx="5">
                  <c:v>2021 상반기</c:v>
                </c:pt>
              </c:strCache>
            </c:strRef>
          </c:cat>
          <c:val>
            <c:numRef>
              <c:f>해외!$C$13:$H$13</c:f>
              <c:numCache>
                <c:formatCode>#,##0,,;\(#,##0,,\);\-</c:formatCode>
                <c:ptCount val="6"/>
                <c:pt idx="0">
                  <c:v>1824917573</c:v>
                </c:pt>
                <c:pt idx="1">
                  <c:v>379699424</c:v>
                </c:pt>
                <c:pt idx="2">
                  <c:v>896970959</c:v>
                </c:pt>
                <c:pt idx="3">
                  <c:v>1750232873</c:v>
                </c:pt>
                <c:pt idx="4">
                  <c:v>404195937</c:v>
                </c:pt>
                <c:pt idx="5">
                  <c:v>1257457851</c:v>
                </c:pt>
              </c:numCache>
            </c:numRef>
          </c:val>
          <c:extLst>
            <c:ext xmlns:c16="http://schemas.microsoft.com/office/drawing/2014/chart" uri="{C3380CC4-5D6E-409C-BE32-E72D297353CC}">
              <c16:uniqueId val="{00000011-F8D7-4B9D-BDB1-9852CA7856EE}"/>
            </c:ext>
          </c:extLst>
        </c:ser>
        <c:dLbls>
          <c:showLegendKey val="0"/>
          <c:showVal val="0"/>
          <c:showCatName val="0"/>
          <c:showSerName val="0"/>
          <c:showPercent val="0"/>
          <c:showBubbleSize val="0"/>
        </c:dLbls>
        <c:gapWidth val="40"/>
        <c:overlap val="100"/>
        <c:axId val="1869329711"/>
        <c:axId val="1511043343"/>
      </c:barChart>
      <c:catAx>
        <c:axId val="1869329711"/>
        <c:scaling>
          <c:orientation val="minMax"/>
        </c:scaling>
        <c:delete val="0"/>
        <c:axPos val="b"/>
        <c:numFmt formatCode="General" sourceLinked="1"/>
        <c:majorTickMark val="out"/>
        <c:minorTickMark val="none"/>
        <c:tickLblPos val="low"/>
        <c:spPr>
          <a:ln w="3175">
            <a:solidFill>
              <a:srgbClr val="000000"/>
            </a:solidFill>
            <a:prstDash val="solid"/>
          </a:ln>
        </c:spPr>
        <c:crossAx val="1511043343"/>
        <c:crosses val="autoZero"/>
        <c:auto val="1"/>
        <c:lblAlgn val="ctr"/>
        <c:lblOffset val="100"/>
        <c:noMultiLvlLbl val="0"/>
      </c:catAx>
      <c:valAx>
        <c:axId val="1511043343"/>
        <c:scaling>
          <c:orientation val="minMax"/>
          <c:max val="3000000000"/>
        </c:scaling>
        <c:delete val="1"/>
        <c:axPos val="l"/>
        <c:numFmt formatCode="#,##0,,;\(#,##0,,\);\-" sourceLinked="1"/>
        <c:majorTickMark val="out"/>
        <c:minorTickMark val="none"/>
        <c:tickLblPos val="nextTo"/>
        <c:crossAx val="1869329711"/>
        <c:crosses val="autoZero"/>
        <c:crossBetween val="between"/>
        <c:majorUnit val="1000000000"/>
      </c:valAx>
      <c:spPr>
        <a:noFill/>
        <a:ln w="25400">
          <a:noFill/>
        </a:ln>
      </c:spPr>
    </c:plotArea>
    <c:legend>
      <c:legendPos val="b"/>
      <c:legendEntry>
        <c:idx val="8"/>
        <c:delete val="1"/>
      </c:legendEntry>
      <c:layout>
        <c:manualLayout>
          <c:xMode val="edge"/>
          <c:yMode val="edge"/>
          <c:x val="8.4273302718133297E-2"/>
          <c:y val="0.63822587767547845"/>
          <c:w val="0.57555516941789742"/>
          <c:h val="0.10082759729287646"/>
        </c:manualLayout>
      </c:layout>
      <c:overlay val="0"/>
      <c:spPr>
        <a:noFill/>
        <a:ln w="25400">
          <a:noFill/>
        </a:ln>
      </c:spPr>
      <c:txPr>
        <a:bodyPr/>
        <a:lstStyle/>
        <a:p>
          <a:pPr>
            <a:defRPr sz="60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700" b="0" i="0">
          <a:solidFill>
            <a:srgbClr val="000000"/>
          </a:solidFill>
          <a:latin typeface="Arial"/>
          <a:ea typeface="Arial"/>
          <a:cs typeface="Arial"/>
        </a:defRPr>
      </a:pPr>
      <a:endParaRPr lang="ko-KR"/>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국내</a:t>
            </a:r>
            <a:r>
              <a:rPr lang="en-US" altLang="ko-KR" sz="800"/>
              <a:t>/</a:t>
            </a:r>
            <a:r>
              <a:rPr lang="ko-KR" altLang="en-US" sz="800"/>
              <a:t>해외 매출</a:t>
            </a:r>
            <a:endParaRPr lang="en-US" sz="800"/>
          </a:p>
        </c:rich>
      </c:tx>
      <c:layout>
        <c:manualLayout>
          <c:xMode val="edge"/>
          <c:yMode val="edge"/>
          <c:x val="6.3344830929117121E-2"/>
          <c:y val="3.6363631183576578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해외매출!$B$6</c:f>
              <c:strCache>
                <c:ptCount val="1"/>
                <c:pt idx="0">
                  <c:v>국내</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해외매출!$C$5:$H$5</c:f>
              <c:strCache>
                <c:ptCount val="6"/>
                <c:pt idx="0">
                  <c:v>2018</c:v>
                </c:pt>
                <c:pt idx="1">
                  <c:v>2019</c:v>
                </c:pt>
                <c:pt idx="2">
                  <c:v>2020</c:v>
                </c:pt>
                <c:pt idx="3">
                  <c:v>21.06LTM</c:v>
                </c:pt>
                <c:pt idx="4">
                  <c:v>2020 상반기</c:v>
                </c:pt>
                <c:pt idx="5">
                  <c:v>2021 상반기</c:v>
                </c:pt>
              </c:strCache>
            </c:strRef>
          </c:cat>
          <c:val>
            <c:numRef>
              <c:f>해외매출!$C$6:$H$6</c:f>
              <c:numCache>
                <c:formatCode>#,##0,,;\(#,##0,,\);\-</c:formatCode>
                <c:ptCount val="6"/>
                <c:pt idx="0">
                  <c:v>7967679741</c:v>
                </c:pt>
                <c:pt idx="1">
                  <c:v>8996036902</c:v>
                </c:pt>
                <c:pt idx="2">
                  <c:v>10930746685</c:v>
                </c:pt>
                <c:pt idx="3">
                  <c:v>8839462377</c:v>
                </c:pt>
                <c:pt idx="4">
                  <c:v>7065662493</c:v>
                </c:pt>
                <c:pt idx="5">
                  <c:v>4974378185</c:v>
                </c:pt>
              </c:numCache>
            </c:numRef>
          </c:val>
          <c:extLst>
            <c:ext xmlns:c16="http://schemas.microsoft.com/office/drawing/2014/chart" uri="{C3380CC4-5D6E-409C-BE32-E72D297353CC}">
              <c16:uniqueId val="{00000000-CD64-4523-B805-9BEAC9E8FF28}"/>
            </c:ext>
          </c:extLst>
        </c:ser>
        <c:ser>
          <c:idx val="1"/>
          <c:order val="1"/>
          <c:tx>
            <c:strRef>
              <c:f>해외매출!$B$7</c:f>
              <c:strCache>
                <c:ptCount val="1"/>
                <c:pt idx="0">
                  <c:v>해외</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해외매출!$C$5:$H$5</c:f>
              <c:strCache>
                <c:ptCount val="6"/>
                <c:pt idx="0">
                  <c:v>2018</c:v>
                </c:pt>
                <c:pt idx="1">
                  <c:v>2019</c:v>
                </c:pt>
                <c:pt idx="2">
                  <c:v>2020</c:v>
                </c:pt>
                <c:pt idx="3">
                  <c:v>21.06LTM</c:v>
                </c:pt>
                <c:pt idx="4">
                  <c:v>2020 상반기</c:v>
                </c:pt>
                <c:pt idx="5">
                  <c:v>2021 상반기</c:v>
                </c:pt>
              </c:strCache>
            </c:strRef>
          </c:cat>
          <c:val>
            <c:numRef>
              <c:f>해외매출!$C$7:$H$7</c:f>
              <c:numCache>
                <c:formatCode>#,##0,,;\(#,##0,,\);\-</c:formatCode>
                <c:ptCount val="6"/>
                <c:pt idx="0">
                  <c:v>2352523632</c:v>
                </c:pt>
                <c:pt idx="1">
                  <c:v>1466668176</c:v>
                </c:pt>
                <c:pt idx="2">
                  <c:v>2873780933</c:v>
                </c:pt>
                <c:pt idx="3">
                  <c:v>3736499280</c:v>
                </c:pt>
                <c:pt idx="4">
                  <c:v>1523500979</c:v>
                </c:pt>
                <c:pt idx="5">
                  <c:v>2386219326</c:v>
                </c:pt>
              </c:numCache>
            </c:numRef>
          </c:val>
          <c:extLst>
            <c:ext xmlns:c16="http://schemas.microsoft.com/office/drawing/2014/chart" uri="{C3380CC4-5D6E-409C-BE32-E72D297353CC}">
              <c16:uniqueId val="{00000001-CD64-4523-B805-9BEAC9E8FF28}"/>
            </c:ext>
          </c:extLst>
        </c:ser>
        <c:ser>
          <c:idx val="2"/>
          <c:order val="2"/>
          <c:tx>
            <c:strRef>
              <c:f>해외매출!$B$8</c:f>
              <c:strCache>
                <c:ptCount val="1"/>
              </c:strCache>
            </c:strRef>
          </c:tx>
          <c:spPr>
            <a:noFill/>
            <a:ln w="3175">
              <a:solidFill>
                <a:srgbClr val="FFFFFF"/>
              </a:solidFill>
              <a:prstDash val="solid"/>
            </a:ln>
          </c:spPr>
          <c:invertIfNegative val="0"/>
          <c:dLbls>
            <c:spPr>
              <a:noFill/>
              <a:ln>
                <a:solidFill>
                  <a:srgbClr val="00A3A1"/>
                </a:solid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해외매출!$C$5:$H$5</c:f>
              <c:strCache>
                <c:ptCount val="6"/>
                <c:pt idx="0">
                  <c:v>2018</c:v>
                </c:pt>
                <c:pt idx="1">
                  <c:v>2019</c:v>
                </c:pt>
                <c:pt idx="2">
                  <c:v>2020</c:v>
                </c:pt>
                <c:pt idx="3">
                  <c:v>21.06LTM</c:v>
                </c:pt>
                <c:pt idx="4">
                  <c:v>2020 상반기</c:v>
                </c:pt>
                <c:pt idx="5">
                  <c:v>2021 상반기</c:v>
                </c:pt>
              </c:strCache>
            </c:strRef>
          </c:cat>
          <c:val>
            <c:numRef>
              <c:f>해외매출!$C$8:$H$8</c:f>
              <c:numCache>
                <c:formatCode>#,##0,,;\(#,##0,,\);\-</c:formatCode>
                <c:ptCount val="6"/>
                <c:pt idx="0">
                  <c:v>10320203373</c:v>
                </c:pt>
                <c:pt idx="1">
                  <c:v>10462705078</c:v>
                </c:pt>
                <c:pt idx="2">
                  <c:v>13804527618</c:v>
                </c:pt>
                <c:pt idx="3">
                  <c:v>12575961657</c:v>
                </c:pt>
                <c:pt idx="4">
                  <c:v>8589163472</c:v>
                </c:pt>
                <c:pt idx="5">
                  <c:v>7360597511</c:v>
                </c:pt>
              </c:numCache>
            </c:numRef>
          </c:val>
          <c:extLst>
            <c:ext xmlns:c16="http://schemas.microsoft.com/office/drawing/2014/chart" uri="{C3380CC4-5D6E-409C-BE32-E72D297353CC}">
              <c16:uniqueId val="{00000002-CD64-4523-B805-9BEAC9E8FF28}"/>
            </c:ext>
          </c:extLst>
        </c:ser>
        <c:dLbls>
          <c:showLegendKey val="0"/>
          <c:showVal val="0"/>
          <c:showCatName val="0"/>
          <c:showSerName val="0"/>
          <c:showPercent val="0"/>
          <c:showBubbleSize val="0"/>
        </c:dLbls>
        <c:gapWidth val="40"/>
        <c:overlap val="100"/>
        <c:axId val="891915263"/>
        <c:axId val="643462287"/>
      </c:barChart>
      <c:catAx>
        <c:axId val="891915263"/>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43462287"/>
        <c:crosses val="autoZero"/>
        <c:auto val="1"/>
        <c:lblAlgn val="ctr"/>
        <c:lblOffset val="100"/>
        <c:noMultiLvlLbl val="0"/>
      </c:catAx>
      <c:valAx>
        <c:axId val="643462287"/>
        <c:scaling>
          <c:orientation val="minMax"/>
          <c:max val="15000000000"/>
        </c:scaling>
        <c:delete val="0"/>
        <c:axPos val="l"/>
        <c:title>
          <c:tx>
            <c:rich>
              <a:bodyPr rot="-5400000" vert="horz"/>
              <a:lstStyle/>
              <a:p>
                <a:pPr>
                  <a:defRPr altLang="ko-KR" sz="700">
                    <a:solidFill>
                      <a:srgbClr val="000000"/>
                    </a:solidFill>
                    <a:latin typeface="Arial" panose="020B0604020202020204" pitchFamily="34" charset="0"/>
                    <a:cs typeface="Arial" panose="020B0604020202020204" pitchFamily="34" charset="0"/>
                  </a:defRPr>
                </a:pPr>
                <a:r>
                  <a:rPr lang="ko-KR" altLang="en-US" sz="700">
                    <a:solidFill>
                      <a:schemeClr val="tx1"/>
                    </a:solidFill>
                    <a:latin typeface="+mj-ea"/>
                    <a:ea typeface="+mj-ea"/>
                    <a:cs typeface="Arial" panose="020B0604020202020204" pitchFamily="34" charset="0"/>
                  </a:rPr>
                  <a:t>백만원</a:t>
                </a:r>
                <a:endParaRPr lang="en-US" sz="700">
                  <a:solidFill>
                    <a:schemeClr val="tx1"/>
                  </a:solidFill>
                  <a:latin typeface="+mj-ea"/>
                  <a:ea typeface="+mj-ea"/>
                  <a:cs typeface="Arial" panose="020B0604020202020204" pitchFamily="34" charset="0"/>
                </a:endParaRPr>
              </a:p>
            </c:rich>
          </c:tx>
          <c:layout>
            <c:manualLayout>
              <c:xMode val="edge"/>
              <c:yMode val="edge"/>
              <c:x val="9.012655373682972E-2"/>
              <c:y val="0.4793107505691655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891915263"/>
        <c:crosses val="autoZero"/>
        <c:crossBetween val="between"/>
        <c:majorUnit val="5000000000"/>
      </c:valAx>
      <c:spPr>
        <a:noFill/>
        <a:ln w="25400">
          <a:noFill/>
        </a:ln>
      </c:spPr>
    </c:plotArea>
    <c:legend>
      <c:legendPos val="b"/>
      <c:legendEntry>
        <c:idx val="2"/>
        <c:delete val="1"/>
      </c:legendEntry>
      <c:layout>
        <c:manualLayout>
          <c:xMode val="edge"/>
          <c:yMode val="edge"/>
          <c:x val="0.32461012484960217"/>
          <c:y val="0.64821338572514864"/>
          <c:w val="0.15707267337433015"/>
          <c:h val="5.371538104532725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중국향 진단방법</a:t>
            </a:r>
            <a:r>
              <a:rPr lang="en-US" altLang="ko-KR" sz="800"/>
              <a:t>/</a:t>
            </a:r>
            <a:r>
              <a:rPr lang="ko-KR" altLang="en-US" sz="800"/>
              <a:t>질환별 매출내역</a:t>
            </a:r>
            <a:endParaRPr lang="en-US" sz="800"/>
          </a:p>
        </c:rich>
      </c:tx>
      <c:layout>
        <c:manualLayout>
          <c:xMode val="edge"/>
          <c:yMode val="edge"/>
          <c:x val="5.9844632848476104E-2"/>
          <c:y val="3.7201781584532259E-2"/>
        </c:manualLayout>
      </c:layout>
      <c:overlay val="0"/>
    </c:title>
    <c:autoTitleDeleted val="0"/>
    <c:plotArea>
      <c:layout>
        <c:manualLayout>
          <c:xMode val="edge"/>
          <c:yMode val="edge"/>
          <c:x val="6.839300668043502E-2"/>
          <c:y val="0.13485645824392944"/>
          <c:w val="0.60128851706549125"/>
          <c:h val="0.54872627837185084"/>
        </c:manualLayout>
      </c:layout>
      <c:barChart>
        <c:barDir val="col"/>
        <c:grouping val="stacked"/>
        <c:varyColors val="0"/>
        <c:ser>
          <c:idx val="0"/>
          <c:order val="0"/>
          <c:tx>
            <c:strRef>
              <c:f>해외매출!$B$26</c:f>
              <c:strCache>
                <c:ptCount val="1"/>
                <c:pt idx="0">
                  <c:v>ELISA</c:v>
                </c:pt>
              </c:strCache>
            </c:strRef>
          </c:tx>
          <c:spPr>
            <a:solidFill>
              <a:srgbClr val="00338D"/>
            </a:solidFill>
            <a:ln w="3175">
              <a:solidFill>
                <a:srgbClr val="FFFFFF"/>
              </a:solidFill>
              <a:prstDash val="solid"/>
            </a:ln>
          </c:spPr>
          <c:invertIfNegative val="0"/>
          <c:dLbls>
            <c:dLbl>
              <c:idx val="1"/>
              <c:spPr>
                <a:solidFill>
                  <a:srgbClr val="00338D"/>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0-1E73-4E8C-BF40-AE266B21C1BA}"/>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해외매출!$C$25:$H$25</c:f>
              <c:strCache>
                <c:ptCount val="6"/>
                <c:pt idx="0">
                  <c:v>2018</c:v>
                </c:pt>
                <c:pt idx="1">
                  <c:v>2019</c:v>
                </c:pt>
                <c:pt idx="2">
                  <c:v>2020</c:v>
                </c:pt>
                <c:pt idx="3">
                  <c:v>21.06LTM</c:v>
                </c:pt>
                <c:pt idx="4">
                  <c:v>2020 상반기</c:v>
                </c:pt>
                <c:pt idx="5">
                  <c:v>2021 상반기</c:v>
                </c:pt>
              </c:strCache>
            </c:strRef>
          </c:cat>
          <c:val>
            <c:numRef>
              <c:f>해외매출!$C$26:$H$26</c:f>
              <c:numCache>
                <c:formatCode>#,##0,,;\(#,##0,,\);\-</c:formatCode>
                <c:ptCount val="6"/>
                <c:pt idx="0">
                  <c:v>1517045513</c:v>
                </c:pt>
                <c:pt idx="1">
                  <c:v>175469727</c:v>
                </c:pt>
                <c:pt idx="2">
                  <c:v>581498778</c:v>
                </c:pt>
                <c:pt idx="3">
                  <c:v>1360634129</c:v>
                </c:pt>
                <c:pt idx="4">
                  <c:v>288012609</c:v>
                </c:pt>
                <c:pt idx="5">
                  <c:v>1067147960</c:v>
                </c:pt>
              </c:numCache>
            </c:numRef>
          </c:val>
          <c:extLst>
            <c:ext xmlns:c16="http://schemas.microsoft.com/office/drawing/2014/chart" uri="{C3380CC4-5D6E-409C-BE32-E72D297353CC}">
              <c16:uniqueId val="{00000001-1E73-4E8C-BF40-AE266B21C1BA}"/>
            </c:ext>
          </c:extLst>
        </c:ser>
        <c:ser>
          <c:idx val="1"/>
          <c:order val="1"/>
          <c:tx>
            <c:strRef>
              <c:f>해외매출!$B$27</c:f>
              <c:strCache>
                <c:ptCount val="1"/>
                <c:pt idx="0">
                  <c:v>Rapid</c:v>
                </c:pt>
              </c:strCache>
            </c:strRef>
          </c:tx>
          <c:spPr>
            <a:solidFill>
              <a:srgbClr val="0091DA"/>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E73-4E8C-BF40-AE266B21C1BA}"/>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E73-4E8C-BF40-AE266B21C1BA}"/>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E73-4E8C-BF40-AE266B21C1BA}"/>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해외매출!$C$25:$H$25</c:f>
              <c:strCache>
                <c:ptCount val="6"/>
                <c:pt idx="0">
                  <c:v>2018</c:v>
                </c:pt>
                <c:pt idx="1">
                  <c:v>2019</c:v>
                </c:pt>
                <c:pt idx="2">
                  <c:v>2020</c:v>
                </c:pt>
                <c:pt idx="3">
                  <c:v>21.06LTM</c:v>
                </c:pt>
                <c:pt idx="4">
                  <c:v>2020 상반기</c:v>
                </c:pt>
                <c:pt idx="5">
                  <c:v>2021 상반기</c:v>
                </c:pt>
              </c:strCache>
            </c:strRef>
          </c:cat>
          <c:val>
            <c:numRef>
              <c:f>해외매출!$C$27:$H$27</c:f>
              <c:numCache>
                <c:formatCode>#,##0,,;\(#,##0,,\);\-</c:formatCode>
                <c:ptCount val="6"/>
                <c:pt idx="0">
                  <c:v>235246604</c:v>
                </c:pt>
                <c:pt idx="1">
                  <c:v>147077162</c:v>
                </c:pt>
                <c:pt idx="2">
                  <c:v>253317933</c:v>
                </c:pt>
                <c:pt idx="3">
                  <c:v>244117859</c:v>
                </c:pt>
                <c:pt idx="4">
                  <c:v>83723929</c:v>
                </c:pt>
                <c:pt idx="5">
                  <c:v>74523855</c:v>
                </c:pt>
              </c:numCache>
            </c:numRef>
          </c:val>
          <c:extLst>
            <c:ext xmlns:c16="http://schemas.microsoft.com/office/drawing/2014/chart" uri="{C3380CC4-5D6E-409C-BE32-E72D297353CC}">
              <c16:uniqueId val="{00000005-1E73-4E8C-BF40-AE266B21C1BA}"/>
            </c:ext>
          </c:extLst>
        </c:ser>
        <c:ser>
          <c:idx val="2"/>
          <c:order val="2"/>
          <c:tx>
            <c:strRef>
              <c:f>해외매출!$B$28</c:f>
              <c:strCache>
                <c:ptCount val="1"/>
                <c:pt idx="0">
                  <c:v>PCR</c:v>
                </c:pt>
              </c:strCache>
            </c:strRef>
          </c:tx>
          <c:spPr>
            <a:solidFill>
              <a:srgbClr val="6D2077"/>
            </a:solidFill>
            <a:ln w="3175">
              <a:solidFill>
                <a:srgbClr val="FFFFFF"/>
              </a:solidFill>
              <a:prstDash val="solid"/>
            </a:ln>
          </c:spPr>
          <c:invertIfNegative val="0"/>
          <c:cat>
            <c:strRef>
              <c:f>해외매출!$C$25:$H$25</c:f>
              <c:strCache>
                <c:ptCount val="6"/>
                <c:pt idx="0">
                  <c:v>2018</c:v>
                </c:pt>
                <c:pt idx="1">
                  <c:v>2019</c:v>
                </c:pt>
                <c:pt idx="2">
                  <c:v>2020</c:v>
                </c:pt>
                <c:pt idx="3">
                  <c:v>21.06LTM</c:v>
                </c:pt>
                <c:pt idx="4">
                  <c:v>2020 상반기</c:v>
                </c:pt>
                <c:pt idx="5">
                  <c:v>2021 상반기</c:v>
                </c:pt>
              </c:strCache>
            </c:strRef>
          </c:cat>
          <c:val>
            <c:numRef>
              <c:f>해외매출!$C$28:$H$28</c:f>
              <c:numCache>
                <c:formatCode>#,##0,,;\(#,##0,,\);\-</c:formatCode>
                <c:ptCount val="6"/>
                <c:pt idx="0">
                  <c:v>0</c:v>
                </c:pt>
                <c:pt idx="1">
                  <c:v>0</c:v>
                </c:pt>
                <c:pt idx="2">
                  <c:v>13721880</c:v>
                </c:pt>
                <c:pt idx="3">
                  <c:v>99745978</c:v>
                </c:pt>
                <c:pt idx="4">
                  <c:v>0</c:v>
                </c:pt>
                <c:pt idx="5">
                  <c:v>86024098</c:v>
                </c:pt>
              </c:numCache>
            </c:numRef>
          </c:val>
          <c:extLst>
            <c:ext xmlns:c16="http://schemas.microsoft.com/office/drawing/2014/chart" uri="{C3380CC4-5D6E-409C-BE32-E72D297353CC}">
              <c16:uniqueId val="{00000006-1E73-4E8C-BF40-AE266B21C1BA}"/>
            </c:ext>
          </c:extLst>
        </c:ser>
        <c:ser>
          <c:idx val="3"/>
          <c:order val="3"/>
          <c:tx>
            <c:strRef>
              <c:f>해외매출!$B$29</c:f>
              <c:strCache>
                <c:ptCount val="1"/>
                <c:pt idx="0">
                  <c:v>Biologicals</c:v>
                </c:pt>
              </c:strCache>
            </c:strRef>
          </c:tx>
          <c:spPr>
            <a:solidFill>
              <a:srgbClr val="005EB8"/>
            </a:solidFill>
            <a:ln w="3175">
              <a:solidFill>
                <a:srgbClr val="FFFFFF"/>
              </a:solidFill>
              <a:prstDash val="solid"/>
            </a:ln>
          </c:spPr>
          <c:invertIfNegative val="0"/>
          <c:cat>
            <c:strRef>
              <c:f>해외매출!$C$25:$H$25</c:f>
              <c:strCache>
                <c:ptCount val="6"/>
                <c:pt idx="0">
                  <c:v>2018</c:v>
                </c:pt>
                <c:pt idx="1">
                  <c:v>2019</c:v>
                </c:pt>
                <c:pt idx="2">
                  <c:v>2020</c:v>
                </c:pt>
                <c:pt idx="3">
                  <c:v>21.06LTM</c:v>
                </c:pt>
                <c:pt idx="4">
                  <c:v>2020 상반기</c:v>
                </c:pt>
                <c:pt idx="5">
                  <c:v>2021 상반기</c:v>
                </c:pt>
              </c:strCache>
            </c:strRef>
          </c:cat>
          <c:val>
            <c:numRef>
              <c:f>해외매출!$C$29:$H$29</c:f>
              <c:numCache>
                <c:formatCode>#,##0,,;\(#,##0,,\);\-</c:formatCode>
                <c:ptCount val="6"/>
                <c:pt idx="0">
                  <c:v>46118096</c:v>
                </c:pt>
                <c:pt idx="1">
                  <c:v>40433895</c:v>
                </c:pt>
                <c:pt idx="2">
                  <c:v>34746289</c:v>
                </c:pt>
                <c:pt idx="3">
                  <c:v>36745947</c:v>
                </c:pt>
                <c:pt idx="4">
                  <c:v>20683240</c:v>
                </c:pt>
                <c:pt idx="5">
                  <c:v>22682898</c:v>
                </c:pt>
              </c:numCache>
            </c:numRef>
          </c:val>
          <c:extLst>
            <c:ext xmlns:c16="http://schemas.microsoft.com/office/drawing/2014/chart" uri="{C3380CC4-5D6E-409C-BE32-E72D297353CC}">
              <c16:uniqueId val="{00000007-1E73-4E8C-BF40-AE266B21C1BA}"/>
            </c:ext>
          </c:extLst>
        </c:ser>
        <c:ser>
          <c:idx val="4"/>
          <c:order val="4"/>
          <c:tx>
            <c:strRef>
              <c:f>해외매출!$B$30</c:f>
              <c:strCache>
                <c:ptCount val="1"/>
                <c:pt idx="0">
                  <c:v>기타</c:v>
                </c:pt>
              </c:strCache>
            </c:strRef>
          </c:tx>
          <c:spPr>
            <a:solidFill>
              <a:srgbClr val="00A3A1"/>
            </a:solidFill>
            <a:ln w="3175">
              <a:solidFill>
                <a:srgbClr val="FFFFFF"/>
              </a:solidFill>
              <a:prstDash val="solid"/>
            </a:ln>
          </c:spPr>
          <c:invertIfNegative val="0"/>
          <c:cat>
            <c:strRef>
              <c:f>해외매출!$C$25:$H$25</c:f>
              <c:strCache>
                <c:ptCount val="6"/>
                <c:pt idx="0">
                  <c:v>2018</c:v>
                </c:pt>
                <c:pt idx="1">
                  <c:v>2019</c:v>
                </c:pt>
                <c:pt idx="2">
                  <c:v>2020</c:v>
                </c:pt>
                <c:pt idx="3">
                  <c:v>21.06LTM</c:v>
                </c:pt>
                <c:pt idx="4">
                  <c:v>2020 상반기</c:v>
                </c:pt>
                <c:pt idx="5">
                  <c:v>2021 상반기</c:v>
                </c:pt>
              </c:strCache>
            </c:strRef>
          </c:cat>
          <c:val>
            <c:numRef>
              <c:f>해외매출!$C$30:$H$30</c:f>
              <c:numCache>
                <c:formatCode>#,##0,,;\(#,##0,,\);\-</c:formatCode>
                <c:ptCount val="6"/>
                <c:pt idx="0">
                  <c:v>26507360</c:v>
                </c:pt>
                <c:pt idx="1">
                  <c:v>16718640</c:v>
                </c:pt>
                <c:pt idx="2">
                  <c:v>13686079</c:v>
                </c:pt>
                <c:pt idx="3">
                  <c:v>8988960</c:v>
                </c:pt>
                <c:pt idx="4">
                  <c:v>11776159</c:v>
                </c:pt>
                <c:pt idx="5">
                  <c:v>7079040</c:v>
                </c:pt>
              </c:numCache>
            </c:numRef>
          </c:val>
          <c:extLst>
            <c:ext xmlns:c16="http://schemas.microsoft.com/office/drawing/2014/chart" uri="{C3380CC4-5D6E-409C-BE32-E72D297353CC}">
              <c16:uniqueId val="{00000008-1E73-4E8C-BF40-AE266B21C1BA}"/>
            </c:ext>
          </c:extLst>
        </c:ser>
        <c:ser>
          <c:idx val="5"/>
          <c:order val="5"/>
          <c:tx>
            <c:strRef>
              <c:f>해외매출!$B$31</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해외매출!$C$25:$H$25</c:f>
              <c:strCache>
                <c:ptCount val="6"/>
                <c:pt idx="0">
                  <c:v>2018</c:v>
                </c:pt>
                <c:pt idx="1">
                  <c:v>2019</c:v>
                </c:pt>
                <c:pt idx="2">
                  <c:v>2020</c:v>
                </c:pt>
                <c:pt idx="3">
                  <c:v>21.06LTM</c:v>
                </c:pt>
                <c:pt idx="4">
                  <c:v>2020 상반기</c:v>
                </c:pt>
                <c:pt idx="5">
                  <c:v>2021 상반기</c:v>
                </c:pt>
              </c:strCache>
            </c:strRef>
          </c:cat>
          <c:val>
            <c:numRef>
              <c:f>해외매출!$C$31:$H$31</c:f>
              <c:numCache>
                <c:formatCode>#,##0,,;\(#,##0,,\);\-</c:formatCode>
                <c:ptCount val="6"/>
                <c:pt idx="0">
                  <c:v>1824917573</c:v>
                </c:pt>
                <c:pt idx="1">
                  <c:v>379699424</c:v>
                </c:pt>
                <c:pt idx="2">
                  <c:v>896970959</c:v>
                </c:pt>
                <c:pt idx="3">
                  <c:v>1750232873</c:v>
                </c:pt>
                <c:pt idx="4">
                  <c:v>404195937</c:v>
                </c:pt>
                <c:pt idx="5">
                  <c:v>1257457851</c:v>
                </c:pt>
              </c:numCache>
            </c:numRef>
          </c:val>
          <c:extLst>
            <c:ext xmlns:c16="http://schemas.microsoft.com/office/drawing/2014/chart" uri="{C3380CC4-5D6E-409C-BE32-E72D297353CC}">
              <c16:uniqueId val="{00000009-1E73-4E8C-BF40-AE266B21C1BA}"/>
            </c:ext>
          </c:extLst>
        </c:ser>
        <c:dLbls>
          <c:showLegendKey val="0"/>
          <c:showVal val="0"/>
          <c:showCatName val="0"/>
          <c:showSerName val="0"/>
          <c:showPercent val="0"/>
          <c:showBubbleSize val="0"/>
        </c:dLbls>
        <c:gapWidth val="40"/>
        <c:overlap val="100"/>
        <c:axId val="960397455"/>
        <c:axId val="930672191"/>
      </c:barChart>
      <c:catAx>
        <c:axId val="96039745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930672191"/>
        <c:crosses val="autoZero"/>
        <c:auto val="1"/>
        <c:lblAlgn val="ctr"/>
        <c:lblOffset val="100"/>
        <c:noMultiLvlLbl val="0"/>
      </c:catAx>
      <c:valAx>
        <c:axId val="930672191"/>
        <c:scaling>
          <c:orientation val="minMax"/>
          <c:max val="3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9450445625143343E-2"/>
              <c:y val="0.4627114386690550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60397455"/>
        <c:crosses val="autoZero"/>
        <c:crossBetween val="between"/>
        <c:majorUnit val="1000000000"/>
      </c:valAx>
      <c:spPr>
        <a:noFill/>
        <a:ln w="25400">
          <a:noFill/>
        </a:ln>
      </c:spPr>
    </c:plotArea>
    <c:legend>
      <c:legendPos val="b"/>
      <c:legendEntry>
        <c:idx val="5"/>
        <c:delete val="1"/>
      </c:legendEntry>
      <c:layout>
        <c:manualLayout>
          <c:xMode val="edge"/>
          <c:yMode val="edge"/>
          <c:x val="0.23734273066641601"/>
          <c:y val="0.66963206852158075"/>
          <c:w val="0.33568066727792217"/>
          <c:h val="6.2536930870427249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해외매출</a:t>
            </a:r>
            <a:endParaRPr lang="en-US" sz="800"/>
          </a:p>
        </c:rich>
      </c:tx>
      <c:layout>
        <c:manualLayout>
          <c:xMode val="edge"/>
          <c:yMode val="edge"/>
          <c:x val="5.969957226593748E-2"/>
          <c:y val="3.6363470129262186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해외매출!$B$13</c:f>
              <c:strCache>
                <c:ptCount val="1"/>
                <c:pt idx="0">
                  <c:v>중국</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해외매출!$C$12:$H$12</c:f>
              <c:strCache>
                <c:ptCount val="6"/>
                <c:pt idx="0">
                  <c:v>2018</c:v>
                </c:pt>
                <c:pt idx="1">
                  <c:v>2019</c:v>
                </c:pt>
                <c:pt idx="2">
                  <c:v>2020</c:v>
                </c:pt>
                <c:pt idx="3">
                  <c:v>21.06LTM</c:v>
                </c:pt>
                <c:pt idx="4">
                  <c:v>2020 상반기</c:v>
                </c:pt>
                <c:pt idx="5">
                  <c:v>2021 상반기</c:v>
                </c:pt>
              </c:strCache>
            </c:strRef>
          </c:cat>
          <c:val>
            <c:numRef>
              <c:f>해외매출!$C$13:$H$13</c:f>
              <c:numCache>
                <c:formatCode>#,##0,,;\(#,##0,,\);\-</c:formatCode>
                <c:ptCount val="6"/>
                <c:pt idx="0">
                  <c:v>1824917573</c:v>
                </c:pt>
                <c:pt idx="1">
                  <c:v>379699424</c:v>
                </c:pt>
                <c:pt idx="2">
                  <c:v>896970959</c:v>
                </c:pt>
                <c:pt idx="3">
                  <c:v>1750232873</c:v>
                </c:pt>
                <c:pt idx="4">
                  <c:v>404195937</c:v>
                </c:pt>
                <c:pt idx="5">
                  <c:v>1257457851</c:v>
                </c:pt>
              </c:numCache>
            </c:numRef>
          </c:val>
          <c:extLst>
            <c:ext xmlns:c16="http://schemas.microsoft.com/office/drawing/2014/chart" uri="{C3380CC4-5D6E-409C-BE32-E72D297353CC}">
              <c16:uniqueId val="{00000000-2772-4867-96B0-4F434564670C}"/>
            </c:ext>
          </c:extLst>
        </c:ser>
        <c:ser>
          <c:idx val="1"/>
          <c:order val="1"/>
          <c:tx>
            <c:strRef>
              <c:f>해외매출!$B$14</c:f>
              <c:strCache>
                <c:ptCount val="1"/>
                <c:pt idx="0">
                  <c:v>미국</c:v>
                </c:pt>
              </c:strCache>
            </c:strRef>
          </c:tx>
          <c:spPr>
            <a:solidFill>
              <a:srgbClr val="0091DA"/>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2772-4867-96B0-4F434564670C}"/>
                </c:ext>
              </c:extLst>
            </c:dLbl>
            <c:dLbl>
              <c:idx val="5"/>
              <c:delete val="1"/>
              <c:extLst>
                <c:ext xmlns:c15="http://schemas.microsoft.com/office/drawing/2012/chart" uri="{CE6537A1-D6FC-4f65-9D91-7224C49458BB}"/>
                <c:ext xmlns:c16="http://schemas.microsoft.com/office/drawing/2014/chart" uri="{C3380CC4-5D6E-409C-BE32-E72D297353CC}">
                  <c16:uniqueId val="{00000002-2772-4867-96B0-4F434564670C}"/>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해외매출!$C$12:$H$12</c:f>
              <c:strCache>
                <c:ptCount val="6"/>
                <c:pt idx="0">
                  <c:v>2018</c:v>
                </c:pt>
                <c:pt idx="1">
                  <c:v>2019</c:v>
                </c:pt>
                <c:pt idx="2">
                  <c:v>2020</c:v>
                </c:pt>
                <c:pt idx="3">
                  <c:v>21.06LTM</c:v>
                </c:pt>
                <c:pt idx="4">
                  <c:v>2020 상반기</c:v>
                </c:pt>
                <c:pt idx="5">
                  <c:v>2021 상반기</c:v>
                </c:pt>
              </c:strCache>
            </c:strRef>
          </c:cat>
          <c:val>
            <c:numRef>
              <c:f>해외매출!$C$14:$H$14</c:f>
              <c:numCache>
                <c:formatCode>#,##0,,;\(#,##0,,\);\-</c:formatCode>
                <c:ptCount val="6"/>
                <c:pt idx="0">
                  <c:v>94892456</c:v>
                </c:pt>
                <c:pt idx="1">
                  <c:v>422379852</c:v>
                </c:pt>
                <c:pt idx="2">
                  <c:v>1055204870</c:v>
                </c:pt>
                <c:pt idx="3">
                  <c:v>389881795</c:v>
                </c:pt>
                <c:pt idx="4">
                  <c:v>771070841</c:v>
                </c:pt>
                <c:pt idx="5">
                  <c:v>105747766</c:v>
                </c:pt>
              </c:numCache>
            </c:numRef>
          </c:val>
          <c:extLst>
            <c:ext xmlns:c16="http://schemas.microsoft.com/office/drawing/2014/chart" uri="{C3380CC4-5D6E-409C-BE32-E72D297353CC}">
              <c16:uniqueId val="{00000003-2772-4867-96B0-4F434564670C}"/>
            </c:ext>
          </c:extLst>
        </c:ser>
        <c:ser>
          <c:idx val="2"/>
          <c:order val="2"/>
          <c:tx>
            <c:strRef>
              <c:f>해외매출!$B$15</c:f>
              <c:strCache>
                <c:ptCount val="1"/>
                <c:pt idx="0">
                  <c:v>프랑스</c:v>
                </c:pt>
              </c:strCache>
            </c:strRef>
          </c:tx>
          <c:spPr>
            <a:solidFill>
              <a:srgbClr val="6D2077"/>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772-4867-96B0-4F434564670C}"/>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72-4867-96B0-4F434564670C}"/>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해외매출!$C$12:$H$12</c:f>
              <c:strCache>
                <c:ptCount val="6"/>
                <c:pt idx="0">
                  <c:v>2018</c:v>
                </c:pt>
                <c:pt idx="1">
                  <c:v>2019</c:v>
                </c:pt>
                <c:pt idx="2">
                  <c:v>2020</c:v>
                </c:pt>
                <c:pt idx="3">
                  <c:v>21.06LTM</c:v>
                </c:pt>
                <c:pt idx="4">
                  <c:v>2020 상반기</c:v>
                </c:pt>
                <c:pt idx="5">
                  <c:v>2021 상반기</c:v>
                </c:pt>
              </c:strCache>
            </c:strRef>
          </c:cat>
          <c:val>
            <c:numRef>
              <c:f>해외매출!$C$15:$H$15</c:f>
              <c:numCache>
                <c:formatCode>#,##0,,;\(#,##0,,\);\-</c:formatCode>
                <c:ptCount val="6"/>
                <c:pt idx="0">
                  <c:v>70767379</c:v>
                </c:pt>
                <c:pt idx="1">
                  <c:v>98723250</c:v>
                </c:pt>
                <c:pt idx="2">
                  <c:v>336174433</c:v>
                </c:pt>
                <c:pt idx="3">
                  <c:v>381296771</c:v>
                </c:pt>
                <c:pt idx="4">
                  <c:v>105439084</c:v>
                </c:pt>
                <c:pt idx="5">
                  <c:v>150561422</c:v>
                </c:pt>
              </c:numCache>
            </c:numRef>
          </c:val>
          <c:extLst>
            <c:ext xmlns:c16="http://schemas.microsoft.com/office/drawing/2014/chart" uri="{C3380CC4-5D6E-409C-BE32-E72D297353CC}">
              <c16:uniqueId val="{00000006-2772-4867-96B0-4F434564670C}"/>
            </c:ext>
          </c:extLst>
        </c:ser>
        <c:ser>
          <c:idx val="3"/>
          <c:order val="3"/>
          <c:tx>
            <c:strRef>
              <c:f>해외매출!$B$16</c:f>
              <c:strCache>
                <c:ptCount val="1"/>
                <c:pt idx="0">
                  <c:v>베트남</c:v>
                </c:pt>
              </c:strCache>
            </c:strRef>
          </c:tx>
          <c:spPr>
            <a:solidFill>
              <a:srgbClr val="005EB8"/>
            </a:solidFill>
            <a:ln w="3175">
              <a:solidFill>
                <a:srgbClr val="FFFFFF"/>
              </a:solidFill>
              <a:prstDash val="solid"/>
            </a:ln>
          </c:spPr>
          <c:invertIfNegative val="0"/>
          <c:dLbls>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772-4867-96B0-4F434564670C}"/>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해외매출!$C$12:$H$12</c:f>
              <c:strCache>
                <c:ptCount val="6"/>
                <c:pt idx="0">
                  <c:v>2018</c:v>
                </c:pt>
                <c:pt idx="1">
                  <c:v>2019</c:v>
                </c:pt>
                <c:pt idx="2">
                  <c:v>2020</c:v>
                </c:pt>
                <c:pt idx="3">
                  <c:v>21.06LTM</c:v>
                </c:pt>
                <c:pt idx="4">
                  <c:v>2020 상반기</c:v>
                </c:pt>
                <c:pt idx="5">
                  <c:v>2021 상반기</c:v>
                </c:pt>
              </c:strCache>
            </c:strRef>
          </c:cat>
          <c:val>
            <c:numRef>
              <c:f>해외매출!$C$16:$H$16</c:f>
              <c:numCache>
                <c:formatCode>#,##0,,;\(#,##0,,\);\-</c:formatCode>
                <c:ptCount val="6"/>
                <c:pt idx="0">
                  <c:v>58260675</c:v>
                </c:pt>
                <c:pt idx="1">
                  <c:v>155283504</c:v>
                </c:pt>
                <c:pt idx="2">
                  <c:v>273699967</c:v>
                </c:pt>
                <c:pt idx="3">
                  <c:v>299834001</c:v>
                </c:pt>
                <c:pt idx="4">
                  <c:v>143848000</c:v>
                </c:pt>
                <c:pt idx="5">
                  <c:v>169982034</c:v>
                </c:pt>
              </c:numCache>
            </c:numRef>
          </c:val>
          <c:extLst>
            <c:ext xmlns:c16="http://schemas.microsoft.com/office/drawing/2014/chart" uri="{C3380CC4-5D6E-409C-BE32-E72D297353CC}">
              <c16:uniqueId val="{00000008-2772-4867-96B0-4F434564670C}"/>
            </c:ext>
          </c:extLst>
        </c:ser>
        <c:ser>
          <c:idx val="4"/>
          <c:order val="4"/>
          <c:tx>
            <c:strRef>
              <c:f>해외매출!$B$17</c:f>
              <c:strCache>
                <c:ptCount val="1"/>
                <c:pt idx="0">
                  <c:v>러시아</c:v>
                </c:pt>
              </c:strCache>
            </c:strRef>
          </c:tx>
          <c:spPr>
            <a:solidFill>
              <a:srgbClr val="00A3A1"/>
            </a:solidFill>
            <a:ln w="3175">
              <a:solidFill>
                <a:srgbClr val="FFFFFF"/>
              </a:solidFill>
              <a:prstDash val="solid"/>
            </a:ln>
          </c:spPr>
          <c:invertIfNegative val="0"/>
          <c:cat>
            <c:strRef>
              <c:f>해외매출!$C$12:$H$12</c:f>
              <c:strCache>
                <c:ptCount val="6"/>
                <c:pt idx="0">
                  <c:v>2018</c:v>
                </c:pt>
                <c:pt idx="1">
                  <c:v>2019</c:v>
                </c:pt>
                <c:pt idx="2">
                  <c:v>2020</c:v>
                </c:pt>
                <c:pt idx="3">
                  <c:v>21.06LTM</c:v>
                </c:pt>
                <c:pt idx="4">
                  <c:v>2020 상반기</c:v>
                </c:pt>
                <c:pt idx="5">
                  <c:v>2021 상반기</c:v>
                </c:pt>
              </c:strCache>
            </c:strRef>
          </c:cat>
          <c:val>
            <c:numRef>
              <c:f>해외매출!$C$17:$H$17</c:f>
              <c:numCache>
                <c:formatCode>#,##0,,;\(#,##0,,\);\-</c:formatCode>
                <c:ptCount val="6"/>
                <c:pt idx="0">
                  <c:v>0</c:v>
                </c:pt>
                <c:pt idx="1">
                  <c:v>0</c:v>
                </c:pt>
                <c:pt idx="2">
                  <c:v>4741009</c:v>
                </c:pt>
                <c:pt idx="3">
                  <c:v>267132977</c:v>
                </c:pt>
                <c:pt idx="4">
                  <c:v>0</c:v>
                </c:pt>
                <c:pt idx="5">
                  <c:v>262391968</c:v>
                </c:pt>
              </c:numCache>
            </c:numRef>
          </c:val>
          <c:extLst>
            <c:ext xmlns:c16="http://schemas.microsoft.com/office/drawing/2014/chart" uri="{C3380CC4-5D6E-409C-BE32-E72D297353CC}">
              <c16:uniqueId val="{00000009-2772-4867-96B0-4F434564670C}"/>
            </c:ext>
          </c:extLst>
        </c:ser>
        <c:ser>
          <c:idx val="5"/>
          <c:order val="5"/>
          <c:tx>
            <c:strRef>
              <c:f>해외매출!$B$18</c:f>
              <c:strCache>
                <c:ptCount val="1"/>
                <c:pt idx="0">
                  <c:v>필리핀</c:v>
                </c:pt>
              </c:strCache>
            </c:strRef>
          </c:tx>
          <c:spPr>
            <a:solidFill>
              <a:srgbClr val="EAAA00"/>
            </a:solidFill>
            <a:ln w="3175">
              <a:solidFill>
                <a:srgbClr val="FFFFFF"/>
              </a:solidFill>
              <a:prstDash val="solid"/>
            </a:ln>
          </c:spPr>
          <c:invertIfNegative val="0"/>
          <c:cat>
            <c:strRef>
              <c:f>해외매출!$C$12:$H$12</c:f>
              <c:strCache>
                <c:ptCount val="6"/>
                <c:pt idx="0">
                  <c:v>2018</c:v>
                </c:pt>
                <c:pt idx="1">
                  <c:v>2019</c:v>
                </c:pt>
                <c:pt idx="2">
                  <c:v>2020</c:v>
                </c:pt>
                <c:pt idx="3">
                  <c:v>21.06LTM</c:v>
                </c:pt>
                <c:pt idx="4">
                  <c:v>2020 상반기</c:v>
                </c:pt>
                <c:pt idx="5">
                  <c:v>2021 상반기</c:v>
                </c:pt>
              </c:strCache>
            </c:strRef>
          </c:cat>
          <c:val>
            <c:numRef>
              <c:f>해외매출!$C$18:$H$18</c:f>
              <c:numCache>
                <c:formatCode>#,##0,,;\(#,##0,,\);\-</c:formatCode>
                <c:ptCount val="6"/>
                <c:pt idx="0">
                  <c:v>12654183</c:v>
                </c:pt>
                <c:pt idx="1">
                  <c:v>10871138</c:v>
                </c:pt>
                <c:pt idx="2">
                  <c:v>18953280</c:v>
                </c:pt>
                <c:pt idx="3">
                  <c:v>204344243</c:v>
                </c:pt>
                <c:pt idx="4">
                  <c:v>2584469</c:v>
                </c:pt>
                <c:pt idx="5">
                  <c:v>187975432</c:v>
                </c:pt>
              </c:numCache>
            </c:numRef>
          </c:val>
          <c:extLst>
            <c:ext xmlns:c16="http://schemas.microsoft.com/office/drawing/2014/chart" uri="{C3380CC4-5D6E-409C-BE32-E72D297353CC}">
              <c16:uniqueId val="{0000000A-2772-4867-96B0-4F434564670C}"/>
            </c:ext>
          </c:extLst>
        </c:ser>
        <c:ser>
          <c:idx val="6"/>
          <c:order val="6"/>
          <c:tx>
            <c:strRef>
              <c:f>해외매출!$B$19</c:f>
              <c:strCache>
                <c:ptCount val="1"/>
                <c:pt idx="0">
                  <c:v>멕시코</c:v>
                </c:pt>
              </c:strCache>
            </c:strRef>
          </c:tx>
          <c:spPr>
            <a:solidFill>
              <a:srgbClr val="43B02A"/>
            </a:solidFill>
            <a:ln w="3175">
              <a:solidFill>
                <a:srgbClr val="FFFFFF"/>
              </a:solidFill>
              <a:prstDash val="solid"/>
            </a:ln>
          </c:spPr>
          <c:invertIfNegative val="0"/>
          <c:cat>
            <c:strRef>
              <c:f>해외매출!$C$12:$H$12</c:f>
              <c:strCache>
                <c:ptCount val="6"/>
                <c:pt idx="0">
                  <c:v>2018</c:v>
                </c:pt>
                <c:pt idx="1">
                  <c:v>2019</c:v>
                </c:pt>
                <c:pt idx="2">
                  <c:v>2020</c:v>
                </c:pt>
                <c:pt idx="3">
                  <c:v>21.06LTM</c:v>
                </c:pt>
                <c:pt idx="4">
                  <c:v>2020 상반기</c:v>
                </c:pt>
                <c:pt idx="5">
                  <c:v>2021 상반기</c:v>
                </c:pt>
              </c:strCache>
            </c:strRef>
          </c:cat>
          <c:val>
            <c:numRef>
              <c:f>해외매출!$C$19:$H$19</c:f>
              <c:numCache>
                <c:formatCode>#,##0,,;\(#,##0,,\);\-</c:formatCode>
                <c:ptCount val="6"/>
                <c:pt idx="0">
                  <c:v>0</c:v>
                </c:pt>
                <c:pt idx="1">
                  <c:v>124072016</c:v>
                </c:pt>
                <c:pt idx="2">
                  <c:v>109805052</c:v>
                </c:pt>
                <c:pt idx="3">
                  <c:v>159387856</c:v>
                </c:pt>
                <c:pt idx="4">
                  <c:v>17973196</c:v>
                </c:pt>
                <c:pt idx="5">
                  <c:v>67556000</c:v>
                </c:pt>
              </c:numCache>
            </c:numRef>
          </c:val>
          <c:extLst>
            <c:ext xmlns:c16="http://schemas.microsoft.com/office/drawing/2014/chart" uri="{C3380CC4-5D6E-409C-BE32-E72D297353CC}">
              <c16:uniqueId val="{0000000B-2772-4867-96B0-4F434564670C}"/>
            </c:ext>
          </c:extLst>
        </c:ser>
        <c:ser>
          <c:idx val="7"/>
          <c:order val="7"/>
          <c:tx>
            <c:strRef>
              <c:f>해외매출!$B$20</c:f>
              <c:strCache>
                <c:ptCount val="1"/>
                <c:pt idx="0">
                  <c:v>인도</c:v>
                </c:pt>
              </c:strCache>
            </c:strRef>
          </c:tx>
          <c:spPr>
            <a:solidFill>
              <a:srgbClr val="C6007E"/>
            </a:solidFill>
            <a:ln w="3175">
              <a:solidFill>
                <a:srgbClr val="FFFFFF"/>
              </a:solidFill>
              <a:prstDash val="solid"/>
            </a:ln>
          </c:spPr>
          <c:invertIfNegative val="0"/>
          <c:cat>
            <c:strRef>
              <c:f>해외매출!$C$12:$H$12</c:f>
              <c:strCache>
                <c:ptCount val="6"/>
                <c:pt idx="0">
                  <c:v>2018</c:v>
                </c:pt>
                <c:pt idx="1">
                  <c:v>2019</c:v>
                </c:pt>
                <c:pt idx="2">
                  <c:v>2020</c:v>
                </c:pt>
                <c:pt idx="3">
                  <c:v>21.06LTM</c:v>
                </c:pt>
                <c:pt idx="4">
                  <c:v>2020 상반기</c:v>
                </c:pt>
                <c:pt idx="5">
                  <c:v>2021 상반기</c:v>
                </c:pt>
              </c:strCache>
            </c:strRef>
          </c:cat>
          <c:val>
            <c:numRef>
              <c:f>해외매출!$C$20:$H$20</c:f>
              <c:numCache>
                <c:formatCode>#,##0,,;\(#,##0,,\);\-</c:formatCode>
                <c:ptCount val="6"/>
                <c:pt idx="0">
                  <c:v>189148294</c:v>
                </c:pt>
                <c:pt idx="1">
                  <c:v>124991771</c:v>
                </c:pt>
                <c:pt idx="2">
                  <c:v>37587412</c:v>
                </c:pt>
                <c:pt idx="3">
                  <c:v>58058222</c:v>
                </c:pt>
                <c:pt idx="4">
                  <c:v>21394834</c:v>
                </c:pt>
                <c:pt idx="5">
                  <c:v>41865644</c:v>
                </c:pt>
              </c:numCache>
            </c:numRef>
          </c:val>
          <c:extLst>
            <c:ext xmlns:c16="http://schemas.microsoft.com/office/drawing/2014/chart" uri="{C3380CC4-5D6E-409C-BE32-E72D297353CC}">
              <c16:uniqueId val="{0000000C-2772-4867-96B0-4F434564670C}"/>
            </c:ext>
          </c:extLst>
        </c:ser>
        <c:ser>
          <c:idx val="8"/>
          <c:order val="8"/>
          <c:tx>
            <c:strRef>
              <c:f>해외매출!$B$21</c:f>
              <c:strCache>
                <c:ptCount val="1"/>
                <c:pt idx="0">
                  <c:v>기타국가</c:v>
                </c:pt>
              </c:strCache>
            </c:strRef>
          </c:tx>
          <c:spPr>
            <a:solidFill>
              <a:srgbClr val="753F19"/>
            </a:solidFill>
            <a:ln w="3175">
              <a:solidFill>
                <a:srgbClr val="FFFFFF"/>
              </a:solidFill>
              <a:prstDash val="solid"/>
            </a:ln>
          </c:spPr>
          <c:invertIfNegative val="0"/>
          <c:cat>
            <c:strRef>
              <c:f>해외매출!$C$12:$H$12</c:f>
              <c:strCache>
                <c:ptCount val="6"/>
                <c:pt idx="0">
                  <c:v>2018</c:v>
                </c:pt>
                <c:pt idx="1">
                  <c:v>2019</c:v>
                </c:pt>
                <c:pt idx="2">
                  <c:v>2020</c:v>
                </c:pt>
                <c:pt idx="3">
                  <c:v>21.06LTM</c:v>
                </c:pt>
                <c:pt idx="4">
                  <c:v>2020 상반기</c:v>
                </c:pt>
                <c:pt idx="5">
                  <c:v>2021 상반기</c:v>
                </c:pt>
              </c:strCache>
            </c:strRef>
          </c:cat>
          <c:val>
            <c:numRef>
              <c:f>해외매출!$C$21:$H$21</c:f>
              <c:numCache>
                <c:formatCode>#,##0,,;\(#,##0,,\);\-</c:formatCode>
                <c:ptCount val="6"/>
                <c:pt idx="0">
                  <c:v>101883072</c:v>
                </c:pt>
                <c:pt idx="1">
                  <c:v>150647221</c:v>
                </c:pt>
                <c:pt idx="2">
                  <c:v>140643951</c:v>
                </c:pt>
                <c:pt idx="3">
                  <c:v>226330542</c:v>
                </c:pt>
                <c:pt idx="4">
                  <c:v>56994618</c:v>
                </c:pt>
                <c:pt idx="5">
                  <c:v>142681209</c:v>
                </c:pt>
              </c:numCache>
            </c:numRef>
          </c:val>
          <c:extLst>
            <c:ext xmlns:c16="http://schemas.microsoft.com/office/drawing/2014/chart" uri="{C3380CC4-5D6E-409C-BE32-E72D297353CC}">
              <c16:uniqueId val="{0000000D-2772-4867-96B0-4F434564670C}"/>
            </c:ext>
          </c:extLst>
        </c:ser>
        <c:ser>
          <c:idx val="9"/>
          <c:order val="9"/>
          <c:tx>
            <c:strRef>
              <c:f>해외매출!$B$22</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해외매출!$C$12:$H$12</c:f>
              <c:strCache>
                <c:ptCount val="6"/>
                <c:pt idx="0">
                  <c:v>2018</c:v>
                </c:pt>
                <c:pt idx="1">
                  <c:v>2019</c:v>
                </c:pt>
                <c:pt idx="2">
                  <c:v>2020</c:v>
                </c:pt>
                <c:pt idx="3">
                  <c:v>21.06LTM</c:v>
                </c:pt>
                <c:pt idx="4">
                  <c:v>2020 상반기</c:v>
                </c:pt>
                <c:pt idx="5">
                  <c:v>2021 상반기</c:v>
                </c:pt>
              </c:strCache>
            </c:strRef>
          </c:cat>
          <c:val>
            <c:numRef>
              <c:f>해외매출!$C$22:$H$22</c:f>
              <c:numCache>
                <c:formatCode>#,##0,,;\(#,##0,,\);\-</c:formatCode>
                <c:ptCount val="6"/>
                <c:pt idx="0">
                  <c:v>2352523632</c:v>
                </c:pt>
                <c:pt idx="1">
                  <c:v>1466668176</c:v>
                </c:pt>
                <c:pt idx="2">
                  <c:v>2873780933</c:v>
                </c:pt>
                <c:pt idx="3">
                  <c:v>3736499280</c:v>
                </c:pt>
                <c:pt idx="4">
                  <c:v>1523500979</c:v>
                </c:pt>
                <c:pt idx="5">
                  <c:v>2386219326</c:v>
                </c:pt>
              </c:numCache>
            </c:numRef>
          </c:val>
          <c:extLst>
            <c:ext xmlns:c16="http://schemas.microsoft.com/office/drawing/2014/chart" uri="{C3380CC4-5D6E-409C-BE32-E72D297353CC}">
              <c16:uniqueId val="{0000000E-2772-4867-96B0-4F434564670C}"/>
            </c:ext>
          </c:extLst>
        </c:ser>
        <c:dLbls>
          <c:showLegendKey val="0"/>
          <c:showVal val="0"/>
          <c:showCatName val="0"/>
          <c:showSerName val="0"/>
          <c:showPercent val="0"/>
          <c:showBubbleSize val="0"/>
        </c:dLbls>
        <c:gapWidth val="40"/>
        <c:overlap val="100"/>
        <c:axId val="928083567"/>
        <c:axId val="733272671"/>
      </c:barChart>
      <c:catAx>
        <c:axId val="92808356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733272671"/>
        <c:crosses val="autoZero"/>
        <c:auto val="1"/>
        <c:lblAlgn val="ctr"/>
        <c:lblOffset val="100"/>
        <c:noMultiLvlLbl val="0"/>
      </c:catAx>
      <c:valAx>
        <c:axId val="733272671"/>
        <c:scaling>
          <c:orientation val="minMax"/>
          <c:max val="6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3586422847731032E-2"/>
              <c:y val="0.4786419653408721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28083567"/>
        <c:crosses val="autoZero"/>
        <c:crossBetween val="between"/>
        <c:majorUnit val="2000000000"/>
      </c:valAx>
      <c:spPr>
        <a:noFill/>
        <a:ln w="25400">
          <a:noFill/>
        </a:ln>
      </c:spPr>
    </c:plotArea>
    <c:legend>
      <c:legendPos val="b"/>
      <c:layout>
        <c:manualLayout>
          <c:xMode val="edge"/>
          <c:yMode val="edge"/>
          <c:x val="0.2530055281239037"/>
          <c:y val="0.66381005076554844"/>
          <c:w val="0.3024220860354967"/>
          <c:h val="0.12896633970124077"/>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해외제품매출GP!$B$41</c:f>
              <c:strCache>
                <c:ptCount val="1"/>
                <c:pt idx="0">
                  <c:v>해외제품</c:v>
                </c:pt>
              </c:strCache>
            </c:strRef>
          </c:tx>
          <c:spPr>
            <a:solidFill>
              <a:srgbClr val="00338D"/>
            </a:solidFill>
            <a:ln w="3175">
              <a:solidFill>
                <a:srgbClr val="FFFFFF"/>
              </a:solidFill>
              <a:prstDash val="solid"/>
            </a:ln>
          </c:spPr>
          <c:invertIfNegative val="0"/>
          <c:dLbls>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해외제품매출GP!$C$39:$N$40</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해외제품</c:v>
                  </c:pt>
                  <c:pt idx="4">
                    <c:v>중국</c:v>
                  </c:pt>
                  <c:pt idx="8">
                    <c:v>미국</c:v>
                  </c:pt>
                </c:lvl>
              </c:multiLvlStrCache>
            </c:multiLvlStrRef>
          </c:cat>
          <c:val>
            <c:numRef>
              <c:f>해외제품매출GP!$C$41:$N$41</c:f>
              <c:numCache>
                <c:formatCode>#,##0,,;\(#,##0,,\);\-</c:formatCode>
                <c:ptCount val="12"/>
                <c:pt idx="0">
                  <c:v>2335271918</c:v>
                </c:pt>
                <c:pt idx="1">
                  <c:v>1430773770</c:v>
                </c:pt>
                <c:pt idx="2">
                  <c:v>2855596161</c:v>
                </c:pt>
                <c:pt idx="3">
                  <c:v>3707160030</c:v>
                </c:pt>
              </c:numCache>
            </c:numRef>
          </c:val>
          <c:extLst>
            <c:ext xmlns:c16="http://schemas.microsoft.com/office/drawing/2014/chart" uri="{C3380CC4-5D6E-409C-BE32-E72D297353CC}">
              <c16:uniqueId val="{00000000-D800-4299-8787-E0D41770447E}"/>
            </c:ext>
          </c:extLst>
        </c:ser>
        <c:ser>
          <c:idx val="1"/>
          <c:order val="1"/>
          <c:tx>
            <c:strRef>
              <c:f>해외제품매출GP!$B$42</c:f>
              <c:strCache>
                <c:ptCount val="1"/>
                <c:pt idx="0">
                  <c:v>중국</c:v>
                </c:pt>
              </c:strCache>
            </c:strRef>
          </c:tx>
          <c:spPr>
            <a:solidFill>
              <a:srgbClr val="0091DA"/>
            </a:solidFill>
            <a:ln w="3175">
              <a:solidFill>
                <a:srgbClr val="FFFFFF"/>
              </a:solidFill>
              <a:prstDash val="solid"/>
            </a:ln>
          </c:spPr>
          <c:invertIfNegative val="0"/>
          <c:dLbls>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해외제품매출GP!$C$39:$N$40</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해외제품</c:v>
                  </c:pt>
                  <c:pt idx="4">
                    <c:v>중국</c:v>
                  </c:pt>
                  <c:pt idx="8">
                    <c:v>미국</c:v>
                  </c:pt>
                </c:lvl>
              </c:multiLvlStrCache>
            </c:multiLvlStrRef>
          </c:cat>
          <c:val>
            <c:numRef>
              <c:f>해외제품매출GP!$C$42:$N$42</c:f>
              <c:numCache>
                <c:formatCode>General</c:formatCode>
                <c:ptCount val="12"/>
                <c:pt idx="4" formatCode="#,##0,,;\(#,##0,,\);\-">
                  <c:v>1824917573</c:v>
                </c:pt>
                <c:pt idx="5" formatCode="#,##0,,;\(#,##0,,\);\-">
                  <c:v>379699424</c:v>
                </c:pt>
                <c:pt idx="6" formatCode="#,##0,,;\(#,##0,,\);\-">
                  <c:v>896970959</c:v>
                </c:pt>
                <c:pt idx="7" formatCode="#,##0,,;\(#,##0,,\);\-">
                  <c:v>1750232873</c:v>
                </c:pt>
              </c:numCache>
            </c:numRef>
          </c:val>
          <c:extLst>
            <c:ext xmlns:c16="http://schemas.microsoft.com/office/drawing/2014/chart" uri="{C3380CC4-5D6E-409C-BE32-E72D297353CC}">
              <c16:uniqueId val="{00000001-D800-4299-8787-E0D41770447E}"/>
            </c:ext>
          </c:extLst>
        </c:ser>
        <c:ser>
          <c:idx val="2"/>
          <c:order val="2"/>
          <c:tx>
            <c:strRef>
              <c:f>해외제품매출GP!$B$43</c:f>
              <c:strCache>
                <c:ptCount val="1"/>
                <c:pt idx="0">
                  <c:v>미국</c:v>
                </c:pt>
              </c:strCache>
            </c:strRef>
          </c:tx>
          <c:spPr>
            <a:solidFill>
              <a:srgbClr val="6D2077"/>
            </a:solidFill>
            <a:ln w="3175">
              <a:solidFill>
                <a:srgbClr val="FFFFFF"/>
              </a:solidFill>
              <a:prstDash val="solid"/>
            </a:ln>
          </c:spPr>
          <c:invertIfNegative val="0"/>
          <c:dLbls>
            <c:dLbl>
              <c:idx val="8"/>
              <c:spPr>
                <a:solidFill>
                  <a:srgbClr val="6D2077"/>
                </a:solidFill>
                <a:ln>
                  <a:noFill/>
                </a:ln>
                <a:effectLst/>
              </c:spPr>
              <c:txPr>
                <a:bodyPr/>
                <a:lstStyle/>
                <a:p>
                  <a:pPr>
                    <a:defRPr>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2-D800-4299-8787-E0D41770447E}"/>
                </c:ext>
              </c:extLst>
            </c:dLbl>
            <c:spPr>
              <a:noFill/>
              <a:ln>
                <a:noFill/>
              </a:ln>
              <a:effectLst/>
            </c:spPr>
            <c:txPr>
              <a:bodyPr/>
              <a:lstStyle/>
              <a:p>
                <a:pPr>
                  <a:defRPr>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해외제품매출GP!$C$39:$N$40</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해외제품</c:v>
                  </c:pt>
                  <c:pt idx="4">
                    <c:v>중국</c:v>
                  </c:pt>
                  <c:pt idx="8">
                    <c:v>미국</c:v>
                  </c:pt>
                </c:lvl>
              </c:multiLvlStrCache>
            </c:multiLvlStrRef>
          </c:cat>
          <c:val>
            <c:numRef>
              <c:f>해외제품매출GP!$C$43:$N$43</c:f>
              <c:numCache>
                <c:formatCode>General</c:formatCode>
                <c:ptCount val="12"/>
                <c:pt idx="8" formatCode="#,##0,,;\(#,##0,,\);\-">
                  <c:v>84068456</c:v>
                </c:pt>
                <c:pt idx="9" formatCode="#,##0,,;\(#,##0,,\);\-">
                  <c:v>400048972</c:v>
                </c:pt>
                <c:pt idx="10" formatCode="#,##0,,;\(#,##0,,\);\-">
                  <c:v>1047272710</c:v>
                </c:pt>
                <c:pt idx="11" formatCode="#,##0,,;\(#,##0,,\);\-">
                  <c:v>389881795</c:v>
                </c:pt>
              </c:numCache>
            </c:numRef>
          </c:val>
          <c:extLst>
            <c:ext xmlns:c16="http://schemas.microsoft.com/office/drawing/2014/chart" uri="{C3380CC4-5D6E-409C-BE32-E72D297353CC}">
              <c16:uniqueId val="{00000003-D800-4299-8787-E0D41770447E}"/>
            </c:ext>
          </c:extLst>
        </c:ser>
        <c:dLbls>
          <c:showLegendKey val="0"/>
          <c:showVal val="0"/>
          <c:showCatName val="0"/>
          <c:showSerName val="0"/>
          <c:showPercent val="0"/>
          <c:showBubbleSize val="0"/>
        </c:dLbls>
        <c:gapWidth val="40"/>
        <c:overlap val="100"/>
        <c:axId val="630458655"/>
        <c:axId val="539933743"/>
      </c:barChart>
      <c:lineChart>
        <c:grouping val="standard"/>
        <c:varyColors val="0"/>
        <c:ser>
          <c:idx val="3"/>
          <c:order val="3"/>
          <c:tx>
            <c:strRef>
              <c:f>해외제품매출GP!$B$44</c:f>
              <c:strCache>
                <c:ptCount val="1"/>
                <c:pt idx="0">
                  <c:v>GP%</c:v>
                </c:pt>
              </c:strCache>
            </c:strRef>
          </c:tx>
          <c:spPr>
            <a:ln w="3175">
              <a:solidFill>
                <a:srgbClr val="C00000"/>
              </a:solidFill>
              <a:prstDash val="solid"/>
            </a:ln>
          </c:spPr>
          <c:marker>
            <c:symbol val="square"/>
            <c:size val="3"/>
            <c:spPr>
              <a:solidFill>
                <a:srgbClr val="C00000"/>
              </a:solidFill>
              <a:ln>
                <a:solidFill>
                  <a:srgbClr val="C00000"/>
                </a:solidFill>
              </a:ln>
            </c:spPr>
          </c:marker>
          <c:dPt>
            <c:idx val="4"/>
            <c:bubble3D val="0"/>
            <c:spPr>
              <a:ln w="3175">
                <a:noFill/>
                <a:prstDash val="solid"/>
              </a:ln>
            </c:spPr>
            <c:extLst>
              <c:ext xmlns:c16="http://schemas.microsoft.com/office/drawing/2014/chart" uri="{C3380CC4-5D6E-409C-BE32-E72D297353CC}">
                <c16:uniqueId val="{00000005-D800-4299-8787-E0D41770447E}"/>
              </c:ext>
            </c:extLst>
          </c:dPt>
          <c:dPt>
            <c:idx val="8"/>
            <c:bubble3D val="0"/>
            <c:spPr>
              <a:ln w="3175">
                <a:noFill/>
                <a:prstDash val="solid"/>
              </a:ln>
            </c:spPr>
            <c:extLst>
              <c:ext xmlns:c16="http://schemas.microsoft.com/office/drawing/2014/chart" uri="{C3380CC4-5D6E-409C-BE32-E72D297353CC}">
                <c16:uniqueId val="{00000007-D800-4299-8787-E0D41770447E}"/>
              </c:ext>
            </c:extLst>
          </c:dPt>
          <c:dLbls>
            <c:dLbl>
              <c:idx val="3"/>
              <c:spPr>
                <a:solidFill>
                  <a:srgbClr val="C00000"/>
                </a:solidFill>
                <a:ln>
                  <a:noFill/>
                </a:ln>
                <a:effectLst/>
              </c:spPr>
              <c:txPr>
                <a:bodyPr/>
                <a:lstStyle/>
                <a:p>
                  <a:pPr>
                    <a:defRPr>
                      <a:solidFill>
                        <a:schemeClr val="bg1"/>
                      </a:solidFill>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8-D800-4299-8787-E0D41770447E}"/>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해외제품매출GP!$C$39:$N$40</c:f>
              <c:multiLvlStrCache>
                <c:ptCount val="12"/>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lvl>
                <c:lvl>
                  <c:pt idx="0">
                    <c:v>해외제품</c:v>
                  </c:pt>
                  <c:pt idx="4">
                    <c:v>중국</c:v>
                  </c:pt>
                  <c:pt idx="8">
                    <c:v>미국</c:v>
                  </c:pt>
                </c:lvl>
              </c:multiLvlStrCache>
            </c:multiLvlStrRef>
          </c:cat>
          <c:val>
            <c:numRef>
              <c:f>해외제품매출GP!$C$44:$N$44</c:f>
              <c:numCache>
                <c:formatCode>0.0%</c:formatCode>
                <c:ptCount val="12"/>
                <c:pt idx="0">
                  <c:v>0.48473608715755501</c:v>
                </c:pt>
                <c:pt idx="1">
                  <c:v>0.63412319186980448</c:v>
                </c:pt>
                <c:pt idx="2">
                  <c:v>0.6732374252319282</c:v>
                </c:pt>
                <c:pt idx="3">
                  <c:v>0.58266419807562775</c:v>
                </c:pt>
                <c:pt idx="4">
                  <c:v>0.45160276980451941</c:v>
                </c:pt>
                <c:pt idx="5">
                  <c:v>0.62289734953376252</c:v>
                </c:pt>
                <c:pt idx="6">
                  <c:v>0.591086711046105</c:v>
                </c:pt>
                <c:pt idx="7">
                  <c:v>0.58555041149726728</c:v>
                </c:pt>
                <c:pt idx="8">
                  <c:v>0.77165821920705235</c:v>
                </c:pt>
                <c:pt idx="9">
                  <c:v>0.73057016468416058</c:v>
                </c:pt>
                <c:pt idx="10">
                  <c:v>0.93176276308512551</c:v>
                </c:pt>
                <c:pt idx="11">
                  <c:v>0.9244300385990516</c:v>
                </c:pt>
              </c:numCache>
            </c:numRef>
          </c:val>
          <c:smooth val="0"/>
          <c:extLst>
            <c:ext xmlns:c16="http://schemas.microsoft.com/office/drawing/2014/chart" uri="{C3380CC4-5D6E-409C-BE32-E72D297353CC}">
              <c16:uniqueId val="{00000009-D800-4299-8787-E0D41770447E}"/>
            </c:ext>
          </c:extLst>
        </c:ser>
        <c:dLbls>
          <c:showLegendKey val="0"/>
          <c:showVal val="0"/>
          <c:showCatName val="0"/>
          <c:showSerName val="0"/>
          <c:showPercent val="0"/>
          <c:showBubbleSize val="0"/>
        </c:dLbls>
        <c:marker val="1"/>
        <c:smooth val="0"/>
        <c:axId val="630481055"/>
        <c:axId val="622830415"/>
      </c:lineChart>
      <c:catAx>
        <c:axId val="630458655"/>
        <c:scaling>
          <c:orientation val="minMax"/>
        </c:scaling>
        <c:delete val="0"/>
        <c:axPos val="b"/>
        <c:numFmt formatCode="General" sourceLinked="1"/>
        <c:majorTickMark val="out"/>
        <c:minorTickMark val="none"/>
        <c:tickLblPos val="low"/>
        <c:spPr>
          <a:ln w="3175">
            <a:solidFill>
              <a:srgbClr val="000000"/>
            </a:solidFill>
            <a:prstDash val="solid"/>
          </a:ln>
        </c:spPr>
        <c:crossAx val="539933743"/>
        <c:crosses val="autoZero"/>
        <c:auto val="1"/>
        <c:lblAlgn val="ctr"/>
        <c:lblOffset val="100"/>
        <c:noMultiLvlLbl val="0"/>
      </c:catAx>
      <c:valAx>
        <c:axId val="539933743"/>
        <c:scaling>
          <c:orientation val="minMax"/>
          <c:max val="5000000000"/>
        </c:scaling>
        <c:delete val="0"/>
        <c:axPos val="l"/>
        <c:title>
          <c:tx>
            <c:rich>
              <a:bodyPr rot="-5400000" vert="horz"/>
              <a:lstStyle/>
              <a:p>
                <a:pPr>
                  <a:defRPr/>
                </a:pPr>
                <a:r>
                  <a:rPr lang="ko-KR"/>
                  <a:t>백만원</a:t>
                </a:r>
                <a:endParaRPr lang="en-US"/>
              </a:p>
            </c:rich>
          </c:tx>
          <c:layout>
            <c:manualLayout>
              <c:xMode val="edge"/>
              <c:yMode val="edge"/>
              <c:x val="7.8814506117615882E-2"/>
              <c:y val="0.37789478213689831"/>
            </c:manualLayout>
          </c:layout>
          <c:overlay val="0"/>
        </c:title>
        <c:numFmt formatCode="#,##0,,;\(#,##0,,\);\-" sourceLinked="1"/>
        <c:majorTickMark val="out"/>
        <c:minorTickMark val="none"/>
        <c:tickLblPos val="nextTo"/>
        <c:spPr>
          <a:ln w="3175">
            <a:solidFill>
              <a:srgbClr val="000000"/>
            </a:solidFill>
            <a:prstDash val="solid"/>
          </a:ln>
        </c:spPr>
        <c:crossAx val="630458655"/>
        <c:crosses val="autoZero"/>
        <c:crossBetween val="between"/>
        <c:majorUnit val="2500000000"/>
      </c:valAx>
      <c:valAx>
        <c:axId val="622830415"/>
        <c:scaling>
          <c:orientation val="minMax"/>
        </c:scaling>
        <c:delete val="0"/>
        <c:axPos val="r"/>
        <c:numFmt formatCode="0.0%" sourceLinked="1"/>
        <c:majorTickMark val="none"/>
        <c:minorTickMark val="none"/>
        <c:tickLblPos val="none"/>
        <c:spPr>
          <a:ln>
            <a:noFill/>
          </a:ln>
        </c:spPr>
        <c:crossAx val="630481055"/>
        <c:crosses val="max"/>
        <c:crossBetween val="between"/>
      </c:valAx>
      <c:catAx>
        <c:axId val="630481055"/>
        <c:scaling>
          <c:orientation val="minMax"/>
        </c:scaling>
        <c:delete val="1"/>
        <c:axPos val="b"/>
        <c:numFmt formatCode="General" sourceLinked="1"/>
        <c:majorTickMark val="out"/>
        <c:minorTickMark val="none"/>
        <c:tickLblPos val="nextTo"/>
        <c:crossAx val="622830415"/>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700" b="0" i="0">
          <a:solidFill>
            <a:srgbClr val="000000"/>
          </a:solidFill>
          <a:latin typeface="Arial"/>
          <a:ea typeface="Arial"/>
          <a:cs typeface="Arial"/>
        </a:defRPr>
      </a:pPr>
      <a:endParaRPr lang="ko-KR"/>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해외제품매출GP!$B$139</c:f>
              <c:strCache>
                <c:ptCount val="1"/>
                <c:pt idx="0">
                  <c:v>Anti-Malaria (p LDH) 3B28</c:v>
                </c:pt>
              </c:strCache>
            </c:strRef>
          </c:tx>
          <c:spPr>
            <a:solidFill>
              <a:srgbClr val="470A68"/>
            </a:solidFill>
            <a:ln w="3175">
              <a:solidFill>
                <a:srgbClr val="FFFFFF"/>
              </a:solidFill>
              <a:prstDash val="solid"/>
            </a:ln>
          </c:spPr>
          <c:invertIfNegative val="0"/>
          <c:dLbls>
            <c:spPr>
              <a:solidFill>
                <a:srgbClr val="470A6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해외제품매출GP!$C$137:$J$138</c:f>
              <c:multiLvlStrCache>
                <c:ptCount val="8"/>
                <c:lvl>
                  <c:pt idx="0">
                    <c:v>2018</c:v>
                  </c:pt>
                  <c:pt idx="1">
                    <c:v>2019</c:v>
                  </c:pt>
                  <c:pt idx="2">
                    <c:v>2020</c:v>
                  </c:pt>
                  <c:pt idx="3">
                    <c:v>21.06LTM</c:v>
                  </c:pt>
                  <c:pt idx="4">
                    <c:v>2018</c:v>
                  </c:pt>
                  <c:pt idx="5">
                    <c:v>2019</c:v>
                  </c:pt>
                  <c:pt idx="6">
                    <c:v>2020</c:v>
                  </c:pt>
                  <c:pt idx="7">
                    <c:v>21.06LTM</c:v>
                  </c:pt>
                </c:lvl>
                <c:lvl>
                  <c:pt idx="0">
                    <c:v>Anti-Malaria (p LDH) 3B28</c:v>
                  </c:pt>
                  <c:pt idx="4">
                    <c:v>Anti-Malaria (pf/pv LDH) 12D85</c:v>
                  </c:pt>
                </c:lvl>
              </c:multiLvlStrCache>
            </c:multiLvlStrRef>
          </c:cat>
          <c:val>
            <c:numRef>
              <c:f>해외제품매출GP!$C$139:$J$139</c:f>
              <c:numCache>
                <c:formatCode>#,##0,,;\(#,##0,,\);\-</c:formatCode>
                <c:ptCount val="8"/>
                <c:pt idx="0">
                  <c:v>72905283</c:v>
                </c:pt>
                <c:pt idx="1">
                  <c:v>354694889</c:v>
                </c:pt>
                <c:pt idx="2">
                  <c:v>895503884</c:v>
                </c:pt>
                <c:pt idx="3">
                  <c:v>359949673</c:v>
                </c:pt>
              </c:numCache>
            </c:numRef>
          </c:val>
          <c:extLst>
            <c:ext xmlns:c16="http://schemas.microsoft.com/office/drawing/2014/chart" uri="{C3380CC4-5D6E-409C-BE32-E72D297353CC}">
              <c16:uniqueId val="{00000000-D7C1-4046-9BBB-1CCDA05F0DC0}"/>
            </c:ext>
          </c:extLst>
        </c:ser>
        <c:ser>
          <c:idx val="1"/>
          <c:order val="1"/>
          <c:tx>
            <c:strRef>
              <c:f>해외제품매출GP!$B$140</c:f>
              <c:strCache>
                <c:ptCount val="1"/>
                <c:pt idx="0">
                  <c:v>Anti-Malaria (pf/pv LDH) 12D85</c:v>
                </c:pt>
              </c:strCache>
            </c:strRef>
          </c:tx>
          <c:spPr>
            <a:solidFill>
              <a:srgbClr val="483698"/>
            </a:solidFill>
            <a:ln w="3175">
              <a:solidFill>
                <a:srgbClr val="FFFFFF"/>
              </a:solidFill>
              <a:prstDash val="solid"/>
            </a:ln>
          </c:spPr>
          <c:invertIfNegative val="0"/>
          <c:dLbls>
            <c:dLbl>
              <c:idx val="7"/>
              <c:spPr>
                <a:solidFill>
                  <a:srgbClr val="48369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1-D7C1-4046-9BBB-1CCDA05F0DC0}"/>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해외제품매출GP!$C$137:$J$138</c:f>
              <c:multiLvlStrCache>
                <c:ptCount val="8"/>
                <c:lvl>
                  <c:pt idx="0">
                    <c:v>2018</c:v>
                  </c:pt>
                  <c:pt idx="1">
                    <c:v>2019</c:v>
                  </c:pt>
                  <c:pt idx="2">
                    <c:v>2020</c:v>
                  </c:pt>
                  <c:pt idx="3">
                    <c:v>21.06LTM</c:v>
                  </c:pt>
                  <c:pt idx="4">
                    <c:v>2018</c:v>
                  </c:pt>
                  <c:pt idx="5">
                    <c:v>2019</c:v>
                  </c:pt>
                  <c:pt idx="6">
                    <c:v>2020</c:v>
                  </c:pt>
                  <c:pt idx="7">
                    <c:v>21.06LTM</c:v>
                  </c:pt>
                </c:lvl>
                <c:lvl>
                  <c:pt idx="0">
                    <c:v>Anti-Malaria (p LDH) 3B28</c:v>
                  </c:pt>
                  <c:pt idx="4">
                    <c:v>Anti-Malaria (pf/pv LDH) 12D85</c:v>
                  </c:pt>
                </c:lvl>
              </c:multiLvlStrCache>
            </c:multiLvlStrRef>
          </c:cat>
          <c:val>
            <c:numRef>
              <c:f>해외제품매출GP!$C$140:$J$140</c:f>
              <c:numCache>
                <c:formatCode>General</c:formatCode>
                <c:ptCount val="8"/>
                <c:pt idx="6" formatCode="#,##0,,;\(#,##0,,\);\-">
                  <c:v>132069960</c:v>
                </c:pt>
                <c:pt idx="7" formatCode="#,##0,,;\(#,##0,,\);\-">
                  <c:v>15834600</c:v>
                </c:pt>
              </c:numCache>
            </c:numRef>
          </c:val>
          <c:extLst>
            <c:ext xmlns:c16="http://schemas.microsoft.com/office/drawing/2014/chart" uri="{C3380CC4-5D6E-409C-BE32-E72D297353CC}">
              <c16:uniqueId val="{00000002-D7C1-4046-9BBB-1CCDA05F0DC0}"/>
            </c:ext>
          </c:extLst>
        </c:ser>
        <c:dLbls>
          <c:showLegendKey val="0"/>
          <c:showVal val="0"/>
          <c:showCatName val="0"/>
          <c:showSerName val="0"/>
          <c:showPercent val="0"/>
          <c:showBubbleSize val="0"/>
        </c:dLbls>
        <c:gapWidth val="40"/>
        <c:overlap val="100"/>
        <c:axId val="620289647"/>
        <c:axId val="622838735"/>
      </c:barChart>
      <c:lineChart>
        <c:grouping val="standard"/>
        <c:varyColors val="0"/>
        <c:ser>
          <c:idx val="2"/>
          <c:order val="2"/>
          <c:tx>
            <c:strRef>
              <c:f>해외제품매출GP!$B$141</c:f>
              <c:strCache>
                <c:ptCount val="1"/>
                <c:pt idx="0">
                  <c:v>GP%</c:v>
                </c:pt>
              </c:strCache>
            </c:strRef>
          </c:tx>
          <c:spPr>
            <a:ln w="3175">
              <a:solidFill>
                <a:srgbClr val="C00000"/>
              </a:solidFill>
              <a:prstDash val="solid"/>
            </a:ln>
          </c:spPr>
          <c:marker>
            <c:symbol val="square"/>
            <c:size val="3"/>
            <c:spPr>
              <a:solidFill>
                <a:srgbClr val="C00000"/>
              </a:solidFill>
              <a:ln>
                <a:solidFill>
                  <a:srgbClr val="C00000"/>
                </a:solidFill>
              </a:ln>
            </c:spPr>
          </c:marker>
          <c:dPt>
            <c:idx val="4"/>
            <c:marker>
              <c:symbol val="none"/>
            </c:marker>
            <c:bubble3D val="0"/>
            <c:spPr>
              <a:ln w="3175">
                <a:noFill/>
                <a:prstDash val="solid"/>
              </a:ln>
            </c:spPr>
            <c:extLst>
              <c:ext xmlns:c16="http://schemas.microsoft.com/office/drawing/2014/chart" uri="{C3380CC4-5D6E-409C-BE32-E72D297353CC}">
                <c16:uniqueId val="{00000004-D7C1-4046-9BBB-1CCDA05F0DC0}"/>
              </c:ext>
            </c:extLst>
          </c:dPt>
          <c:dPt>
            <c:idx val="5"/>
            <c:marker>
              <c:symbol val="none"/>
            </c:marker>
            <c:bubble3D val="0"/>
            <c:spPr>
              <a:ln w="3175">
                <a:noFill/>
                <a:prstDash val="solid"/>
              </a:ln>
            </c:spPr>
            <c:extLst>
              <c:ext xmlns:c16="http://schemas.microsoft.com/office/drawing/2014/chart" uri="{C3380CC4-5D6E-409C-BE32-E72D297353CC}">
                <c16:uniqueId val="{00000006-D7C1-4046-9BBB-1CCDA05F0DC0}"/>
              </c:ext>
            </c:extLst>
          </c:dPt>
          <c:dPt>
            <c:idx val="6"/>
            <c:bubble3D val="0"/>
            <c:spPr>
              <a:ln w="3175">
                <a:noFill/>
                <a:prstDash val="solid"/>
              </a:ln>
            </c:spPr>
            <c:extLst>
              <c:ext xmlns:c16="http://schemas.microsoft.com/office/drawing/2014/chart" uri="{C3380CC4-5D6E-409C-BE32-E72D297353CC}">
                <c16:uniqueId val="{00000008-D7C1-4046-9BBB-1CCDA05F0DC0}"/>
              </c:ext>
            </c:extLst>
          </c:dPt>
          <c:dLbls>
            <c:dLbl>
              <c:idx val="4"/>
              <c:delete val="1"/>
              <c:extLst>
                <c:ext xmlns:c15="http://schemas.microsoft.com/office/drawing/2012/chart" uri="{CE6537A1-D6FC-4f65-9D91-7224C49458BB}"/>
                <c:ext xmlns:c16="http://schemas.microsoft.com/office/drawing/2014/chart" uri="{C3380CC4-5D6E-409C-BE32-E72D297353CC}">
                  <c16:uniqueId val="{00000004-D7C1-4046-9BBB-1CCDA05F0DC0}"/>
                </c:ext>
              </c:extLst>
            </c:dLbl>
            <c:dLbl>
              <c:idx val="5"/>
              <c:delete val="1"/>
              <c:extLst>
                <c:ext xmlns:c15="http://schemas.microsoft.com/office/drawing/2012/chart" uri="{CE6537A1-D6FC-4f65-9D91-7224C49458BB}"/>
                <c:ext xmlns:c16="http://schemas.microsoft.com/office/drawing/2014/chart" uri="{C3380CC4-5D6E-409C-BE32-E72D297353CC}">
                  <c16:uniqueId val="{00000006-D7C1-4046-9BBB-1CCDA05F0DC0}"/>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해외제품매출GP!$C$137:$J$138</c:f>
              <c:multiLvlStrCache>
                <c:ptCount val="8"/>
                <c:lvl>
                  <c:pt idx="0">
                    <c:v>2018</c:v>
                  </c:pt>
                  <c:pt idx="1">
                    <c:v>2019</c:v>
                  </c:pt>
                  <c:pt idx="2">
                    <c:v>2020</c:v>
                  </c:pt>
                  <c:pt idx="3">
                    <c:v>21.06LTM</c:v>
                  </c:pt>
                  <c:pt idx="4">
                    <c:v>2018</c:v>
                  </c:pt>
                  <c:pt idx="5">
                    <c:v>2019</c:v>
                  </c:pt>
                  <c:pt idx="6">
                    <c:v>2020</c:v>
                  </c:pt>
                  <c:pt idx="7">
                    <c:v>21.06LTM</c:v>
                  </c:pt>
                </c:lvl>
                <c:lvl>
                  <c:pt idx="0">
                    <c:v>Anti-Malaria (p LDH) 3B28</c:v>
                  </c:pt>
                  <c:pt idx="4">
                    <c:v>Anti-Malaria (pf/pv LDH) 12D85</c:v>
                  </c:pt>
                </c:lvl>
              </c:multiLvlStrCache>
            </c:multiLvlStrRef>
          </c:cat>
          <c:val>
            <c:numRef>
              <c:f>해외제품매출GP!$C$141:$J$141</c:f>
              <c:numCache>
                <c:formatCode>0.0%</c:formatCode>
                <c:ptCount val="8"/>
                <c:pt idx="0">
                  <c:v>0.773837776032818</c:v>
                </c:pt>
                <c:pt idx="1">
                  <c:v>0.72053140489666612</c:v>
                </c:pt>
                <c:pt idx="2">
                  <c:v>0.93479299265571614</c:v>
                </c:pt>
                <c:pt idx="3">
                  <c:v>0.92864248744653777</c:v>
                </c:pt>
                <c:pt idx="4">
                  <c:v>0</c:v>
                </c:pt>
                <c:pt idx="5">
                  <c:v>0</c:v>
                </c:pt>
                <c:pt idx="6">
                  <c:v>0.91426144674444076</c:v>
                </c:pt>
                <c:pt idx="7">
                  <c:v>0.91306054497333577</c:v>
                </c:pt>
              </c:numCache>
            </c:numRef>
          </c:val>
          <c:smooth val="0"/>
          <c:extLst>
            <c:ext xmlns:c16="http://schemas.microsoft.com/office/drawing/2014/chart" uri="{C3380CC4-5D6E-409C-BE32-E72D297353CC}">
              <c16:uniqueId val="{00000009-D7C1-4046-9BBB-1CCDA05F0DC0}"/>
            </c:ext>
          </c:extLst>
        </c:ser>
        <c:dLbls>
          <c:showLegendKey val="0"/>
          <c:showVal val="0"/>
          <c:showCatName val="0"/>
          <c:showSerName val="0"/>
          <c:showPercent val="0"/>
          <c:showBubbleSize val="0"/>
        </c:dLbls>
        <c:marker val="1"/>
        <c:smooth val="0"/>
        <c:axId val="694095535"/>
        <c:axId val="622846639"/>
      </c:lineChart>
      <c:catAx>
        <c:axId val="62028964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22838735"/>
        <c:crosses val="autoZero"/>
        <c:auto val="1"/>
        <c:lblAlgn val="ctr"/>
        <c:lblOffset val="100"/>
        <c:noMultiLvlLbl val="0"/>
      </c:catAx>
      <c:valAx>
        <c:axId val="622838735"/>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4932630463926004E-2"/>
              <c:y val="0.37712283464566931"/>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620289647"/>
        <c:crosses val="autoZero"/>
        <c:crossBetween val="between"/>
        <c:majorUnit val="500000000"/>
      </c:valAx>
      <c:valAx>
        <c:axId val="622846639"/>
        <c:scaling>
          <c:orientation val="minMax"/>
        </c:scaling>
        <c:delete val="0"/>
        <c:axPos val="r"/>
        <c:numFmt formatCode="0.0%" sourceLinked="1"/>
        <c:majorTickMark val="none"/>
        <c:minorTickMark val="none"/>
        <c:tickLblPos val="none"/>
        <c:spPr>
          <a:ln>
            <a:noFill/>
          </a:ln>
        </c:spPr>
        <c:crossAx val="694095535"/>
        <c:crosses val="max"/>
        <c:crossBetween val="between"/>
      </c:valAx>
      <c:catAx>
        <c:axId val="694095535"/>
        <c:scaling>
          <c:orientation val="minMax"/>
        </c:scaling>
        <c:delete val="1"/>
        <c:axPos val="b"/>
        <c:numFmt formatCode="General" sourceLinked="1"/>
        <c:majorTickMark val="out"/>
        <c:minorTickMark val="none"/>
        <c:tickLblPos val="nextTo"/>
        <c:crossAx val="622846639"/>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중국GP!$E$11</c:f>
              <c:strCache>
                <c:ptCount val="1"/>
                <c:pt idx="0">
                  <c:v>VDPro® ADV gI AB ELISA</c:v>
                </c:pt>
              </c:strCache>
            </c:strRef>
          </c:tx>
          <c:spPr>
            <a:solidFill>
              <a:srgbClr val="005EB8"/>
            </a:solidFill>
            <a:ln w="3175">
              <a:solidFill>
                <a:srgbClr val="FFFFFF"/>
              </a:solidFill>
              <a:prstDash val="solid"/>
            </a:ln>
          </c:spPr>
          <c:invertIfNegative val="0"/>
          <c:dLbls>
            <c:spPr>
              <a:solidFill>
                <a:srgbClr val="005EB8"/>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중국GP!$F$8:$U$10</c:f>
              <c:multiLvlStrCache>
                <c:ptCount val="16"/>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pt idx="12">
                    <c:v>2018</c:v>
                  </c:pt>
                  <c:pt idx="13">
                    <c:v>2019</c:v>
                  </c:pt>
                  <c:pt idx="14">
                    <c:v>2020</c:v>
                  </c:pt>
                  <c:pt idx="15">
                    <c:v>21.06LTM</c:v>
                  </c:pt>
                </c:lvl>
                <c:lvl>
                  <c:pt idx="0">
                    <c:v>VDPro® ADV gI AB</c:v>
                  </c:pt>
                  <c:pt idx="4">
                    <c:v>VDPro® PRRSV AB </c:v>
                  </c:pt>
                  <c:pt idx="8">
                    <c:v>VDPro® FMDV Type O </c:v>
                  </c:pt>
                  <c:pt idx="12">
                    <c:v>VDPro® CSFV AB C</c:v>
                  </c:pt>
                </c:lvl>
                <c:lvl>
                  <c:pt idx="0">
                    <c:v>오제스키병</c:v>
                  </c:pt>
                  <c:pt idx="4">
                    <c:v>돼지생식기호흡기증후군</c:v>
                  </c:pt>
                  <c:pt idx="8">
                    <c:v>구제역</c:v>
                  </c:pt>
                  <c:pt idx="12">
                    <c:v>돼지열병바이러스</c:v>
                  </c:pt>
                </c:lvl>
              </c:multiLvlStrCache>
            </c:multiLvlStrRef>
          </c:cat>
          <c:val>
            <c:numRef>
              <c:f>중국GP!$F$11:$U$11</c:f>
              <c:numCache>
                <c:formatCode>#,##0,,;\(#,##0,,\);\-</c:formatCode>
                <c:ptCount val="16"/>
                <c:pt idx="0">
                  <c:v>16060800</c:v>
                </c:pt>
                <c:pt idx="1">
                  <c:v>9103067</c:v>
                </c:pt>
                <c:pt idx="2">
                  <c:v>112865982</c:v>
                </c:pt>
                <c:pt idx="3">
                  <c:v>567368790</c:v>
                </c:pt>
              </c:numCache>
            </c:numRef>
          </c:val>
          <c:extLst>
            <c:ext xmlns:c16="http://schemas.microsoft.com/office/drawing/2014/chart" uri="{C3380CC4-5D6E-409C-BE32-E72D297353CC}">
              <c16:uniqueId val="{00000002-8CBD-493B-9CF3-4E2E52869BE8}"/>
            </c:ext>
          </c:extLst>
        </c:ser>
        <c:ser>
          <c:idx val="1"/>
          <c:order val="1"/>
          <c:tx>
            <c:strRef>
              <c:f>중국GP!$E$12</c:f>
              <c:strCache>
                <c:ptCount val="1"/>
                <c:pt idx="0">
                  <c:v>VDPro® PRRSV AB ELISA</c:v>
                </c:pt>
              </c:strCache>
            </c:strRef>
          </c:tx>
          <c:spPr>
            <a:solidFill>
              <a:srgbClr val="88C4EC"/>
            </a:solidFill>
            <a:ln w="3175">
              <a:solidFill>
                <a:srgbClr val="FFFFFF"/>
              </a:solidFill>
              <a:prstDash val="solid"/>
            </a:ln>
          </c:spPr>
          <c:invertIfNegative val="0"/>
          <c:dLbls>
            <c:dLbl>
              <c:idx val="5"/>
              <c:spPr>
                <a:solidFill>
                  <a:srgbClr val="88C4EC"/>
                </a:solid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3-8CBD-493B-9CF3-4E2E52869BE8}"/>
                </c:ext>
              </c:extLst>
            </c:dLbl>
            <c:dLbl>
              <c:idx val="6"/>
              <c:spPr>
                <a:solidFill>
                  <a:srgbClr val="88C4EC"/>
                </a:solid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6-4A28-4784-9809-4DCFBA8F8A67}"/>
                </c:ext>
              </c:extLst>
            </c:dLbl>
            <c:spPr>
              <a:no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중국GP!$F$8:$U$10</c:f>
              <c:multiLvlStrCache>
                <c:ptCount val="16"/>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pt idx="12">
                    <c:v>2018</c:v>
                  </c:pt>
                  <c:pt idx="13">
                    <c:v>2019</c:v>
                  </c:pt>
                  <c:pt idx="14">
                    <c:v>2020</c:v>
                  </c:pt>
                  <c:pt idx="15">
                    <c:v>21.06LTM</c:v>
                  </c:pt>
                </c:lvl>
                <c:lvl>
                  <c:pt idx="0">
                    <c:v>VDPro® ADV gI AB</c:v>
                  </c:pt>
                  <c:pt idx="4">
                    <c:v>VDPro® PRRSV AB </c:v>
                  </c:pt>
                  <c:pt idx="8">
                    <c:v>VDPro® FMDV Type O </c:v>
                  </c:pt>
                  <c:pt idx="12">
                    <c:v>VDPro® CSFV AB C</c:v>
                  </c:pt>
                </c:lvl>
                <c:lvl>
                  <c:pt idx="0">
                    <c:v>오제스키병</c:v>
                  </c:pt>
                  <c:pt idx="4">
                    <c:v>돼지생식기호흡기증후군</c:v>
                  </c:pt>
                  <c:pt idx="8">
                    <c:v>구제역</c:v>
                  </c:pt>
                  <c:pt idx="12">
                    <c:v>돼지열병바이러스</c:v>
                  </c:pt>
                </c:lvl>
              </c:multiLvlStrCache>
            </c:multiLvlStrRef>
          </c:cat>
          <c:val>
            <c:numRef>
              <c:f>중국GP!$F$12:$U$12</c:f>
              <c:numCache>
                <c:formatCode>General</c:formatCode>
                <c:ptCount val="16"/>
                <c:pt idx="4" formatCode="#,##0,,;\(#,##0,,\);\-">
                  <c:v>330286664</c:v>
                </c:pt>
                <c:pt idx="5" formatCode="#,##0,,;\(#,##0,,\);\-">
                  <c:v>19769724</c:v>
                </c:pt>
                <c:pt idx="6" formatCode="#,##0,,;\(#,##0,,\);\-">
                  <c:v>88297839</c:v>
                </c:pt>
                <c:pt idx="7" formatCode="#,##0,,;\(#,##0,,\);\-">
                  <c:v>221833563</c:v>
                </c:pt>
              </c:numCache>
            </c:numRef>
          </c:val>
          <c:extLst>
            <c:ext xmlns:c16="http://schemas.microsoft.com/office/drawing/2014/chart" uri="{C3380CC4-5D6E-409C-BE32-E72D297353CC}">
              <c16:uniqueId val="{00000004-8CBD-493B-9CF3-4E2E52869BE8}"/>
            </c:ext>
          </c:extLst>
        </c:ser>
        <c:ser>
          <c:idx val="2"/>
          <c:order val="2"/>
          <c:tx>
            <c:strRef>
              <c:f>중국GP!$E$13</c:f>
              <c:strCache>
                <c:ptCount val="1"/>
                <c:pt idx="0">
                  <c:v>VDPro® FMDV Type O ELISA</c:v>
                </c:pt>
              </c:strCache>
            </c:strRef>
          </c:tx>
          <c:spPr>
            <a:solidFill>
              <a:srgbClr val="C4E1F5"/>
            </a:solidFill>
            <a:ln w="3175">
              <a:solidFill>
                <a:srgbClr val="FFFFFF"/>
              </a:solidFill>
              <a:prstDash val="solid"/>
            </a:ln>
          </c:spPr>
          <c:invertIfNegative val="0"/>
          <c:dLbls>
            <c:dLbl>
              <c:idx val="9"/>
              <c:spPr>
                <a:solidFill>
                  <a:srgbClr val="C4E1F5"/>
                </a:solid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7-4A28-4784-9809-4DCFBA8F8A67}"/>
                </c:ext>
              </c:extLst>
            </c:dLbl>
            <c:spPr>
              <a:no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중국GP!$F$8:$U$10</c:f>
              <c:multiLvlStrCache>
                <c:ptCount val="16"/>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pt idx="12">
                    <c:v>2018</c:v>
                  </c:pt>
                  <c:pt idx="13">
                    <c:v>2019</c:v>
                  </c:pt>
                  <c:pt idx="14">
                    <c:v>2020</c:v>
                  </c:pt>
                  <c:pt idx="15">
                    <c:v>21.06LTM</c:v>
                  </c:pt>
                </c:lvl>
                <c:lvl>
                  <c:pt idx="0">
                    <c:v>VDPro® ADV gI AB</c:v>
                  </c:pt>
                  <c:pt idx="4">
                    <c:v>VDPro® PRRSV AB </c:v>
                  </c:pt>
                  <c:pt idx="8">
                    <c:v>VDPro® FMDV Type O </c:v>
                  </c:pt>
                  <c:pt idx="12">
                    <c:v>VDPro® CSFV AB C</c:v>
                  </c:pt>
                </c:lvl>
                <c:lvl>
                  <c:pt idx="0">
                    <c:v>오제스키병</c:v>
                  </c:pt>
                  <c:pt idx="4">
                    <c:v>돼지생식기호흡기증후군</c:v>
                  </c:pt>
                  <c:pt idx="8">
                    <c:v>구제역</c:v>
                  </c:pt>
                  <c:pt idx="12">
                    <c:v>돼지열병바이러스</c:v>
                  </c:pt>
                </c:lvl>
              </c:multiLvlStrCache>
            </c:multiLvlStrRef>
          </c:cat>
          <c:val>
            <c:numRef>
              <c:f>중국GP!$F$13:$U$13</c:f>
              <c:numCache>
                <c:formatCode>General</c:formatCode>
                <c:ptCount val="16"/>
                <c:pt idx="8" formatCode="#,##0,,;\(#,##0,,\);\-">
                  <c:v>333038759</c:v>
                </c:pt>
                <c:pt idx="9" formatCode="#,##0,,;\(#,##0,,\);\-">
                  <c:v>65995452</c:v>
                </c:pt>
                <c:pt idx="10" formatCode="#,##0,,;\(#,##0,,\);\-">
                  <c:v>169692615</c:v>
                </c:pt>
                <c:pt idx="11" formatCode="#,##0,,;\(#,##0,,\);\-">
                  <c:v>190602438</c:v>
                </c:pt>
              </c:numCache>
            </c:numRef>
          </c:val>
          <c:extLst>
            <c:ext xmlns:c16="http://schemas.microsoft.com/office/drawing/2014/chart" uri="{C3380CC4-5D6E-409C-BE32-E72D297353CC}">
              <c16:uniqueId val="{00000005-8CBD-493B-9CF3-4E2E52869BE8}"/>
            </c:ext>
          </c:extLst>
        </c:ser>
        <c:ser>
          <c:idx val="3"/>
          <c:order val="3"/>
          <c:tx>
            <c:strRef>
              <c:f>중국GP!$E$14</c:f>
              <c:strCache>
                <c:ptCount val="1"/>
                <c:pt idx="0">
                  <c:v>VDPro® CSFV AB C-ELISA</c:v>
                </c:pt>
              </c:strCache>
            </c:strRef>
          </c:tx>
          <c:spPr>
            <a:solidFill>
              <a:srgbClr val="EDEFEF"/>
            </a:solidFill>
            <a:ln w="3175">
              <a:solidFill>
                <a:srgbClr val="FFFFFF"/>
              </a:solidFill>
              <a:prstDash val="solid"/>
            </a:ln>
          </c:spPr>
          <c:invertIfNegative val="0"/>
          <c:dLbls>
            <c:spPr>
              <a:solidFill>
                <a:srgbClr val="EDEFEF"/>
              </a:solidFill>
              <a:ln>
                <a:noFill/>
              </a:ln>
              <a:effectLst/>
            </c:spPr>
            <c:txPr>
              <a:bodyPr wrap="square" lIns="38100" tIns="19050" rIns="38100" bIns="19050" anchor="ctr">
                <a:spAutoFit/>
              </a:bodyPr>
              <a:lstStyle/>
              <a:p>
                <a:pPr>
                  <a:defRPr sz="700">
                    <a:solidFill>
                      <a:schemeClr val="tx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중국GP!$F$8:$U$10</c:f>
              <c:multiLvlStrCache>
                <c:ptCount val="16"/>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pt idx="12">
                    <c:v>2018</c:v>
                  </c:pt>
                  <c:pt idx="13">
                    <c:v>2019</c:v>
                  </c:pt>
                  <c:pt idx="14">
                    <c:v>2020</c:v>
                  </c:pt>
                  <c:pt idx="15">
                    <c:v>21.06LTM</c:v>
                  </c:pt>
                </c:lvl>
                <c:lvl>
                  <c:pt idx="0">
                    <c:v>VDPro® ADV gI AB</c:v>
                  </c:pt>
                  <c:pt idx="4">
                    <c:v>VDPro® PRRSV AB </c:v>
                  </c:pt>
                  <c:pt idx="8">
                    <c:v>VDPro® FMDV Type O </c:v>
                  </c:pt>
                  <c:pt idx="12">
                    <c:v>VDPro® CSFV AB C</c:v>
                  </c:pt>
                </c:lvl>
                <c:lvl>
                  <c:pt idx="0">
                    <c:v>오제스키병</c:v>
                  </c:pt>
                  <c:pt idx="4">
                    <c:v>돼지생식기호흡기증후군</c:v>
                  </c:pt>
                  <c:pt idx="8">
                    <c:v>구제역</c:v>
                  </c:pt>
                  <c:pt idx="12">
                    <c:v>돼지열병바이러스</c:v>
                  </c:pt>
                </c:lvl>
              </c:multiLvlStrCache>
            </c:multiLvlStrRef>
          </c:cat>
          <c:val>
            <c:numRef>
              <c:f>중국GP!$F$14:$U$14</c:f>
              <c:numCache>
                <c:formatCode>General</c:formatCode>
                <c:ptCount val="16"/>
                <c:pt idx="12" formatCode="#,##0,,;\(#,##0,,\);\-">
                  <c:v>398639709</c:v>
                </c:pt>
                <c:pt idx="13" formatCode="#,##0,,;\(#,##0,,\);\-">
                  <c:v>28214820</c:v>
                </c:pt>
                <c:pt idx="14" formatCode="#,##0,,;\(#,##0,,\);\-">
                  <c:v>70455357</c:v>
                </c:pt>
                <c:pt idx="15" formatCode="#,##0,,;\(#,##0,,\);\-">
                  <c:v>90287303</c:v>
                </c:pt>
              </c:numCache>
            </c:numRef>
          </c:val>
          <c:extLst>
            <c:ext xmlns:c16="http://schemas.microsoft.com/office/drawing/2014/chart" uri="{C3380CC4-5D6E-409C-BE32-E72D297353CC}">
              <c16:uniqueId val="{00000007-8CBD-493B-9CF3-4E2E52869BE8}"/>
            </c:ext>
          </c:extLst>
        </c:ser>
        <c:dLbls>
          <c:showLegendKey val="0"/>
          <c:showVal val="0"/>
          <c:showCatName val="0"/>
          <c:showSerName val="0"/>
          <c:showPercent val="0"/>
          <c:showBubbleSize val="0"/>
        </c:dLbls>
        <c:gapWidth val="40"/>
        <c:overlap val="100"/>
        <c:axId val="633908815"/>
        <c:axId val="622832495"/>
      </c:barChart>
      <c:lineChart>
        <c:grouping val="standard"/>
        <c:varyColors val="0"/>
        <c:ser>
          <c:idx val="4"/>
          <c:order val="4"/>
          <c:tx>
            <c:strRef>
              <c:f>중국GP!$E$15</c:f>
              <c:strCache>
                <c:ptCount val="1"/>
                <c:pt idx="0">
                  <c:v>GP%</c:v>
                </c:pt>
              </c:strCache>
            </c:strRef>
          </c:tx>
          <c:spPr>
            <a:ln w="3175">
              <a:solidFill>
                <a:srgbClr val="C00000"/>
              </a:solidFill>
              <a:prstDash val="solid"/>
            </a:ln>
          </c:spPr>
          <c:marker>
            <c:symbol val="star"/>
            <c:size val="3"/>
            <c:spPr>
              <a:solidFill>
                <a:srgbClr val="C00000"/>
              </a:solidFill>
              <a:ln>
                <a:solidFill>
                  <a:srgbClr val="C00000"/>
                </a:solidFill>
              </a:ln>
            </c:spPr>
          </c:marker>
          <c:dPt>
            <c:idx val="4"/>
            <c:bubble3D val="0"/>
            <c:spPr>
              <a:ln w="3175">
                <a:noFill/>
                <a:prstDash val="solid"/>
              </a:ln>
            </c:spPr>
            <c:extLst>
              <c:ext xmlns:c16="http://schemas.microsoft.com/office/drawing/2014/chart" uri="{C3380CC4-5D6E-409C-BE32-E72D297353CC}">
                <c16:uniqueId val="{00000009-8CBD-493B-9CF3-4E2E52869BE8}"/>
              </c:ext>
            </c:extLst>
          </c:dPt>
          <c:dPt>
            <c:idx val="8"/>
            <c:bubble3D val="0"/>
            <c:spPr>
              <a:ln w="3175">
                <a:noFill/>
                <a:prstDash val="solid"/>
              </a:ln>
            </c:spPr>
            <c:extLst>
              <c:ext xmlns:c16="http://schemas.microsoft.com/office/drawing/2014/chart" uri="{C3380CC4-5D6E-409C-BE32-E72D297353CC}">
                <c16:uniqueId val="{0000000B-8CBD-493B-9CF3-4E2E52869BE8}"/>
              </c:ext>
            </c:extLst>
          </c:dPt>
          <c:dPt>
            <c:idx val="12"/>
            <c:bubble3D val="0"/>
            <c:spPr>
              <a:ln w="3175">
                <a:noFill/>
                <a:prstDash val="solid"/>
              </a:ln>
            </c:spPr>
            <c:extLst>
              <c:ext xmlns:c16="http://schemas.microsoft.com/office/drawing/2014/chart" uri="{C3380CC4-5D6E-409C-BE32-E72D297353CC}">
                <c16:uniqueId val="{0000000D-8CBD-493B-9CF3-4E2E52869BE8}"/>
              </c:ext>
            </c:extLst>
          </c:dPt>
          <c:dLbls>
            <c:dLbl>
              <c:idx val="1"/>
              <c:layout>
                <c:manualLayout>
                  <c:x val="-2.204101842192166E-2"/>
                  <c:y val="1.74135917945478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CBD-493B-9CF3-4E2E52869BE8}"/>
                </c:ext>
              </c:extLst>
            </c:dLbl>
            <c:dLbl>
              <c:idx val="12"/>
              <c:layout>
                <c:manualLayout>
                  <c:x val="-3.0894072855160843E-2"/>
                  <c:y val="-1.46446923230850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CBD-493B-9CF3-4E2E52869BE8}"/>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중국GP!$F$8:$U$10</c:f>
              <c:multiLvlStrCache>
                <c:ptCount val="16"/>
                <c:lvl>
                  <c:pt idx="0">
                    <c:v>2018</c:v>
                  </c:pt>
                  <c:pt idx="1">
                    <c:v>2019</c:v>
                  </c:pt>
                  <c:pt idx="2">
                    <c:v>2020</c:v>
                  </c:pt>
                  <c:pt idx="3">
                    <c:v>21.06LTM</c:v>
                  </c:pt>
                  <c:pt idx="4">
                    <c:v>2018</c:v>
                  </c:pt>
                  <c:pt idx="5">
                    <c:v>2019</c:v>
                  </c:pt>
                  <c:pt idx="6">
                    <c:v>2020</c:v>
                  </c:pt>
                  <c:pt idx="7">
                    <c:v>21.06LTM</c:v>
                  </c:pt>
                  <c:pt idx="8">
                    <c:v>2018</c:v>
                  </c:pt>
                  <c:pt idx="9">
                    <c:v>2019</c:v>
                  </c:pt>
                  <c:pt idx="10">
                    <c:v>2020</c:v>
                  </c:pt>
                  <c:pt idx="11">
                    <c:v>21.06LTM</c:v>
                  </c:pt>
                  <c:pt idx="12">
                    <c:v>2018</c:v>
                  </c:pt>
                  <c:pt idx="13">
                    <c:v>2019</c:v>
                  </c:pt>
                  <c:pt idx="14">
                    <c:v>2020</c:v>
                  </c:pt>
                  <c:pt idx="15">
                    <c:v>21.06LTM</c:v>
                  </c:pt>
                </c:lvl>
                <c:lvl>
                  <c:pt idx="0">
                    <c:v>VDPro® ADV gI AB</c:v>
                  </c:pt>
                  <c:pt idx="4">
                    <c:v>VDPro® PRRSV AB </c:v>
                  </c:pt>
                  <c:pt idx="8">
                    <c:v>VDPro® FMDV Type O </c:v>
                  </c:pt>
                  <c:pt idx="12">
                    <c:v>VDPro® CSFV AB C</c:v>
                  </c:pt>
                </c:lvl>
                <c:lvl>
                  <c:pt idx="0">
                    <c:v>오제스키병</c:v>
                  </c:pt>
                  <c:pt idx="4">
                    <c:v>돼지생식기호흡기증후군</c:v>
                  </c:pt>
                  <c:pt idx="8">
                    <c:v>구제역</c:v>
                  </c:pt>
                  <c:pt idx="12">
                    <c:v>돼지열병바이러스</c:v>
                  </c:pt>
                </c:lvl>
              </c:multiLvlStrCache>
            </c:multiLvlStrRef>
          </c:cat>
          <c:val>
            <c:numRef>
              <c:f>중국GP!$F$15:$U$15</c:f>
              <c:numCache>
                <c:formatCode>0.0%</c:formatCode>
                <c:ptCount val="16"/>
                <c:pt idx="0">
                  <c:v>0.4108796133118065</c:v>
                </c:pt>
                <c:pt idx="1">
                  <c:v>0.20372039367140149</c:v>
                </c:pt>
                <c:pt idx="2">
                  <c:v>0.3639922163995975</c:v>
                </c:pt>
                <c:pt idx="3">
                  <c:v>0.5078490750621959</c:v>
                </c:pt>
                <c:pt idx="4">
                  <c:v>0.49522674868422445</c:v>
                </c:pt>
                <c:pt idx="5">
                  <c:v>0.62868797209693927</c:v>
                </c:pt>
                <c:pt idx="6">
                  <c:v>0.56993471690166708</c:v>
                </c:pt>
                <c:pt idx="7">
                  <c:v>0.60292676485317076</c:v>
                </c:pt>
                <c:pt idx="8">
                  <c:v>0.43333641391625338</c:v>
                </c:pt>
                <c:pt idx="9">
                  <c:v>0.52566282915830298</c:v>
                </c:pt>
                <c:pt idx="10">
                  <c:v>0.61964429857686409</c:v>
                </c:pt>
                <c:pt idx="11">
                  <c:v>0.63096769471347436</c:v>
                </c:pt>
                <c:pt idx="12">
                  <c:v>0.36273603906589164</c:v>
                </c:pt>
                <c:pt idx="13">
                  <c:v>0.53418013586308122</c:v>
                </c:pt>
                <c:pt idx="14">
                  <c:v>0.5425110171303158</c:v>
                </c:pt>
                <c:pt idx="15">
                  <c:v>0.60975326121450268</c:v>
                </c:pt>
              </c:numCache>
            </c:numRef>
          </c:val>
          <c:smooth val="0"/>
          <c:extLst>
            <c:ext xmlns:c16="http://schemas.microsoft.com/office/drawing/2014/chart" uri="{C3380CC4-5D6E-409C-BE32-E72D297353CC}">
              <c16:uniqueId val="{0000000F-8CBD-493B-9CF3-4E2E52869BE8}"/>
            </c:ext>
          </c:extLst>
        </c:ser>
        <c:dLbls>
          <c:showLegendKey val="0"/>
          <c:showVal val="0"/>
          <c:showCatName val="0"/>
          <c:showSerName val="0"/>
          <c:showPercent val="0"/>
          <c:showBubbleSize val="0"/>
        </c:dLbls>
        <c:marker val="1"/>
        <c:smooth val="0"/>
        <c:axId val="664986335"/>
        <c:axId val="260063295"/>
      </c:lineChart>
      <c:catAx>
        <c:axId val="63390881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22832495"/>
        <c:crosses val="autoZero"/>
        <c:auto val="1"/>
        <c:lblAlgn val="ctr"/>
        <c:lblOffset val="100"/>
        <c:noMultiLvlLbl val="0"/>
      </c:catAx>
      <c:valAx>
        <c:axId val="622832495"/>
        <c:scaling>
          <c:orientation val="minMax"/>
          <c:max val="1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7.6401708626436582E-2"/>
              <c:y val="0.3625748205285686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633908815"/>
        <c:crosses val="autoZero"/>
        <c:crossBetween val="between"/>
        <c:majorUnit val="500000000"/>
      </c:valAx>
      <c:valAx>
        <c:axId val="260063295"/>
        <c:scaling>
          <c:orientation val="minMax"/>
        </c:scaling>
        <c:delete val="0"/>
        <c:axPos val="r"/>
        <c:numFmt formatCode="0.0%" sourceLinked="1"/>
        <c:majorTickMark val="none"/>
        <c:minorTickMark val="none"/>
        <c:tickLblPos val="none"/>
        <c:spPr>
          <a:ln>
            <a:noFill/>
          </a:ln>
        </c:spPr>
        <c:crossAx val="664986335"/>
        <c:crosses val="max"/>
        <c:crossBetween val="between"/>
      </c:valAx>
      <c:catAx>
        <c:axId val="664986335"/>
        <c:scaling>
          <c:orientation val="minMax"/>
        </c:scaling>
        <c:delete val="1"/>
        <c:axPos val="b"/>
        <c:numFmt formatCode="General" sourceLinked="1"/>
        <c:majorTickMark val="out"/>
        <c:minorTickMark val="none"/>
        <c:tickLblPos val="nextTo"/>
        <c:crossAx val="260063295"/>
        <c:crosses val="autoZero"/>
        <c:auto val="1"/>
        <c:lblAlgn val="ctr"/>
        <c:lblOffset val="100"/>
        <c:noMultiLvlLbl val="0"/>
      </c:cat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700"/>
            </a:pPr>
            <a:r>
              <a:rPr lang="en-US" altLang="ko-KR" sz="700" b="1">
                <a:solidFill>
                  <a:srgbClr val="00338D"/>
                </a:solidFill>
              </a:rPr>
              <a:t>Anti-Malaria (p LDH) 3B28(</a:t>
            </a:r>
            <a:r>
              <a:rPr lang="ko-KR" altLang="en-US" sz="700" b="1">
                <a:solidFill>
                  <a:srgbClr val="00338D"/>
                </a:solidFill>
              </a:rPr>
              <a:t>말라리아</a:t>
            </a:r>
            <a:r>
              <a:rPr lang="en-US" altLang="ko-KR" sz="700" b="1">
                <a:solidFill>
                  <a:srgbClr val="00338D"/>
                </a:solidFill>
              </a:rPr>
              <a:t>) </a:t>
            </a:r>
            <a:r>
              <a:rPr lang="ko-KR" altLang="en-US" sz="700" b="1">
                <a:solidFill>
                  <a:srgbClr val="00338D"/>
                </a:solidFill>
              </a:rPr>
              <a:t>단위당 </a:t>
            </a:r>
            <a:r>
              <a:rPr lang="en-US" altLang="ko-KR" sz="700" b="1">
                <a:solidFill>
                  <a:srgbClr val="00338D"/>
                </a:solidFill>
              </a:rPr>
              <a:t>GP</a:t>
            </a:r>
            <a:endParaRPr lang="ko-KR" altLang="en-US" sz="700" b="1">
              <a:solidFill>
                <a:srgbClr val="00338D"/>
              </a:solidFill>
            </a:endParaRPr>
          </a:p>
        </c:rich>
      </c:tx>
      <c:layout>
        <c:manualLayout>
          <c:xMode val="edge"/>
          <c:yMode val="edge"/>
          <c:x val="9.1879265091863518E-2"/>
          <c:y val="3.1818181818181815E-2"/>
        </c:manualLayout>
      </c:layout>
      <c:overlay val="0"/>
    </c:title>
    <c:autoTitleDeleted val="0"/>
    <c:plotArea>
      <c:layout>
        <c:manualLayout>
          <c:xMode val="edge"/>
          <c:yMode val="edge"/>
          <c:x val="6.8571428571428575E-2"/>
          <c:y val="0.13181818181818181"/>
          <c:w val="0.60285714285714287"/>
          <c:h val="0.53636363636363638"/>
        </c:manualLayout>
      </c:layout>
      <c:areaChart>
        <c:grouping val="stacked"/>
        <c:varyColors val="0"/>
        <c:ser>
          <c:idx val="2"/>
          <c:order val="2"/>
          <c:tx>
            <c:strRef>
              <c:f>해외제품매출GP!$B$150</c:f>
              <c:strCache>
                <c:ptCount val="1"/>
                <c:pt idx="0">
                  <c:v>단위당원가</c:v>
                </c:pt>
              </c:strCache>
            </c:strRef>
          </c:tx>
          <c:spPr>
            <a:noFill/>
            <a:ln w="3175">
              <a:solidFill>
                <a:srgbClr val="FFFFFF"/>
              </a:solidFill>
              <a:prstDash val="solid"/>
            </a:ln>
          </c:spPr>
          <c:cat>
            <c:strRef>
              <c:f>해외제품매출GP!$C$147:$F$147</c:f>
              <c:strCache>
                <c:ptCount val="4"/>
                <c:pt idx="0">
                  <c:v>2018</c:v>
                </c:pt>
                <c:pt idx="1">
                  <c:v>2019</c:v>
                </c:pt>
                <c:pt idx="2">
                  <c:v>2020</c:v>
                </c:pt>
                <c:pt idx="3">
                  <c:v>21.06LTM</c:v>
                </c:pt>
              </c:strCache>
            </c:strRef>
          </c:cat>
          <c:val>
            <c:numRef>
              <c:f>해외제품매출GP!$C$150:$F$150</c:f>
              <c:numCache>
                <c:formatCode>#,##0,;\-;\-</c:formatCode>
                <c:ptCount val="4"/>
                <c:pt idx="0">
                  <c:v>6440.7894305612454</c:v>
                </c:pt>
                <c:pt idx="1">
                  <c:v>8891.0289998352291</c:v>
                </c:pt>
                <c:pt idx="2">
                  <c:v>2082.7167079510168</c:v>
                </c:pt>
                <c:pt idx="3">
                  <c:v>2229.0300537804492</c:v>
                </c:pt>
              </c:numCache>
            </c:numRef>
          </c:val>
          <c:extLst>
            <c:ext xmlns:c16="http://schemas.microsoft.com/office/drawing/2014/chart" uri="{C3380CC4-5D6E-409C-BE32-E72D297353CC}">
              <c16:uniqueId val="{00000000-9A75-4741-B0FF-7AEAE36D9FA3}"/>
            </c:ext>
          </c:extLst>
        </c:ser>
        <c:ser>
          <c:idx val="3"/>
          <c:order val="3"/>
          <c:tx>
            <c:strRef>
              <c:f>해외제품매출GP!$B$151</c:f>
              <c:strCache>
                <c:ptCount val="1"/>
                <c:pt idx="0">
                  <c:v>단위당GP</c:v>
                </c:pt>
              </c:strCache>
            </c:strRef>
          </c:tx>
          <c:spPr>
            <a:solidFill>
              <a:schemeClr val="accent1">
                <a:lumMod val="20000"/>
                <a:lumOff val="80000"/>
              </a:schemeClr>
            </a:solidFill>
            <a:ln w="3175">
              <a:solidFill>
                <a:srgbClr val="FFFFFF"/>
              </a:solidFill>
              <a:prstDash val="solid"/>
            </a:ln>
          </c:spPr>
          <c:dLbls>
            <c:spPr>
              <a:solidFill>
                <a:srgbClr val="00B0F0"/>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해외제품매출GP!$C$147:$F$147</c:f>
              <c:strCache>
                <c:ptCount val="4"/>
                <c:pt idx="0">
                  <c:v>2018</c:v>
                </c:pt>
                <c:pt idx="1">
                  <c:v>2019</c:v>
                </c:pt>
                <c:pt idx="2">
                  <c:v>2020</c:v>
                </c:pt>
                <c:pt idx="3">
                  <c:v>21.06LTM</c:v>
                </c:pt>
              </c:strCache>
            </c:strRef>
          </c:cat>
          <c:val>
            <c:numRef>
              <c:f>해외제품매출GP!$C$151:$F$151</c:f>
              <c:numCache>
                <c:formatCode>#,##0,;\-;\-</c:formatCode>
                <c:ptCount val="4"/>
                <c:pt idx="0">
                  <c:v>22037.836741313753</c:v>
                </c:pt>
                <c:pt idx="1">
                  <c:v>22923.025085732981</c:v>
                </c:pt>
                <c:pt idx="2">
                  <c:v>29857.358335741246</c:v>
                </c:pt>
                <c:pt idx="3">
                  <c:v>29008.466518292793</c:v>
                </c:pt>
              </c:numCache>
            </c:numRef>
          </c:val>
          <c:extLst>
            <c:ext xmlns:c16="http://schemas.microsoft.com/office/drawing/2014/chart" uri="{C3380CC4-5D6E-409C-BE32-E72D297353CC}">
              <c16:uniqueId val="{00000001-9A75-4741-B0FF-7AEAE36D9FA3}"/>
            </c:ext>
          </c:extLst>
        </c:ser>
        <c:dLbls>
          <c:showLegendKey val="0"/>
          <c:showVal val="0"/>
          <c:showCatName val="0"/>
          <c:showSerName val="0"/>
          <c:showPercent val="0"/>
          <c:showBubbleSize val="0"/>
        </c:dLbls>
        <c:axId val="662627375"/>
        <c:axId val="260058719"/>
      </c:areaChart>
      <c:lineChart>
        <c:grouping val="standard"/>
        <c:varyColors val="0"/>
        <c:ser>
          <c:idx val="0"/>
          <c:order val="0"/>
          <c:tx>
            <c:strRef>
              <c:f>해외제품매출GP!$B$148</c:f>
              <c:strCache>
                <c:ptCount val="1"/>
                <c:pt idx="0">
                  <c:v>단위당매출</c:v>
                </c:pt>
              </c:strCache>
            </c:strRef>
          </c:tx>
          <c:spPr>
            <a:ln w="3175">
              <a:solidFill>
                <a:srgbClr val="6D2077"/>
              </a:solidFill>
              <a:prstDash val="solid"/>
            </a:ln>
          </c:spPr>
          <c:marker>
            <c:symbol val="square"/>
            <c:size val="3"/>
            <c:spPr>
              <a:solidFill>
                <a:srgbClr val="6D2077"/>
              </a:solidFill>
              <a:ln>
                <a:solidFill>
                  <a:srgbClr val="6D2077"/>
                </a:solid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해외제품매출GP!$C$147:$F$147</c:f>
              <c:strCache>
                <c:ptCount val="4"/>
                <c:pt idx="0">
                  <c:v>2018</c:v>
                </c:pt>
                <c:pt idx="1">
                  <c:v>2019</c:v>
                </c:pt>
                <c:pt idx="2">
                  <c:v>2020</c:v>
                </c:pt>
                <c:pt idx="3">
                  <c:v>21.06LTM</c:v>
                </c:pt>
              </c:strCache>
            </c:strRef>
          </c:cat>
          <c:val>
            <c:numRef>
              <c:f>해외제품매출GP!$C$148:$F$148</c:f>
              <c:numCache>
                <c:formatCode>#,##0,;\-;\-</c:formatCode>
                <c:ptCount val="4"/>
                <c:pt idx="0">
                  <c:v>28478.626171874999</c:v>
                </c:pt>
                <c:pt idx="1">
                  <c:v>31814.054085568212</c:v>
                </c:pt>
                <c:pt idx="2">
                  <c:v>31940.075043692264</c:v>
                </c:pt>
                <c:pt idx="3">
                  <c:v>31237.496572073243</c:v>
                </c:pt>
              </c:numCache>
            </c:numRef>
          </c:val>
          <c:smooth val="0"/>
          <c:extLst>
            <c:ext xmlns:c16="http://schemas.microsoft.com/office/drawing/2014/chart" uri="{C3380CC4-5D6E-409C-BE32-E72D297353CC}">
              <c16:uniqueId val="{00000002-9A75-4741-B0FF-7AEAE36D9FA3}"/>
            </c:ext>
          </c:extLst>
        </c:ser>
        <c:ser>
          <c:idx val="1"/>
          <c:order val="1"/>
          <c:tx>
            <c:strRef>
              <c:f>해외제품매출GP!$B$149</c:f>
              <c:strCache>
                <c:ptCount val="1"/>
                <c:pt idx="0">
                  <c:v>단위당원가</c:v>
                </c:pt>
              </c:strCache>
            </c:strRef>
          </c:tx>
          <c:spPr>
            <a:ln w="3175">
              <a:solidFill>
                <a:srgbClr val="005EB8"/>
              </a:solidFill>
              <a:prstDash val="solid"/>
            </a:ln>
          </c:spPr>
          <c:marker>
            <c:symbol val="square"/>
            <c:size val="3"/>
            <c:spPr>
              <a:solidFill>
                <a:srgbClr val="005EB8"/>
              </a:solidFill>
              <a:ln>
                <a:solidFill>
                  <a:srgbClr val="005EB8"/>
                </a:solidFill>
              </a:ln>
            </c:spPr>
          </c:marker>
          <c:dLbls>
            <c:dLbl>
              <c:idx val="2"/>
              <c:layout>
                <c:manualLayout>
                  <c:x val="-4.0747216942709746E-2"/>
                  <c:y val="7.261632068718683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A75-4741-B0FF-7AEAE36D9FA3}"/>
                </c:ext>
              </c:extLst>
            </c:dLbl>
            <c:dLbl>
              <c:idx val="3"/>
              <c:layout>
                <c:manualLayout>
                  <c:x val="-3.965607747307533E-3"/>
                  <c:y val="-1.5465640658554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A75-4741-B0FF-7AEAE36D9FA3}"/>
                </c:ext>
              </c:extLst>
            </c:dLbl>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해외제품매출GP!$C$147:$F$147</c:f>
              <c:strCache>
                <c:ptCount val="4"/>
                <c:pt idx="0">
                  <c:v>2018</c:v>
                </c:pt>
                <c:pt idx="1">
                  <c:v>2019</c:v>
                </c:pt>
                <c:pt idx="2">
                  <c:v>2020</c:v>
                </c:pt>
                <c:pt idx="3">
                  <c:v>21.06LTM</c:v>
                </c:pt>
              </c:strCache>
            </c:strRef>
          </c:cat>
          <c:val>
            <c:numRef>
              <c:f>해외제품매출GP!$C$149:$F$149</c:f>
              <c:numCache>
                <c:formatCode>#,##0,;\-;\-</c:formatCode>
                <c:ptCount val="4"/>
                <c:pt idx="0">
                  <c:v>6440.7894305612454</c:v>
                </c:pt>
                <c:pt idx="1">
                  <c:v>8891.0289998352291</c:v>
                </c:pt>
                <c:pt idx="2">
                  <c:v>2082.7167079510168</c:v>
                </c:pt>
                <c:pt idx="3">
                  <c:v>2229.0300537804492</c:v>
                </c:pt>
              </c:numCache>
            </c:numRef>
          </c:val>
          <c:smooth val="0"/>
          <c:extLst>
            <c:ext xmlns:c16="http://schemas.microsoft.com/office/drawing/2014/chart" uri="{C3380CC4-5D6E-409C-BE32-E72D297353CC}">
              <c16:uniqueId val="{00000005-9A75-4741-B0FF-7AEAE36D9FA3}"/>
            </c:ext>
          </c:extLst>
        </c:ser>
        <c:dLbls>
          <c:showLegendKey val="0"/>
          <c:showVal val="0"/>
          <c:showCatName val="0"/>
          <c:showSerName val="0"/>
          <c:showPercent val="0"/>
          <c:showBubbleSize val="0"/>
        </c:dLbls>
        <c:marker val="1"/>
        <c:smooth val="0"/>
        <c:axId val="546098751"/>
        <c:axId val="622841647"/>
      </c:lineChart>
      <c:catAx>
        <c:axId val="54609875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622841647"/>
        <c:crosses val="autoZero"/>
        <c:auto val="1"/>
        <c:lblAlgn val="ctr"/>
        <c:lblOffset val="100"/>
        <c:noMultiLvlLbl val="0"/>
      </c:catAx>
      <c:valAx>
        <c:axId val="622841647"/>
        <c:scaling>
          <c:orientation val="minMax"/>
        </c:scaling>
        <c:delete val="0"/>
        <c:axPos val="l"/>
        <c:title>
          <c:tx>
            <c:rich>
              <a:bodyPr rot="-5400000" vert="horz"/>
              <a:lstStyle/>
              <a:p>
                <a:pPr>
                  <a:defRPr altLang="ko-KR" sz="700">
                    <a:solidFill>
                      <a:srgbClr val="000000"/>
                    </a:solidFill>
                  </a:defRPr>
                </a:pPr>
                <a:r>
                  <a:rPr lang="ko-KR" altLang="en-US" sz="700"/>
                  <a:t>천원</a:t>
                </a:r>
                <a:r>
                  <a:rPr lang="en-US" altLang="ko-KR" sz="700"/>
                  <a:t>/mg</a:t>
                </a:r>
                <a:endParaRPr lang="en-US" sz="700"/>
              </a:p>
            </c:rich>
          </c:tx>
          <c:layout>
            <c:manualLayout>
              <c:xMode val="edge"/>
              <c:yMode val="edge"/>
              <c:x val="3.9030532904727688E-2"/>
              <c:y val="0.40321132207418503"/>
            </c:manualLayout>
          </c:layout>
          <c:overlay val="0"/>
        </c:title>
        <c:numFmt formatCode="#,##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546098751"/>
        <c:crosses val="autoZero"/>
        <c:crossBetween val="between"/>
        <c:majorUnit val="17500"/>
      </c:valAx>
      <c:valAx>
        <c:axId val="260058719"/>
        <c:scaling>
          <c:orientation val="minMax"/>
        </c:scaling>
        <c:delete val="0"/>
        <c:axPos val="r"/>
        <c:numFmt formatCode="#,##0,;\-;\-" sourceLinked="1"/>
        <c:majorTickMark val="none"/>
        <c:minorTickMark val="none"/>
        <c:tickLblPos val="none"/>
        <c:spPr>
          <a:ln>
            <a:noFill/>
          </a:ln>
        </c:spPr>
        <c:crossAx val="662627375"/>
        <c:crosses val="max"/>
        <c:crossBetween val="between"/>
      </c:valAx>
      <c:catAx>
        <c:axId val="662627375"/>
        <c:scaling>
          <c:orientation val="minMax"/>
        </c:scaling>
        <c:delete val="1"/>
        <c:axPos val="b"/>
        <c:numFmt formatCode="General" sourceLinked="1"/>
        <c:majorTickMark val="out"/>
        <c:minorTickMark val="none"/>
        <c:tickLblPos val="nextTo"/>
        <c:crossAx val="260058719"/>
        <c:crosses val="autoZero"/>
        <c:auto val="1"/>
        <c:lblAlgn val="ctr"/>
        <c:lblOffset val="100"/>
        <c:noMultiLvlLbl val="0"/>
      </c:catAx>
      <c:spPr>
        <a:noFill/>
        <a:ln w="25400">
          <a:noFill/>
        </a:ln>
      </c:spPr>
    </c:plotArea>
    <c:legend>
      <c:legendPos val="b"/>
      <c:legendEntry>
        <c:idx val="0"/>
        <c:delete val="1"/>
      </c:legendEntry>
      <c:legendEntry>
        <c:idx val="1"/>
        <c:delete val="1"/>
      </c:legendEntry>
      <c:layout>
        <c:manualLayout>
          <c:xMode val="edge"/>
          <c:yMode val="edge"/>
          <c:x val="0.19060927151586196"/>
          <c:y val="0.65172746436099893"/>
          <c:w val="0.41425067320959491"/>
          <c:h val="6.246277738010021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ko-KR" altLang="en-US" sz="800" b="1" dirty="0">
                <a:solidFill>
                  <a:srgbClr val="00338D"/>
                </a:solidFill>
                <a:latin typeface="맑은 고딕" panose="020B0503020000020004" pitchFamily="50" charset="-127"/>
                <a:ea typeface="맑은 고딕" panose="020B0503020000020004" pitchFamily="50" charset="-127"/>
              </a:rPr>
              <a:t>개발인력</a:t>
            </a:r>
            <a:r>
              <a:rPr lang="ko-KR" altLang="en-US" sz="800" b="1" baseline="0" dirty="0">
                <a:solidFill>
                  <a:srgbClr val="00338D"/>
                </a:solidFill>
                <a:latin typeface="맑은 고딕" panose="020B0503020000020004" pitchFamily="50" charset="-127"/>
                <a:ea typeface="맑은 고딕" panose="020B0503020000020004" pitchFamily="50" charset="-127"/>
              </a:rPr>
              <a:t> 학력 현황</a:t>
            </a:r>
            <a:r>
              <a:rPr lang="en-US" altLang="ko-KR" sz="800" b="1" baseline="0" dirty="0">
                <a:solidFill>
                  <a:srgbClr val="00338D"/>
                </a:solidFill>
                <a:latin typeface="맑은 고딕" panose="020B0503020000020004" pitchFamily="50" charset="-127"/>
                <a:ea typeface="맑은 고딕" panose="020B0503020000020004" pitchFamily="50" charset="-127"/>
              </a:rPr>
              <a:t>(‘21.08)</a:t>
            </a:r>
            <a:r>
              <a:rPr lang="ko-KR" altLang="en-US" sz="800" b="1" dirty="0">
                <a:solidFill>
                  <a:srgbClr val="00338D"/>
                </a:solidFill>
                <a:latin typeface="맑은 고딕" panose="020B0503020000020004" pitchFamily="50" charset="-127"/>
                <a:ea typeface="맑은 고딕" panose="020B0503020000020004" pitchFamily="50" charset="-127"/>
              </a:rPr>
              <a:t> </a:t>
            </a:r>
          </a:p>
        </c:rich>
      </c:tx>
      <c:layout>
        <c:manualLayout>
          <c:xMode val="edge"/>
          <c:yMode val="edge"/>
          <c:x val="0.17481417322834647"/>
          <c:y val="0"/>
        </c:manualLayout>
      </c:layout>
      <c:overlay val="0"/>
    </c:title>
    <c:autoTitleDeleted val="0"/>
    <c:plotArea>
      <c:layout>
        <c:manualLayout>
          <c:layoutTarget val="inner"/>
          <c:xMode val="edge"/>
          <c:yMode val="edge"/>
          <c:x val="0.20857142857142857"/>
          <c:y val="0.1"/>
          <c:w val="0.33142857142857141"/>
          <c:h val="0.52727272727272723"/>
        </c:manualLayout>
      </c:layout>
      <c:pieChart>
        <c:varyColors val="1"/>
        <c:ser>
          <c:idx val="0"/>
          <c:order val="0"/>
          <c:dPt>
            <c:idx val="0"/>
            <c:bubble3D val="0"/>
            <c:spPr>
              <a:solidFill>
                <a:srgbClr val="00338D"/>
              </a:solidFill>
              <a:ln w="3175">
                <a:solidFill>
                  <a:srgbClr val="FFFFFF"/>
                </a:solidFill>
                <a:prstDash val="solid"/>
              </a:ln>
            </c:spPr>
            <c:extLst>
              <c:ext xmlns:c16="http://schemas.microsoft.com/office/drawing/2014/chart" uri="{C3380CC4-5D6E-409C-BE32-E72D297353CC}">
                <c16:uniqueId val="{00000001-3CE5-41AE-AD1C-0CDE0979209B}"/>
              </c:ext>
            </c:extLst>
          </c:dPt>
          <c:dPt>
            <c:idx val="1"/>
            <c:bubble3D val="0"/>
            <c:spPr>
              <a:solidFill>
                <a:srgbClr val="0091DA"/>
              </a:solidFill>
              <a:ln w="3175">
                <a:solidFill>
                  <a:srgbClr val="FFFFFF"/>
                </a:solidFill>
                <a:prstDash val="solid"/>
              </a:ln>
            </c:spPr>
            <c:extLst>
              <c:ext xmlns:c16="http://schemas.microsoft.com/office/drawing/2014/chart" uri="{C3380CC4-5D6E-409C-BE32-E72D297353CC}">
                <c16:uniqueId val="{00000003-3CE5-41AE-AD1C-0CDE0979209B}"/>
              </c:ext>
            </c:extLst>
          </c:dPt>
          <c:dPt>
            <c:idx val="2"/>
            <c:bubble3D val="0"/>
            <c:spPr>
              <a:solidFill>
                <a:srgbClr val="6D2077"/>
              </a:solidFill>
              <a:ln w="3175">
                <a:solidFill>
                  <a:srgbClr val="FFFFFF"/>
                </a:solidFill>
                <a:prstDash val="solid"/>
              </a:ln>
            </c:spPr>
            <c:extLst>
              <c:ext xmlns:c16="http://schemas.microsoft.com/office/drawing/2014/chart" uri="{C3380CC4-5D6E-409C-BE32-E72D297353CC}">
                <c16:uniqueId val="{00000005-3CE5-41AE-AD1C-0CDE0979209B}"/>
              </c:ext>
            </c:extLst>
          </c:dPt>
          <c:dLbls>
            <c:spPr>
              <a:noFill/>
              <a:ln>
                <a:noFill/>
              </a:ln>
              <a:effectLst/>
            </c:spPr>
            <c:txPr>
              <a:bodyPr wrap="square" lIns="38100" tIns="19050" rIns="38100" bIns="19050" anchor="ctr">
                <a:spAutoFit/>
              </a:bodyPr>
              <a:lstStyle/>
              <a:p>
                <a:pPr>
                  <a:defRPr sz="700" b="0">
                    <a:solidFill>
                      <a:schemeClr val="bg1"/>
                    </a:solidFill>
                  </a:defRPr>
                </a:pPr>
                <a:endParaRPr lang="ko-KR"/>
              </a:p>
            </c:txPr>
            <c:dLblPos val="inEnd"/>
            <c:showLegendKey val="0"/>
            <c:showVal val="0"/>
            <c:showCatName val="1"/>
            <c:showSerName val="0"/>
            <c:showPercent val="1"/>
            <c:showBubbleSize val="0"/>
            <c:showLeaderLines val="1"/>
            <c:leaderLines>
              <c:spPr>
                <a:ln>
                  <a:solidFill>
                    <a:srgbClr val="000000"/>
                  </a:solidFill>
                  <a:prstDash val="solid"/>
                </a:ln>
              </c:spPr>
            </c:leaderLines>
            <c:extLst>
              <c:ext xmlns:c15="http://schemas.microsoft.com/office/drawing/2012/chart" uri="{CE6537A1-D6FC-4f65-9D91-7224C49458BB}"/>
            </c:extLst>
          </c:dLbls>
          <c:cat>
            <c:strRef>
              <c:f>경상연구개발비!$AB$4:$AB$6</c:f>
              <c:strCache>
                <c:ptCount val="3"/>
                <c:pt idx="0">
                  <c:v>박사</c:v>
                </c:pt>
                <c:pt idx="1">
                  <c:v>석사</c:v>
                </c:pt>
                <c:pt idx="2">
                  <c:v>학사</c:v>
                </c:pt>
              </c:strCache>
            </c:strRef>
          </c:cat>
          <c:val>
            <c:numRef>
              <c:f>경상연구개발비!$AC$4:$AC$6</c:f>
              <c:numCache>
                <c:formatCode>General</c:formatCode>
                <c:ptCount val="3"/>
                <c:pt idx="0">
                  <c:v>2</c:v>
                </c:pt>
                <c:pt idx="1">
                  <c:v>7</c:v>
                </c:pt>
                <c:pt idx="2">
                  <c:v>19</c:v>
                </c:pt>
              </c:numCache>
            </c:numRef>
          </c:val>
          <c:extLst>
            <c:ext xmlns:c16="http://schemas.microsoft.com/office/drawing/2014/chart" uri="{C3380CC4-5D6E-409C-BE32-E72D297353CC}">
              <c16:uniqueId val="{00000006-3CE5-41AE-AD1C-0CDE0979209B}"/>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NWC</a:t>
            </a:r>
            <a:r>
              <a:rPr lang="en-US" sz="800" baseline="0"/>
              <a:t> turnover days(Covid </a:t>
            </a:r>
            <a:r>
              <a:rPr lang="ko-KR" altLang="en-US" sz="800" baseline="0"/>
              <a:t>매출 관련 효과 조정 후</a:t>
            </a:r>
            <a:r>
              <a:rPr lang="en-US" altLang="ko-KR" sz="800" baseline="0"/>
              <a:t>)</a:t>
            </a:r>
            <a:r>
              <a:rPr lang="en-US" sz="800" baseline="0"/>
              <a:t> </a:t>
            </a:r>
            <a:endParaRPr lang="en-US" sz="800"/>
          </a:p>
        </c:rich>
      </c:tx>
      <c:layout>
        <c:manualLayout>
          <c:xMode val="edge"/>
          <c:yMode val="edge"/>
          <c:x val="0.10327405579647222"/>
          <c:y val="4.1666666666666664E-2"/>
        </c:manualLayout>
      </c:layout>
      <c:overlay val="0"/>
    </c:title>
    <c:autoTitleDeleted val="0"/>
    <c:plotArea>
      <c:layout>
        <c:manualLayout>
          <c:xMode val="edge"/>
          <c:yMode val="edge"/>
          <c:x val="6.6666666666666666E-2"/>
          <c:y val="0.13425925925925927"/>
          <c:w val="0.58611111111111114"/>
          <c:h val="0.54629629629629628"/>
        </c:manualLayout>
      </c:layout>
      <c:lineChart>
        <c:grouping val="standard"/>
        <c:varyColors val="0"/>
        <c:ser>
          <c:idx val="0"/>
          <c:order val="0"/>
          <c:tx>
            <c:strRef>
              <c:f>NWC!$R$67</c:f>
              <c:strCache>
                <c:ptCount val="1"/>
                <c:pt idx="0">
                  <c:v>DSO(매출채권)</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2.7967371725593125E-2"/>
                  <c:y val="-2.78933362496355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0C-4A3B-8706-6B54A7BFB8BA}"/>
                </c:ext>
              </c:extLst>
            </c:dLbl>
            <c:dLbl>
              <c:idx val="3"/>
              <c:layout>
                <c:manualLayout>
                  <c:x val="-3.1307704184035819E-3"/>
                  <c:y val="-2.32637066200058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0C-4A3B-8706-6B54A7BFB8BA}"/>
                </c:ext>
              </c:extLst>
            </c:dLbl>
            <c:dLbl>
              <c:idx val="5"/>
              <c:layout>
                <c:manualLayout>
                  <c:x val="-4.4379599608872899E-3"/>
                  <c:y val="-3.25229658792650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0C-4A3B-8706-6B54A7BFB8BA}"/>
                </c:ext>
              </c:extLst>
            </c:dLbl>
            <c:dLbl>
              <c:idx val="7"/>
              <c:layout>
                <c:manualLayout>
                  <c:x val="-1.4895476300756523E-2"/>
                  <c:y val="-3.25229658792650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0C-4A3B-8706-6B54A7BFB8BA}"/>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NWC!$S$66:$AD$66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NWC!$S$67:$AD$67</c:f>
              <c:numCache>
                <c:formatCode>#,##0</c:formatCode>
                <c:ptCount val="12"/>
                <c:pt idx="0">
                  <c:v>108.40339312513159</c:v>
                </c:pt>
                <c:pt idx="1">
                  <c:v>73.557029140876651</c:v>
                </c:pt>
                <c:pt idx="2">
                  <c:v>83.987835202316333</c:v>
                </c:pt>
                <c:pt idx="3">
                  <c:v>56.561066946401915</c:v>
                </c:pt>
                <c:pt idx="4">
                  <c:v>71.953167749476762</c:v>
                </c:pt>
                <c:pt idx="5">
                  <c:v>81.053870116611193</c:v>
                </c:pt>
                <c:pt idx="6">
                  <c:v>81.356515450541494</c:v>
                </c:pt>
                <c:pt idx="7">
                  <c:v>50.90685082421502</c:v>
                </c:pt>
                <c:pt idx="8">
                  <c:v>62.073618320303723</c:v>
                </c:pt>
                <c:pt idx="9">
                  <c:v>48.971965847928843</c:v>
                </c:pt>
                <c:pt idx="10">
                  <c:v>83.342196792719449</c:v>
                </c:pt>
                <c:pt idx="11">
                  <c:v>59.841700917231478</c:v>
                </c:pt>
              </c:numCache>
            </c:numRef>
          </c:val>
          <c:smooth val="0"/>
          <c:extLst>
            <c:ext xmlns:c16="http://schemas.microsoft.com/office/drawing/2014/chart" uri="{C3380CC4-5D6E-409C-BE32-E72D297353CC}">
              <c16:uniqueId val="{00000004-940C-4A3B-8706-6B54A7BFB8BA}"/>
            </c:ext>
          </c:extLst>
        </c:ser>
        <c:ser>
          <c:idx val="1"/>
          <c:order val="1"/>
          <c:tx>
            <c:strRef>
              <c:f>NWC!$R$68</c:f>
              <c:strCache>
                <c:ptCount val="1"/>
                <c:pt idx="0">
                  <c:v>DPO(매입채무)</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1"/>
              <c:layout>
                <c:manualLayout>
                  <c:x val="-1.1764705882352965E-2"/>
                  <c:y val="-3.7037037037037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40C-4A3B-8706-6B54A7BFB8BA}"/>
                </c:ext>
              </c:extLst>
            </c:dLbl>
            <c:dLbl>
              <c:idx val="8"/>
              <c:layout>
                <c:manualLayout>
                  <c:x val="-1.1764705882352941E-2"/>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40C-4A3B-8706-6B54A7BFB8BA}"/>
                </c:ext>
              </c:extLst>
            </c:dLbl>
            <c:dLbl>
              <c:idx val="9"/>
              <c:layout>
                <c:manualLayout>
                  <c:x val="-3.9215686274510766E-3"/>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40C-4A3B-8706-6B54A7BFB8BA}"/>
                </c:ext>
              </c:extLst>
            </c:dLbl>
            <c:dLbl>
              <c:idx val="10"/>
              <c:layout>
                <c:manualLayout>
                  <c:x val="-7.8431372549019607E-3"/>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40C-4A3B-8706-6B54A7BFB8BA}"/>
                </c:ext>
              </c:extLst>
            </c:dLbl>
            <c:spPr>
              <a:noFill/>
              <a:ln>
                <a:noFill/>
              </a:ln>
              <a:effectLst/>
            </c:spPr>
            <c:txPr>
              <a:bodyPr wrap="square" lIns="38100" tIns="19050" rIns="38100" bIns="19050" anchor="ctr">
                <a:spAutoFit/>
              </a:bodyPr>
              <a:lstStyle/>
              <a:p>
                <a:pPr>
                  <a:defRPr sz="700"/>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NWC!$S$66:$AD$66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NWC!$S$68:$AD$68</c:f>
              <c:numCache>
                <c:formatCode>#,##0</c:formatCode>
                <c:ptCount val="12"/>
                <c:pt idx="0">
                  <c:v>29.745849351313257</c:v>
                </c:pt>
                <c:pt idx="1">
                  <c:v>18.779079481561745</c:v>
                </c:pt>
                <c:pt idx="2">
                  <c:v>35.860202551031165</c:v>
                </c:pt>
                <c:pt idx="3">
                  <c:v>23.800343457288754</c:v>
                </c:pt>
                <c:pt idx="4">
                  <c:v>54.836229537393841</c:v>
                </c:pt>
                <c:pt idx="5">
                  <c:v>22.601080000681822</c:v>
                </c:pt>
                <c:pt idx="6">
                  <c:v>53.107683517035916</c:v>
                </c:pt>
                <c:pt idx="7">
                  <c:v>14.118323070167387</c:v>
                </c:pt>
                <c:pt idx="8">
                  <c:v>42.884950932589206</c:v>
                </c:pt>
                <c:pt idx="9">
                  <c:v>18.72951712335469</c:v>
                </c:pt>
                <c:pt idx="10">
                  <c:v>33.723482457684163</c:v>
                </c:pt>
                <c:pt idx="11">
                  <c:v>18.672203338546446</c:v>
                </c:pt>
              </c:numCache>
            </c:numRef>
          </c:val>
          <c:smooth val="0"/>
          <c:extLst>
            <c:ext xmlns:c16="http://schemas.microsoft.com/office/drawing/2014/chart" uri="{C3380CC4-5D6E-409C-BE32-E72D297353CC}">
              <c16:uniqueId val="{00000009-940C-4A3B-8706-6B54A7BFB8BA}"/>
            </c:ext>
          </c:extLst>
        </c:ser>
        <c:ser>
          <c:idx val="2"/>
          <c:order val="2"/>
          <c:tx>
            <c:strRef>
              <c:f>NWC!$R$69</c:f>
              <c:strCache>
                <c:ptCount val="1"/>
                <c:pt idx="0">
                  <c:v>DIO</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5"/>
              <c:layout>
                <c:manualLayout>
                  <c:x val="-3.1084202919713495E-2"/>
                  <c:y val="-4.17822251385243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40C-4A3B-8706-6B54A7BFB8BA}"/>
                </c:ext>
              </c:extLst>
            </c:dLbl>
            <c:dLbl>
              <c:idx val="7"/>
              <c:layout>
                <c:manualLayout>
                  <c:x val="-1.0026658432401832E-2"/>
                  <c:y val="-4.64118547681540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40C-4A3B-8706-6B54A7BFB8BA}"/>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NWC!$S$66:$AD$66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NWC!$S$69:$AD$69</c:f>
              <c:numCache>
                <c:formatCode>#,##0</c:formatCode>
                <c:ptCount val="12"/>
                <c:pt idx="0">
                  <c:v>183.50332036728383</c:v>
                </c:pt>
                <c:pt idx="1">
                  <c:v>137.5901276792529</c:v>
                </c:pt>
                <c:pt idx="2">
                  <c:v>112.26311441161066</c:v>
                </c:pt>
                <c:pt idx="3">
                  <c:v>86.099872694554151</c:v>
                </c:pt>
                <c:pt idx="4">
                  <c:v>133.85513929860201</c:v>
                </c:pt>
                <c:pt idx="5">
                  <c:v>115.6799391103706</c:v>
                </c:pt>
                <c:pt idx="6">
                  <c:v>272.01835205015442</c:v>
                </c:pt>
                <c:pt idx="7">
                  <c:v>94.534143280067184</c:v>
                </c:pt>
                <c:pt idx="8">
                  <c:v>184.29689987592698</c:v>
                </c:pt>
                <c:pt idx="9">
                  <c:v>189.86694267047102</c:v>
                </c:pt>
                <c:pt idx="10">
                  <c:v>244.37090922476946</c:v>
                </c:pt>
                <c:pt idx="11">
                  <c:v>156.25883956616534</c:v>
                </c:pt>
              </c:numCache>
            </c:numRef>
          </c:val>
          <c:smooth val="0"/>
          <c:extLst>
            <c:ext xmlns:c16="http://schemas.microsoft.com/office/drawing/2014/chart" uri="{C3380CC4-5D6E-409C-BE32-E72D297353CC}">
              <c16:uniqueId val="{0000000C-940C-4A3B-8706-6B54A7BFB8BA}"/>
            </c:ext>
          </c:extLst>
        </c:ser>
        <c:dLbls>
          <c:showLegendKey val="0"/>
          <c:showVal val="0"/>
          <c:showCatName val="0"/>
          <c:showSerName val="0"/>
          <c:showPercent val="0"/>
          <c:showBubbleSize val="0"/>
        </c:dLbls>
        <c:marker val="1"/>
        <c:smooth val="0"/>
        <c:axId val="1707424495"/>
        <c:axId val="1583873615"/>
      </c:lineChart>
      <c:catAx>
        <c:axId val="170742449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583873615"/>
        <c:crosses val="autoZero"/>
        <c:auto val="1"/>
        <c:lblAlgn val="ctr"/>
        <c:lblOffset val="100"/>
        <c:noMultiLvlLbl val="0"/>
      </c:catAx>
      <c:valAx>
        <c:axId val="1583873615"/>
        <c:scaling>
          <c:orientation val="minMax"/>
          <c:max val="35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3.8314369049089969E-2"/>
              <c:y val="0.31523804316127152"/>
            </c:manualLayout>
          </c:layout>
          <c:overlay val="0"/>
        </c:title>
        <c:numFmt formatCode="#,##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707424495"/>
        <c:crosses val="autoZero"/>
        <c:crossBetween val="between"/>
      </c:valAx>
      <c:spPr>
        <a:noFill/>
        <a:ln w="25400">
          <a:noFill/>
        </a:ln>
      </c:spPr>
    </c:plotArea>
    <c:legend>
      <c:legendPos val="b"/>
      <c:layout>
        <c:manualLayout>
          <c:xMode val="edge"/>
          <c:yMode val="edge"/>
          <c:x val="0.19254974427969124"/>
          <c:y val="0.69981378083106427"/>
          <c:w val="0.34812314408700773"/>
          <c:h val="6.3619495479731697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FBS </a:t>
            </a:r>
            <a:r>
              <a:rPr lang="ko-KR" altLang="en-US" sz="800"/>
              <a:t>재고</a:t>
            </a:r>
            <a:endParaRPr lang="en-US" sz="800"/>
          </a:p>
        </c:rich>
      </c:tx>
      <c:layout>
        <c:manualLayout>
          <c:xMode val="edge"/>
          <c:yMode val="edge"/>
          <c:x val="2.2857142857142857E-2"/>
          <c:y val="3.6363636363636362E-2"/>
        </c:manualLayout>
      </c:layout>
      <c:overlay val="0"/>
    </c:title>
    <c:autoTitleDeleted val="0"/>
    <c:plotArea>
      <c:layout>
        <c:manualLayout>
          <c:layoutTarget val="inner"/>
          <c:xMode val="edge"/>
          <c:yMode val="edge"/>
          <c:x val="0.16115936302898376"/>
          <c:y val="0.15212511794790862"/>
          <c:w val="0.71884049493813273"/>
          <c:h val="0.69540515390121693"/>
        </c:manualLayout>
      </c:layout>
      <c:barChart>
        <c:barDir val="col"/>
        <c:grouping val="stacked"/>
        <c:varyColors val="0"/>
        <c:ser>
          <c:idx val="0"/>
          <c:order val="0"/>
          <c:tx>
            <c:strRef>
              <c:f>'조정사항(6-1)_평가충당금'!$C$74</c:f>
              <c:strCache>
                <c:ptCount val="1"/>
                <c:pt idx="0">
                  <c:v>매입</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'조정사항(6-1)_평가충당금'!$D$73:$J$73</c:f>
              <c:strCache>
                <c:ptCount val="7"/>
                <c:pt idx="0">
                  <c:v>194Q</c:v>
                </c:pt>
                <c:pt idx="1">
                  <c:v>201Q</c:v>
                </c:pt>
                <c:pt idx="2">
                  <c:v>202Q</c:v>
                </c:pt>
                <c:pt idx="3">
                  <c:v>203Q</c:v>
                </c:pt>
                <c:pt idx="4">
                  <c:v>204Q</c:v>
                </c:pt>
                <c:pt idx="5">
                  <c:v>211Q</c:v>
                </c:pt>
                <c:pt idx="6">
                  <c:v>212Q</c:v>
                </c:pt>
              </c:strCache>
            </c:strRef>
          </c:cat>
          <c:val>
            <c:numRef>
              <c:f>'조정사항(6-1)_평가충당금'!$D$74:$J$74</c:f>
              <c:numCache>
                <c:formatCode>#,###;\(#,###\);\-</c:formatCode>
                <c:ptCount val="7"/>
                <c:pt idx="0">
                  <c:v>500</c:v>
                </c:pt>
                <c:pt idx="1">
                  <c:v>507</c:v>
                </c:pt>
                <c:pt idx="2">
                  <c:v>10</c:v>
                </c:pt>
                <c:pt idx="3">
                  <c:v>0</c:v>
                </c:pt>
                <c:pt idx="4">
                  <c:v>0</c:v>
                </c:pt>
                <c:pt idx="5">
                  <c:v>0</c:v>
                </c:pt>
                <c:pt idx="6">
                  <c:v>0</c:v>
                </c:pt>
              </c:numCache>
            </c:numRef>
          </c:val>
          <c:extLst>
            <c:ext xmlns:c16="http://schemas.microsoft.com/office/drawing/2014/chart" uri="{C3380CC4-5D6E-409C-BE32-E72D297353CC}">
              <c16:uniqueId val="{00000000-4F4B-4EE0-889D-6DDAA17B7896}"/>
            </c:ext>
          </c:extLst>
        </c:ser>
        <c:ser>
          <c:idx val="1"/>
          <c:order val="1"/>
          <c:tx>
            <c:strRef>
              <c:f>'조정사항(6-1)_평가충당금'!$C$75</c:f>
              <c:strCache>
                <c:ptCount val="1"/>
                <c:pt idx="0">
                  <c:v>판매</c:v>
                </c:pt>
              </c:strCache>
            </c:strRef>
          </c:tx>
          <c:spPr>
            <a:solidFill>
              <a:srgbClr val="0091DA"/>
            </a:solidFill>
            <a:ln w="3175">
              <a:solidFill>
                <a:srgbClr val="FFFFFF"/>
              </a:solidFill>
              <a:prstDash val="solid"/>
            </a:ln>
          </c:spPr>
          <c:invertIfNegative val="0"/>
          <c:dLbls>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'조정사항(6-1)_평가충당금'!$D$73:$J$73</c:f>
              <c:strCache>
                <c:ptCount val="7"/>
                <c:pt idx="0">
                  <c:v>194Q</c:v>
                </c:pt>
                <c:pt idx="1">
                  <c:v>201Q</c:v>
                </c:pt>
                <c:pt idx="2">
                  <c:v>202Q</c:v>
                </c:pt>
                <c:pt idx="3">
                  <c:v>203Q</c:v>
                </c:pt>
                <c:pt idx="4">
                  <c:v>204Q</c:v>
                </c:pt>
                <c:pt idx="5">
                  <c:v>211Q</c:v>
                </c:pt>
                <c:pt idx="6">
                  <c:v>212Q</c:v>
                </c:pt>
              </c:strCache>
            </c:strRef>
          </c:cat>
          <c:val>
            <c:numRef>
              <c:f>'조정사항(6-1)_평가충당금'!$D$75:$J$75</c:f>
              <c:numCache>
                <c:formatCode>#,###;\(#,###\);\-</c:formatCode>
                <c:ptCount val="7"/>
                <c:pt idx="0">
                  <c:v>-4</c:v>
                </c:pt>
                <c:pt idx="1">
                  <c:v>-5</c:v>
                </c:pt>
                <c:pt idx="2">
                  <c:v>-43</c:v>
                </c:pt>
                <c:pt idx="3">
                  <c:v>-40</c:v>
                </c:pt>
                <c:pt idx="4">
                  <c:v>-93</c:v>
                </c:pt>
                <c:pt idx="5">
                  <c:v>-132</c:v>
                </c:pt>
                <c:pt idx="6">
                  <c:v>-23</c:v>
                </c:pt>
              </c:numCache>
            </c:numRef>
          </c:val>
          <c:extLst>
            <c:ext xmlns:c16="http://schemas.microsoft.com/office/drawing/2014/chart" uri="{C3380CC4-5D6E-409C-BE32-E72D297353CC}">
              <c16:uniqueId val="{00000001-4F4B-4EE0-889D-6DDAA17B7896}"/>
            </c:ext>
          </c:extLst>
        </c:ser>
        <c:dLbls>
          <c:showLegendKey val="0"/>
          <c:showVal val="0"/>
          <c:showCatName val="0"/>
          <c:showSerName val="0"/>
          <c:showPercent val="0"/>
          <c:showBubbleSize val="0"/>
        </c:dLbls>
        <c:gapWidth val="40"/>
        <c:overlap val="100"/>
        <c:axId val="212147472"/>
        <c:axId val="1842456656"/>
      </c:barChart>
      <c:lineChart>
        <c:grouping val="standard"/>
        <c:varyColors val="0"/>
        <c:ser>
          <c:idx val="2"/>
          <c:order val="2"/>
          <c:tx>
            <c:strRef>
              <c:f>'조정사항(6-1)_평가충당금'!$C$76</c:f>
              <c:strCache>
                <c:ptCount val="1"/>
                <c:pt idx="0">
                  <c:v>재고</c:v>
                </c:pt>
              </c:strCache>
            </c:strRef>
          </c:tx>
          <c:spPr>
            <a:ln w="12700">
              <a:solidFill>
                <a:srgbClr val="C00000"/>
              </a:solidFill>
              <a:prstDash val="solid"/>
            </a:ln>
          </c:spPr>
          <c:marker>
            <c:symbol val="triangle"/>
            <c:size val="3"/>
            <c:spPr>
              <a:solidFill>
                <a:srgbClr val="00338D"/>
              </a:solidFill>
              <a:ln>
                <a:solidFill>
                  <a:srgbClr val="C00000"/>
                </a:solidFill>
                <a:prstDash val="solid"/>
              </a:ln>
            </c:spPr>
          </c:marker>
          <c:dLbls>
            <c:spPr>
              <a:solidFill>
                <a:srgbClr val="C00000"/>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'조정사항(6-1)_평가충당금'!$D$73:$J$73</c:f>
              <c:strCache>
                <c:ptCount val="7"/>
                <c:pt idx="0">
                  <c:v>194Q</c:v>
                </c:pt>
                <c:pt idx="1">
                  <c:v>201Q</c:v>
                </c:pt>
                <c:pt idx="2">
                  <c:v>202Q</c:v>
                </c:pt>
                <c:pt idx="3">
                  <c:v>203Q</c:v>
                </c:pt>
                <c:pt idx="4">
                  <c:v>204Q</c:v>
                </c:pt>
                <c:pt idx="5">
                  <c:v>211Q</c:v>
                </c:pt>
                <c:pt idx="6">
                  <c:v>212Q</c:v>
                </c:pt>
              </c:strCache>
            </c:strRef>
          </c:cat>
          <c:val>
            <c:numRef>
              <c:f>'조정사항(6-1)_평가충당금'!$D$76:$J$76</c:f>
              <c:numCache>
                <c:formatCode>#,###;\(#,###\);\-</c:formatCode>
                <c:ptCount val="7"/>
                <c:pt idx="0">
                  <c:v>496</c:v>
                </c:pt>
                <c:pt idx="1">
                  <c:v>998</c:v>
                </c:pt>
                <c:pt idx="2">
                  <c:v>965</c:v>
                </c:pt>
                <c:pt idx="3">
                  <c:v>925</c:v>
                </c:pt>
                <c:pt idx="4">
                  <c:v>832</c:v>
                </c:pt>
                <c:pt idx="5">
                  <c:v>700</c:v>
                </c:pt>
                <c:pt idx="6">
                  <c:v>677</c:v>
                </c:pt>
              </c:numCache>
            </c:numRef>
          </c:val>
          <c:smooth val="0"/>
          <c:extLst>
            <c:ext xmlns:c16="http://schemas.microsoft.com/office/drawing/2014/chart" uri="{C3380CC4-5D6E-409C-BE32-E72D297353CC}">
              <c16:uniqueId val="{00000002-4F4B-4EE0-889D-6DDAA17B7896}"/>
            </c:ext>
          </c:extLst>
        </c:ser>
        <c:dLbls>
          <c:dLblPos val="ctr"/>
          <c:showLegendKey val="0"/>
          <c:showVal val="1"/>
          <c:showCatName val="0"/>
          <c:showSerName val="0"/>
          <c:showPercent val="0"/>
          <c:showBubbleSize val="0"/>
        </c:dLbls>
        <c:marker val="1"/>
        <c:smooth val="0"/>
        <c:axId val="212147472"/>
        <c:axId val="1842456656"/>
      </c:lineChart>
      <c:catAx>
        <c:axId val="21214747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42456656"/>
        <c:crosses val="autoZero"/>
        <c:auto val="1"/>
        <c:lblAlgn val="ctr"/>
        <c:lblOffset val="100"/>
        <c:noMultiLvlLbl val="0"/>
      </c:catAx>
      <c:valAx>
        <c:axId val="1842456656"/>
        <c:scaling>
          <c:orientation val="minMax"/>
          <c:max val="1000"/>
          <c:min val="-150"/>
        </c:scaling>
        <c:delete val="0"/>
        <c:axPos val="l"/>
        <c:title>
          <c:tx>
            <c:rich>
              <a:bodyPr rot="-5400000" vert="horz"/>
              <a:lstStyle/>
              <a:p>
                <a:pPr>
                  <a:defRPr altLang="ko-KR">
                    <a:solidFill>
                      <a:srgbClr val="000000"/>
                    </a:solidFill>
                  </a:defRPr>
                </a:pPr>
                <a:r>
                  <a:rPr lang="en-US"/>
                  <a:t>BT</a:t>
                </a:r>
              </a:p>
            </c:rich>
          </c:tx>
          <c:layout>
            <c:manualLayout>
              <c:xMode val="edge"/>
              <c:yMode val="edge"/>
              <c:x val="2.5714285714285714E-2"/>
              <c:y val="0.32041088045812455"/>
            </c:manualLayout>
          </c:layout>
          <c:overlay val="0"/>
        </c:title>
        <c:numFmt formatCode="#,###;\(#,###\);\-"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212147472"/>
        <c:crosses val="autoZero"/>
        <c:crossBetween val="between"/>
        <c:majorUnit val="150"/>
      </c:valAx>
      <c:spPr>
        <a:noFill/>
        <a:ln w="25400">
          <a:noFill/>
        </a:ln>
      </c:spPr>
    </c:plotArea>
    <c:legend>
      <c:legendPos val="b"/>
      <c:layout>
        <c:manualLayout>
          <c:xMode val="edge"/>
          <c:yMode val="edge"/>
          <c:x val="0.46823215179318695"/>
          <c:y val="3.1290096486859799E-2"/>
          <c:w val="0.45771637634352225"/>
          <c:h val="8.4240966786504529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분기별 순운전자본</a:t>
            </a:r>
            <a:r>
              <a:rPr lang="en-US" altLang="ko-KR" sz="800"/>
              <a:t>(Covid</a:t>
            </a:r>
            <a:r>
              <a:rPr lang="en-US" altLang="ko-KR" sz="800" baseline="0"/>
              <a:t> </a:t>
            </a:r>
            <a:r>
              <a:rPr lang="ko-KR" altLang="en-US" sz="800" baseline="0"/>
              <a:t>매출 관련</a:t>
            </a:r>
            <a:r>
              <a:rPr lang="en-US" altLang="ko-KR" sz="800" baseline="0"/>
              <a:t> </a:t>
            </a:r>
            <a:r>
              <a:rPr lang="ko-KR" altLang="en-US" sz="800" baseline="0"/>
              <a:t>효과 조정 후</a:t>
            </a:r>
            <a:r>
              <a:rPr lang="en-US" altLang="ko-KR" sz="800" baseline="0"/>
              <a:t>)</a:t>
            </a:r>
            <a:endParaRPr lang="en-US" sz="800"/>
          </a:p>
        </c:rich>
      </c:tx>
      <c:layout>
        <c:manualLayout>
          <c:xMode val="edge"/>
          <c:yMode val="edge"/>
          <c:x val="7.1064493457852984E-2"/>
          <c:y val="6.057183387718805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NWC!$R$57</c:f>
              <c:strCache>
                <c:ptCount val="1"/>
                <c:pt idx="0">
                  <c:v>매출채권</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NWC!$S$57:$AD$57</c:f>
              <c:numCache>
                <c:formatCode>#,##0,,;\(#,##0,,\);\-</c:formatCode>
                <c:ptCount val="12"/>
                <c:pt idx="0">
                  <c:v>2715341776</c:v>
                </c:pt>
                <c:pt idx="1">
                  <c:v>1809150822</c:v>
                </c:pt>
                <c:pt idx="2">
                  <c:v>2377800163</c:v>
                </c:pt>
                <c:pt idx="3">
                  <c:v>1981506288</c:v>
                </c:pt>
                <c:pt idx="4">
                  <c:v>2446122059</c:v>
                </c:pt>
                <c:pt idx="5">
                  <c:v>1908228643</c:v>
                </c:pt>
                <c:pt idx="6">
                  <c:v>1584457935</c:v>
                </c:pt>
                <c:pt idx="7">
                  <c:v>1919481411</c:v>
                </c:pt>
                <c:pt idx="8">
                  <c:v>2683608953</c:v>
                </c:pt>
                <c:pt idx="9">
                  <c:v>2505098746</c:v>
                </c:pt>
                <c:pt idx="10">
                  <c:v>1948461597</c:v>
                </c:pt>
                <c:pt idx="11">
                  <c:v>1993308398</c:v>
                </c:pt>
              </c:numCache>
            </c:numRef>
          </c:val>
          <c:extLst>
            <c:ext xmlns:c16="http://schemas.microsoft.com/office/drawing/2014/chart" uri="{C3380CC4-5D6E-409C-BE32-E72D297353CC}">
              <c16:uniqueId val="{00000000-5EFF-449E-8951-0F673D05402E}"/>
            </c:ext>
          </c:extLst>
        </c:ser>
        <c:ser>
          <c:idx val="1"/>
          <c:order val="1"/>
          <c:tx>
            <c:strRef>
              <c:f>NWC!$R$58</c:f>
              <c:strCache>
                <c:ptCount val="1"/>
                <c:pt idx="0">
                  <c:v>재고자산</c:v>
                </c:pt>
              </c:strCache>
            </c:strRef>
          </c:tx>
          <c:spPr>
            <a:solidFill>
              <a:srgbClr val="0091DA"/>
            </a:solidFill>
            <a:ln w="3175">
              <a:solidFill>
                <a:srgbClr val="FFFFFF"/>
              </a:solidFill>
              <a:prstDash val="solid"/>
            </a:ln>
          </c:spPr>
          <c:invertIfNegative val="0"/>
          <c:dLbls>
            <c:dLbl>
              <c:idx val="2"/>
              <c:layout>
                <c:manualLayout>
                  <c:x val="-1.135867050249864E-3"/>
                  <c:y val="2.94184209813104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FF-449E-8951-0F673D05402E}"/>
                </c:ext>
              </c:extLst>
            </c:dLbl>
            <c:dLbl>
              <c:idx val="3"/>
              <c:layout>
                <c:manualLayout>
                  <c:x val="-4.164797738817293E-17"/>
                  <c:y val="2.6476578883179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EFF-449E-8951-0F673D05402E}"/>
                </c:ext>
              </c:extLst>
            </c:dLbl>
            <c:dLbl>
              <c:idx val="4"/>
              <c:layout>
                <c:manualLayout>
                  <c:x val="0"/>
                  <c:y val="-3.5302105177572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EFF-449E-8951-0F673D05402E}"/>
                </c:ext>
              </c:extLst>
            </c:dLbl>
            <c:dLbl>
              <c:idx val="5"/>
              <c:layout>
                <c:manualLayout>
                  <c:x val="0"/>
                  <c:y val="2.35347367850484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EFF-449E-8951-0F673D05402E}"/>
                </c:ext>
              </c:extLst>
            </c:dLbl>
            <c:dLbl>
              <c:idx val="6"/>
              <c:layout>
                <c:manualLayout>
                  <c:x val="-4.164797738817293E-17"/>
                  <c:y val="1.4709210490655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FF-449E-8951-0F673D05402E}"/>
                </c:ext>
              </c:extLst>
            </c:dLbl>
            <c:dLbl>
              <c:idx val="7"/>
              <c:layout>
                <c:manualLayout>
                  <c:x val="0"/>
                  <c:y val="1.765105258878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EFF-449E-8951-0F673D05402E}"/>
                </c:ext>
              </c:extLst>
            </c:dLbl>
            <c:dLbl>
              <c:idx val="8"/>
              <c:layout>
                <c:manualLayout>
                  <c:x val="0"/>
                  <c:y val="1.4709210490655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FF-449E-8951-0F673D05402E}"/>
                </c:ext>
              </c:extLst>
            </c:dLbl>
            <c:dLbl>
              <c:idx val="9"/>
              <c:layout>
                <c:manualLayout>
                  <c:x val="-8.329595477634586E-17"/>
                  <c:y val="1.17673683925242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FF-449E-8951-0F673D05402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NWC!$S$58:$AD$58</c:f>
              <c:numCache>
                <c:formatCode>#,##0,,;\(#,##0,,\);\-</c:formatCode>
                <c:ptCount val="12"/>
                <c:pt idx="0">
                  <c:v>1943939370</c:v>
                </c:pt>
                <c:pt idx="1">
                  <c:v>1696841154</c:v>
                </c:pt>
                <c:pt idx="2">
                  <c:v>1839650687</c:v>
                </c:pt>
                <c:pt idx="3">
                  <c:v>1664764760</c:v>
                </c:pt>
                <c:pt idx="4">
                  <c:v>2008618273</c:v>
                </c:pt>
                <c:pt idx="5">
                  <c:v>1634422449.270169</c:v>
                </c:pt>
                <c:pt idx="6">
                  <c:v>2042078426.270169</c:v>
                </c:pt>
                <c:pt idx="7">
                  <c:v>1572299134</c:v>
                </c:pt>
                <c:pt idx="8">
                  <c:v>2009300971</c:v>
                </c:pt>
                <c:pt idx="9">
                  <c:v>2117051573</c:v>
                </c:pt>
                <c:pt idx="10">
                  <c:v>2397239452</c:v>
                </c:pt>
                <c:pt idx="11">
                  <c:v>1983579988</c:v>
                </c:pt>
              </c:numCache>
            </c:numRef>
          </c:val>
          <c:extLst>
            <c:ext xmlns:c16="http://schemas.microsoft.com/office/drawing/2014/chart" uri="{C3380CC4-5D6E-409C-BE32-E72D297353CC}">
              <c16:uniqueId val="{00000009-5EFF-449E-8951-0F673D05402E}"/>
            </c:ext>
          </c:extLst>
        </c:ser>
        <c:ser>
          <c:idx val="2"/>
          <c:order val="2"/>
          <c:tx>
            <c:strRef>
              <c:f>NWC!$R$59</c:f>
              <c:strCache>
                <c:ptCount val="1"/>
                <c:pt idx="0">
                  <c:v>선급금</c:v>
                </c:pt>
              </c:strCache>
            </c:strRef>
          </c:tx>
          <c:spPr>
            <a:solidFill>
              <a:srgbClr val="6D2077"/>
            </a:solidFill>
            <a:ln w="3175">
              <a:solidFill>
                <a:srgbClr val="FFFFFF"/>
              </a:solidFill>
              <a:prstDash val="solid"/>
            </a:ln>
          </c:spPr>
          <c:invertIfNegative val="0"/>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EFF-449E-8951-0F673D05402E}"/>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FF-449E-8951-0F673D05402E}"/>
                </c:ext>
              </c:extLst>
            </c:dLbl>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EFF-449E-8951-0F673D05402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NWC!$S$59:$AD$59</c:f>
              <c:numCache>
                <c:formatCode>#,##0,,;\(#,##0,,\);\-</c:formatCode>
                <c:ptCount val="12"/>
                <c:pt idx="0">
                  <c:v>111318269</c:v>
                </c:pt>
                <c:pt idx="1">
                  <c:v>274195284</c:v>
                </c:pt>
                <c:pt idx="2">
                  <c:v>160188671</c:v>
                </c:pt>
                <c:pt idx="3">
                  <c:v>6963000</c:v>
                </c:pt>
                <c:pt idx="4">
                  <c:v>24530603</c:v>
                </c:pt>
                <c:pt idx="5">
                  <c:v>39629207</c:v>
                </c:pt>
                <c:pt idx="6">
                  <c:v>61266951</c:v>
                </c:pt>
                <c:pt idx="7">
                  <c:v>18405956</c:v>
                </c:pt>
                <c:pt idx="8">
                  <c:v>228347133</c:v>
                </c:pt>
                <c:pt idx="9">
                  <c:v>353676902</c:v>
                </c:pt>
                <c:pt idx="10">
                  <c:v>316107349</c:v>
                </c:pt>
                <c:pt idx="11">
                  <c:v>421037062</c:v>
                </c:pt>
              </c:numCache>
            </c:numRef>
          </c:val>
          <c:extLst>
            <c:ext xmlns:c16="http://schemas.microsoft.com/office/drawing/2014/chart" uri="{C3380CC4-5D6E-409C-BE32-E72D297353CC}">
              <c16:uniqueId val="{0000000D-5EFF-449E-8951-0F673D05402E}"/>
            </c:ext>
          </c:extLst>
        </c:ser>
        <c:ser>
          <c:idx val="3"/>
          <c:order val="3"/>
          <c:tx>
            <c:strRef>
              <c:f>NWC!$R$60</c:f>
              <c:strCache>
                <c:ptCount val="1"/>
                <c:pt idx="0">
                  <c:v>매입채무</c:v>
                </c:pt>
              </c:strCache>
            </c:strRef>
          </c:tx>
          <c:spPr>
            <a:solidFill>
              <a:srgbClr val="005EB8"/>
            </a:solidFill>
            <a:ln w="3175">
              <a:solidFill>
                <a:srgbClr val="FFFFFF"/>
              </a:solidFill>
              <a:prstDash val="solid"/>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5EFF-449E-8951-0F673D05402E}"/>
                </c:ext>
              </c:extLst>
            </c:dLbl>
            <c:dLbl>
              <c:idx val="1"/>
              <c:delete val="1"/>
              <c:extLst>
                <c:ext xmlns:c15="http://schemas.microsoft.com/office/drawing/2012/chart" uri="{CE6537A1-D6FC-4f65-9D91-7224C49458BB}"/>
                <c:ext xmlns:c16="http://schemas.microsoft.com/office/drawing/2014/chart" uri="{C3380CC4-5D6E-409C-BE32-E72D297353CC}">
                  <c16:uniqueId val="{0000000F-5EFF-449E-8951-0F673D05402E}"/>
                </c:ext>
              </c:extLst>
            </c:dLbl>
            <c:dLbl>
              <c:idx val="7"/>
              <c:delete val="1"/>
              <c:extLst>
                <c:ext xmlns:c15="http://schemas.microsoft.com/office/drawing/2012/chart" uri="{CE6537A1-D6FC-4f65-9D91-7224C49458BB}"/>
                <c:ext xmlns:c16="http://schemas.microsoft.com/office/drawing/2014/chart" uri="{C3380CC4-5D6E-409C-BE32-E72D297353CC}">
                  <c16:uniqueId val="{00000010-5EFF-449E-8951-0F673D05402E}"/>
                </c:ext>
              </c:extLst>
            </c:dLbl>
            <c:dLbl>
              <c:idx val="9"/>
              <c:delete val="1"/>
              <c:extLst>
                <c:ext xmlns:c15="http://schemas.microsoft.com/office/drawing/2012/chart" uri="{CE6537A1-D6FC-4f65-9D91-7224C49458BB}"/>
                <c:ext xmlns:c16="http://schemas.microsoft.com/office/drawing/2014/chart" uri="{C3380CC4-5D6E-409C-BE32-E72D297353CC}">
                  <c16:uniqueId val="{00000011-5EFF-449E-8951-0F673D05402E}"/>
                </c:ext>
              </c:extLst>
            </c:dLbl>
            <c:dLbl>
              <c:idx val="11"/>
              <c:delete val="1"/>
              <c:extLst>
                <c:ext xmlns:c15="http://schemas.microsoft.com/office/drawing/2012/chart" uri="{CE6537A1-D6FC-4f65-9D91-7224C49458BB}"/>
                <c:ext xmlns:c16="http://schemas.microsoft.com/office/drawing/2014/chart" uri="{C3380CC4-5D6E-409C-BE32-E72D297353CC}">
                  <c16:uniqueId val="{00000012-5EFF-449E-8951-0F673D05402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NWC!$S$60:$AD$60</c:f>
              <c:numCache>
                <c:formatCode>#,##0,,;\(#,##0,,\);\-</c:formatCode>
                <c:ptCount val="12"/>
                <c:pt idx="0">
                  <c:v>-315112160</c:v>
                </c:pt>
                <c:pt idx="1">
                  <c:v>-231594486</c:v>
                </c:pt>
                <c:pt idx="2">
                  <c:v>-587639552</c:v>
                </c:pt>
                <c:pt idx="3">
                  <c:v>-460186198</c:v>
                </c:pt>
                <c:pt idx="4">
                  <c:v>-822867566</c:v>
                </c:pt>
                <c:pt idx="5">
                  <c:v>-319326867</c:v>
                </c:pt>
                <c:pt idx="6">
                  <c:v>-398686537</c:v>
                </c:pt>
                <c:pt idx="7">
                  <c:v>-234817034</c:v>
                </c:pt>
                <c:pt idx="8">
                  <c:v>-467554113</c:v>
                </c:pt>
                <c:pt idx="9">
                  <c:v>-277892040</c:v>
                </c:pt>
                <c:pt idx="10">
                  <c:v>-332278804</c:v>
                </c:pt>
                <c:pt idx="11">
                  <c:v>-250305677</c:v>
                </c:pt>
              </c:numCache>
            </c:numRef>
          </c:val>
          <c:extLst>
            <c:ext xmlns:c16="http://schemas.microsoft.com/office/drawing/2014/chart" uri="{C3380CC4-5D6E-409C-BE32-E72D297353CC}">
              <c16:uniqueId val="{00000013-5EFF-449E-8951-0F673D05402E}"/>
            </c:ext>
          </c:extLst>
        </c:ser>
        <c:ser>
          <c:idx val="4"/>
          <c:order val="4"/>
          <c:tx>
            <c:strRef>
              <c:f>NWC!$R$61</c:f>
              <c:strCache>
                <c:ptCount val="1"/>
                <c:pt idx="0">
                  <c:v>미지급금</c:v>
                </c:pt>
              </c:strCache>
            </c:strRef>
          </c:tx>
          <c:spPr>
            <a:solidFill>
              <a:srgbClr val="00A3A1"/>
            </a:solidFill>
            <a:ln w="3175">
              <a:solidFill>
                <a:srgbClr val="FFFFFF"/>
              </a:solidFill>
              <a:prstDash val="solid"/>
            </a:ln>
          </c:spPr>
          <c:invertIfNegative val="0"/>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NWC!$S$61:$AD$61</c:f>
              <c:numCache>
                <c:formatCode>#,##0,,;\(#,##0,,\);\-</c:formatCode>
                <c:ptCount val="12"/>
                <c:pt idx="0">
                  <c:v>-242503388</c:v>
                </c:pt>
                <c:pt idx="1">
                  <c:v>-173619550</c:v>
                </c:pt>
                <c:pt idx="2">
                  <c:v>-150672631</c:v>
                </c:pt>
                <c:pt idx="3">
                  <c:v>-182848069</c:v>
                </c:pt>
                <c:pt idx="4">
                  <c:v>-178004716</c:v>
                </c:pt>
                <c:pt idx="5">
                  <c:v>-127272347</c:v>
                </c:pt>
                <c:pt idx="6">
                  <c:v>-114414341</c:v>
                </c:pt>
                <c:pt idx="7">
                  <c:v>-166089456</c:v>
                </c:pt>
                <c:pt idx="8">
                  <c:v>-194503344</c:v>
                </c:pt>
                <c:pt idx="9">
                  <c:v>-216695888</c:v>
                </c:pt>
                <c:pt idx="10">
                  <c:v>-186341646</c:v>
                </c:pt>
                <c:pt idx="11">
                  <c:v>-315496093</c:v>
                </c:pt>
              </c:numCache>
            </c:numRef>
          </c:val>
          <c:extLst>
            <c:ext xmlns:c16="http://schemas.microsoft.com/office/drawing/2014/chart" uri="{C3380CC4-5D6E-409C-BE32-E72D297353CC}">
              <c16:uniqueId val="{00000014-5EFF-449E-8951-0F673D05402E}"/>
            </c:ext>
          </c:extLst>
        </c:ser>
        <c:ser>
          <c:idx val="5"/>
          <c:order val="5"/>
          <c:tx>
            <c:strRef>
              <c:f>NWC!$R$62</c:f>
              <c:strCache>
                <c:ptCount val="1"/>
                <c:pt idx="0">
                  <c:v>미지급비용</c:v>
                </c:pt>
              </c:strCache>
            </c:strRef>
          </c:tx>
          <c:spPr>
            <a:solidFill>
              <a:srgbClr val="EAAA00"/>
            </a:solidFill>
            <a:ln w="3175">
              <a:solidFill>
                <a:srgbClr val="FFFFFF"/>
              </a:solidFill>
              <a:prstDash val="solid"/>
            </a:ln>
          </c:spPr>
          <c:invertIfNegative val="0"/>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FF-449E-8951-0F673D05402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NWC!$S$62:$AD$62</c:f>
              <c:numCache>
                <c:formatCode>#,##0,,;\(#,##0,,\);\-</c:formatCode>
                <c:ptCount val="12"/>
                <c:pt idx="0">
                  <c:v>-138382911</c:v>
                </c:pt>
                <c:pt idx="1">
                  <c:v>-148330928</c:v>
                </c:pt>
                <c:pt idx="2">
                  <c:v>-146538943</c:v>
                </c:pt>
                <c:pt idx="3">
                  <c:v>-108569625</c:v>
                </c:pt>
                <c:pt idx="4">
                  <c:v>-140658811</c:v>
                </c:pt>
                <c:pt idx="5">
                  <c:v>-104945391</c:v>
                </c:pt>
                <c:pt idx="6">
                  <c:v>-108213724</c:v>
                </c:pt>
                <c:pt idx="7">
                  <c:v>-132555428</c:v>
                </c:pt>
                <c:pt idx="8">
                  <c:v>-122608913</c:v>
                </c:pt>
                <c:pt idx="9">
                  <c:v>-426148335</c:v>
                </c:pt>
                <c:pt idx="10">
                  <c:v>-128243047</c:v>
                </c:pt>
                <c:pt idx="11">
                  <c:v>-157094987</c:v>
                </c:pt>
              </c:numCache>
            </c:numRef>
          </c:val>
          <c:extLst>
            <c:ext xmlns:c16="http://schemas.microsoft.com/office/drawing/2014/chart" uri="{C3380CC4-5D6E-409C-BE32-E72D297353CC}">
              <c16:uniqueId val="{00000016-5EFF-449E-8951-0F673D05402E}"/>
            </c:ext>
          </c:extLst>
        </c:ser>
        <c:ser>
          <c:idx val="6"/>
          <c:order val="6"/>
          <c:tx>
            <c:strRef>
              <c:f>NWC!$R$63</c:f>
              <c:strCache>
                <c:ptCount val="1"/>
                <c:pt idx="0">
                  <c:v>선수금</c:v>
                </c:pt>
              </c:strCache>
            </c:strRef>
          </c:tx>
          <c:spPr>
            <a:solidFill>
              <a:srgbClr val="43B02A"/>
            </a:solidFill>
            <a:ln w="3175">
              <a:solidFill>
                <a:srgbClr val="FFFFFF"/>
              </a:solidFill>
              <a:prstDash val="solid"/>
            </a:ln>
          </c:spPr>
          <c:invertIfNegative val="0"/>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NWC!$S$63:$AD$63</c:f>
              <c:numCache>
                <c:formatCode>#,##0,,;\(#,##0,,\);\-</c:formatCode>
                <c:ptCount val="12"/>
                <c:pt idx="0">
                  <c:v>-3366000</c:v>
                </c:pt>
                <c:pt idx="1">
                  <c:v>-7351754</c:v>
                </c:pt>
                <c:pt idx="2">
                  <c:v>-29428584</c:v>
                </c:pt>
                <c:pt idx="3">
                  <c:v>-2790794</c:v>
                </c:pt>
                <c:pt idx="4">
                  <c:v>-531911</c:v>
                </c:pt>
                <c:pt idx="5">
                  <c:v>-1390943</c:v>
                </c:pt>
                <c:pt idx="6">
                  <c:v>-22026453</c:v>
                </c:pt>
                <c:pt idx="7">
                  <c:v>-531911</c:v>
                </c:pt>
                <c:pt idx="8">
                  <c:v>-3508930</c:v>
                </c:pt>
                <c:pt idx="9">
                  <c:v>-12750983</c:v>
                </c:pt>
                <c:pt idx="10">
                  <c:v>-6018766</c:v>
                </c:pt>
                <c:pt idx="11">
                  <c:v>-8669181</c:v>
                </c:pt>
              </c:numCache>
            </c:numRef>
          </c:val>
          <c:extLst>
            <c:ext xmlns:c16="http://schemas.microsoft.com/office/drawing/2014/chart" uri="{C3380CC4-5D6E-409C-BE32-E72D297353CC}">
              <c16:uniqueId val="{00000017-5EFF-449E-8951-0F673D05402E}"/>
            </c:ext>
          </c:extLst>
        </c:ser>
        <c:dLbls>
          <c:showLegendKey val="0"/>
          <c:showVal val="0"/>
          <c:showCatName val="0"/>
          <c:showSerName val="0"/>
          <c:showPercent val="0"/>
          <c:showBubbleSize val="0"/>
        </c:dLbls>
        <c:gapWidth val="40"/>
        <c:overlap val="100"/>
        <c:axId val="1900385391"/>
        <c:axId val="1717257519"/>
      </c:barChart>
      <c:lineChart>
        <c:grouping val="standard"/>
        <c:varyColors val="0"/>
        <c:ser>
          <c:idx val="7"/>
          <c:order val="7"/>
          <c:tx>
            <c:strRef>
              <c:f>NWC!$R$64</c:f>
              <c:strCache>
                <c:ptCount val="1"/>
                <c:pt idx="0">
                  <c:v>NWC</c:v>
                </c:pt>
              </c:strCache>
            </c:strRef>
          </c:tx>
          <c:spPr>
            <a:ln w="3175">
              <a:solidFill>
                <a:srgbClr val="C6007E"/>
              </a:solidFill>
              <a:prstDash val="solid"/>
            </a:ln>
          </c:spPr>
          <c:dLbls>
            <c:spPr>
              <a:solidFill>
                <a:srgbClr val="C6007E"/>
              </a:solidFill>
              <a:ln>
                <a:solidFill>
                  <a:srgbClr val="C6007E"/>
                </a:solid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NWC!$S$56:$AD$56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NWC!$S$64:$AD$64</c:f>
              <c:numCache>
                <c:formatCode>#,##0,,;\(#,##0,,\);\-</c:formatCode>
                <c:ptCount val="12"/>
                <c:pt idx="0">
                  <c:v>4071234956</c:v>
                </c:pt>
                <c:pt idx="1">
                  <c:v>3219290542</c:v>
                </c:pt>
                <c:pt idx="2">
                  <c:v>3463359811</c:v>
                </c:pt>
                <c:pt idx="3">
                  <c:v>2898839362</c:v>
                </c:pt>
                <c:pt idx="4">
                  <c:v>3337207931</c:v>
                </c:pt>
                <c:pt idx="5">
                  <c:v>3029344751.2701693</c:v>
                </c:pt>
                <c:pt idx="6">
                  <c:v>3044462257.2701693</c:v>
                </c:pt>
                <c:pt idx="7">
                  <c:v>2976192672</c:v>
                </c:pt>
                <c:pt idx="8">
                  <c:v>4133081757</c:v>
                </c:pt>
                <c:pt idx="9">
                  <c:v>4042339975</c:v>
                </c:pt>
                <c:pt idx="10">
                  <c:v>4008926135</c:v>
                </c:pt>
                <c:pt idx="11">
                  <c:v>3666359510</c:v>
                </c:pt>
              </c:numCache>
            </c:numRef>
          </c:val>
          <c:smooth val="0"/>
          <c:extLst>
            <c:ext xmlns:c16="http://schemas.microsoft.com/office/drawing/2014/chart" uri="{C3380CC4-5D6E-409C-BE32-E72D297353CC}">
              <c16:uniqueId val="{00000018-5EFF-449E-8951-0F673D05402E}"/>
            </c:ext>
          </c:extLst>
        </c:ser>
        <c:dLbls>
          <c:showLegendKey val="0"/>
          <c:showVal val="0"/>
          <c:showCatName val="0"/>
          <c:showSerName val="0"/>
          <c:showPercent val="0"/>
          <c:showBubbleSize val="0"/>
        </c:dLbls>
        <c:marker val="1"/>
        <c:smooth val="0"/>
        <c:axId val="1715002655"/>
        <c:axId val="1583871535"/>
      </c:lineChart>
      <c:catAx>
        <c:axId val="190038539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717257519"/>
        <c:crosses val="autoZero"/>
        <c:auto val="1"/>
        <c:lblAlgn val="ctr"/>
        <c:lblOffset val="100"/>
        <c:noMultiLvlLbl val="0"/>
      </c:catAx>
      <c:valAx>
        <c:axId val="1717257519"/>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4.7717327589244719E-2"/>
              <c:y val="0.3026032059592918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00385391"/>
        <c:crosses val="autoZero"/>
        <c:crossBetween val="between"/>
      </c:valAx>
      <c:valAx>
        <c:axId val="1583871535"/>
        <c:scaling>
          <c:orientation val="minMax"/>
          <c:max val="6000000000"/>
          <c:min val="-2000000000"/>
        </c:scaling>
        <c:delete val="0"/>
        <c:axPos val="r"/>
        <c:numFmt formatCode="#,##0,,;\(#,##0,,\);\-" sourceLinked="1"/>
        <c:majorTickMark val="none"/>
        <c:minorTickMark val="none"/>
        <c:tickLblPos val="none"/>
        <c:spPr>
          <a:ln>
            <a:noFill/>
          </a:ln>
        </c:spPr>
        <c:crossAx val="1715002655"/>
        <c:crosses val="max"/>
        <c:crossBetween val="between"/>
      </c:valAx>
      <c:catAx>
        <c:axId val="1715002655"/>
        <c:scaling>
          <c:orientation val="minMax"/>
        </c:scaling>
        <c:delete val="1"/>
        <c:axPos val="b"/>
        <c:numFmt formatCode="General" sourceLinked="1"/>
        <c:majorTickMark val="out"/>
        <c:minorTickMark val="none"/>
        <c:tickLblPos val="nextTo"/>
        <c:crossAx val="1583871535"/>
        <c:crosses val="autoZero"/>
        <c:auto val="1"/>
        <c:lblAlgn val="ctr"/>
        <c:lblOffset val="100"/>
        <c:noMultiLvlLbl val="0"/>
      </c:catAx>
      <c:spPr>
        <a:noFill/>
        <a:ln w="25400">
          <a:noFill/>
        </a:ln>
      </c:spPr>
    </c:plotArea>
    <c:legend>
      <c:legendPos val="b"/>
      <c:legendEntry>
        <c:idx val="7"/>
        <c:delete val="1"/>
      </c:legendEntry>
      <c:layout>
        <c:manualLayout>
          <c:xMode val="edge"/>
          <c:yMode val="edge"/>
          <c:x val="0.25253893090143242"/>
          <c:y val="0.68544621442570874"/>
          <c:w val="0.29345272277593898"/>
          <c:h val="7.854486208792825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분기별 순운전자본</a:t>
            </a:r>
            <a:endParaRPr lang="en-US" sz="800"/>
          </a:p>
        </c:rich>
      </c:tx>
      <c:layout>
        <c:manualLayout>
          <c:xMode val="edge"/>
          <c:yMode val="edge"/>
          <c:x val="7.2480869770909395E-2"/>
          <c:y val="4.895118479895854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NWC!$B$57</c:f>
              <c:strCache>
                <c:ptCount val="1"/>
                <c:pt idx="0">
                  <c:v>매출채권</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NWC!$C$57:$N$57</c:f>
              <c:numCache>
                <c:formatCode>#,##0,,;\(#,##0,,\);\-</c:formatCode>
                <c:ptCount val="12"/>
                <c:pt idx="0">
                  <c:v>2715341776</c:v>
                </c:pt>
                <c:pt idx="1">
                  <c:v>1809150822</c:v>
                </c:pt>
                <c:pt idx="2">
                  <c:v>2377800163</c:v>
                </c:pt>
                <c:pt idx="3">
                  <c:v>1981506288</c:v>
                </c:pt>
                <c:pt idx="4">
                  <c:v>2446122059</c:v>
                </c:pt>
                <c:pt idx="5">
                  <c:v>1908228643</c:v>
                </c:pt>
                <c:pt idx="6">
                  <c:v>1584457935</c:v>
                </c:pt>
                <c:pt idx="7">
                  <c:v>1919481411</c:v>
                </c:pt>
                <c:pt idx="8">
                  <c:v>2683608953</c:v>
                </c:pt>
                <c:pt idx="9">
                  <c:v>2505098746</c:v>
                </c:pt>
                <c:pt idx="10">
                  <c:v>1948461597</c:v>
                </c:pt>
                <c:pt idx="11">
                  <c:v>1993308398</c:v>
                </c:pt>
              </c:numCache>
            </c:numRef>
          </c:val>
          <c:extLst>
            <c:ext xmlns:c16="http://schemas.microsoft.com/office/drawing/2014/chart" uri="{C3380CC4-5D6E-409C-BE32-E72D297353CC}">
              <c16:uniqueId val="{00000000-37BB-42FC-AD6D-B7A9E0D6DDD2}"/>
            </c:ext>
          </c:extLst>
        </c:ser>
        <c:ser>
          <c:idx val="1"/>
          <c:order val="1"/>
          <c:tx>
            <c:strRef>
              <c:f>NWC!$B$58</c:f>
              <c:strCache>
                <c:ptCount val="1"/>
                <c:pt idx="0">
                  <c:v>재고자산</c:v>
                </c:pt>
              </c:strCache>
            </c:strRef>
          </c:tx>
          <c:spPr>
            <a:solidFill>
              <a:srgbClr val="0091DA"/>
            </a:solidFill>
            <a:ln w="3175">
              <a:solidFill>
                <a:srgbClr val="FFFFFF"/>
              </a:solidFill>
              <a:prstDash val="solid"/>
            </a:ln>
          </c:spPr>
          <c:invertIfNegative val="0"/>
          <c:dLbls>
            <c:dLbl>
              <c:idx val="0"/>
              <c:layout>
                <c:manualLayout>
                  <c:x val="-1.3741295589593356E-17"/>
                  <c:y val="3.4265748416558182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BB-42FC-AD6D-B7A9E0D6DDD2}"/>
                </c:ext>
              </c:extLst>
            </c:dLbl>
            <c:dLbl>
              <c:idx val="1"/>
              <c:layout>
                <c:manualLayout>
                  <c:x val="0"/>
                  <c:y val="1.7132874208279091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7BB-42FC-AD6D-B7A9E0D6DDD2}"/>
                </c:ext>
              </c:extLst>
            </c:dLbl>
            <c:dLbl>
              <c:idx val="2"/>
              <c:layout>
                <c:manualLayout>
                  <c:x val="-2.7482591179186712E-17"/>
                  <c:y val="3.08391735749023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BB-42FC-AD6D-B7A9E0D6DDD2}"/>
                </c:ext>
              </c:extLst>
            </c:dLbl>
            <c:dLbl>
              <c:idx val="3"/>
              <c:layout>
                <c:manualLayout>
                  <c:x val="-5.4965182358373424E-17"/>
                  <c:y val="3.0839173574902363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7BB-42FC-AD6D-B7A9E0D6DDD2}"/>
                </c:ext>
              </c:extLst>
            </c:dLbl>
            <c:dLbl>
              <c:idx val="4"/>
              <c:layout>
                <c:manualLayout>
                  <c:x val="0"/>
                  <c:y val="4.7972047783181454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7BB-42FC-AD6D-B7A9E0D6DDD2}"/>
                </c:ext>
              </c:extLst>
            </c:dLbl>
            <c:dLbl>
              <c:idx val="5"/>
              <c:layout>
                <c:manualLayout>
                  <c:x val="-5.4965182358373424E-17"/>
                  <c:y val="2.3986158796112052E-2"/>
                </c:manualLayout>
              </c:layout>
              <c:spPr>
                <a:noFill/>
                <a:ln>
                  <a:noFill/>
                </a:ln>
                <a:effectLst/>
              </c:spPr>
              <c:txPr>
                <a:bodyPr wrap="square" lIns="38100" tIns="19050" rIns="38100" bIns="19050" anchor="ctr">
                  <a:no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15:layout>
                    <c:manualLayout>
                      <c:w val="3.9013179048179331E-2"/>
                      <c:h val="2.8080915731890751E-2"/>
                    </c:manualLayout>
                  </c15:layout>
                </c:ext>
                <c:ext xmlns:c16="http://schemas.microsoft.com/office/drawing/2014/chart" uri="{C3380CC4-5D6E-409C-BE32-E72D297353CC}">
                  <c16:uniqueId val="{00000006-37BB-42FC-AD6D-B7A9E0D6DDD2}"/>
                </c:ext>
              </c:extLst>
            </c:dLbl>
            <c:dLbl>
              <c:idx val="6"/>
              <c:layout>
                <c:manualLayout>
                  <c:x val="-5.4965182358373424E-17"/>
                  <c:y val="2.3986023891590727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BB-42FC-AD6D-B7A9E0D6DDD2}"/>
                </c:ext>
              </c:extLst>
            </c:dLbl>
            <c:dLbl>
              <c:idx val="7"/>
              <c:layout>
                <c:manualLayout>
                  <c:x val="5.4965182358373424E-17"/>
                  <c:y val="1.7132874208279091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7BB-42FC-AD6D-B7A9E0D6DDD2}"/>
                </c:ext>
              </c:extLst>
            </c:dLbl>
            <c:dLbl>
              <c:idx val="8"/>
              <c:layout>
                <c:manualLayout>
                  <c:x val="-5.4965182358373424E-17"/>
                  <c:y val="2.3986023891590727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7BB-42FC-AD6D-B7A9E0D6DDD2}"/>
                </c:ext>
              </c:extLst>
            </c:dLbl>
            <c:dLbl>
              <c:idx val="9"/>
              <c:layout>
                <c:manualLayout>
                  <c:x val="-1.0993036471674685E-16"/>
                  <c:y val="1.7132874208279091E-2"/>
                </c:manualLayout>
              </c:layout>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7BB-42FC-AD6D-B7A9E0D6DDD2}"/>
                </c:ext>
              </c:extLst>
            </c:dLbl>
            <c:dLbl>
              <c:idx val="10"/>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B-37BB-42FC-AD6D-B7A9E0D6DDD2}"/>
                </c:ext>
              </c:extLst>
            </c:dLbl>
            <c:dLbl>
              <c:idx val="11"/>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C-37BB-42FC-AD6D-B7A9E0D6DDD2}"/>
                </c:ext>
              </c:extLst>
            </c:dLbl>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NWC!$C$58:$N$58</c:f>
              <c:numCache>
                <c:formatCode>#,##0,,;\(#,##0,,\);\-</c:formatCode>
                <c:ptCount val="12"/>
                <c:pt idx="0">
                  <c:v>1943939370</c:v>
                </c:pt>
                <c:pt idx="1">
                  <c:v>1696841154</c:v>
                </c:pt>
                <c:pt idx="2">
                  <c:v>1839650687</c:v>
                </c:pt>
                <c:pt idx="3">
                  <c:v>1664764760</c:v>
                </c:pt>
                <c:pt idx="4">
                  <c:v>2008618273</c:v>
                </c:pt>
                <c:pt idx="5">
                  <c:v>1634422449.270169</c:v>
                </c:pt>
                <c:pt idx="6">
                  <c:v>2042078426.270169</c:v>
                </c:pt>
                <c:pt idx="7">
                  <c:v>1572299134</c:v>
                </c:pt>
                <c:pt idx="8">
                  <c:v>2009300971</c:v>
                </c:pt>
                <c:pt idx="9">
                  <c:v>2633456356</c:v>
                </c:pt>
                <c:pt idx="10">
                  <c:v>3080690334</c:v>
                </c:pt>
                <c:pt idx="11">
                  <c:v>2743779343</c:v>
                </c:pt>
              </c:numCache>
            </c:numRef>
          </c:val>
          <c:extLst>
            <c:ext xmlns:c16="http://schemas.microsoft.com/office/drawing/2014/chart" uri="{C3380CC4-5D6E-409C-BE32-E72D297353CC}">
              <c16:uniqueId val="{0000000D-37BB-42FC-AD6D-B7A9E0D6DDD2}"/>
            </c:ext>
          </c:extLst>
        </c:ser>
        <c:ser>
          <c:idx val="2"/>
          <c:order val="2"/>
          <c:tx>
            <c:strRef>
              <c:f>NWC!$B$59</c:f>
              <c:strCache>
                <c:ptCount val="1"/>
                <c:pt idx="0">
                  <c:v>선급금</c:v>
                </c:pt>
              </c:strCache>
            </c:strRef>
          </c:tx>
          <c:spPr>
            <a:solidFill>
              <a:srgbClr val="6D2077"/>
            </a:solidFill>
            <a:ln w="3175">
              <a:solidFill>
                <a:srgbClr val="FFFFFF"/>
              </a:solidFill>
              <a:prstDash val="solid"/>
            </a:ln>
          </c:spPr>
          <c:invertIfNegative val="0"/>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7BB-42FC-AD6D-B7A9E0D6DDD2}"/>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NWC!$C$59:$N$59</c:f>
              <c:numCache>
                <c:formatCode>#,##0,,;\(#,##0,,\);\-</c:formatCode>
                <c:ptCount val="12"/>
                <c:pt idx="0">
                  <c:v>111318269</c:v>
                </c:pt>
                <c:pt idx="1">
                  <c:v>274195284</c:v>
                </c:pt>
                <c:pt idx="2">
                  <c:v>160188671</c:v>
                </c:pt>
                <c:pt idx="3">
                  <c:v>6963000</c:v>
                </c:pt>
                <c:pt idx="4">
                  <c:v>24530603</c:v>
                </c:pt>
                <c:pt idx="5">
                  <c:v>39629207</c:v>
                </c:pt>
                <c:pt idx="6">
                  <c:v>61266951</c:v>
                </c:pt>
                <c:pt idx="7">
                  <c:v>18405956</c:v>
                </c:pt>
                <c:pt idx="8">
                  <c:v>228347133</c:v>
                </c:pt>
                <c:pt idx="9">
                  <c:v>353676902</c:v>
                </c:pt>
                <c:pt idx="10">
                  <c:v>316107349</c:v>
                </c:pt>
                <c:pt idx="11">
                  <c:v>421037062</c:v>
                </c:pt>
              </c:numCache>
            </c:numRef>
          </c:val>
          <c:extLst>
            <c:ext xmlns:c16="http://schemas.microsoft.com/office/drawing/2014/chart" uri="{C3380CC4-5D6E-409C-BE32-E72D297353CC}">
              <c16:uniqueId val="{0000000F-37BB-42FC-AD6D-B7A9E0D6DDD2}"/>
            </c:ext>
          </c:extLst>
        </c:ser>
        <c:ser>
          <c:idx val="3"/>
          <c:order val="3"/>
          <c:tx>
            <c:strRef>
              <c:f>NWC!$B$60</c:f>
              <c:strCache>
                <c:ptCount val="1"/>
                <c:pt idx="0">
                  <c:v>매입채무</c:v>
                </c:pt>
              </c:strCache>
            </c:strRef>
          </c:tx>
          <c:spPr>
            <a:solidFill>
              <a:srgbClr val="005EB8"/>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7BB-42FC-AD6D-B7A9E0D6DDD2}"/>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7BB-42FC-AD6D-B7A9E0D6DDD2}"/>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37BB-42FC-AD6D-B7A9E0D6DDD2}"/>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7BB-42FC-AD6D-B7A9E0D6DDD2}"/>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NWC!$C$60:$N$60</c:f>
              <c:numCache>
                <c:formatCode>#,##0,,;\(#,##0,,\);\-</c:formatCode>
                <c:ptCount val="12"/>
                <c:pt idx="0">
                  <c:v>-315112160</c:v>
                </c:pt>
                <c:pt idx="1">
                  <c:v>-231594486</c:v>
                </c:pt>
                <c:pt idx="2">
                  <c:v>-587639552</c:v>
                </c:pt>
                <c:pt idx="3">
                  <c:v>-460186198</c:v>
                </c:pt>
                <c:pt idx="4">
                  <c:v>-822867566</c:v>
                </c:pt>
                <c:pt idx="5">
                  <c:v>-319326867</c:v>
                </c:pt>
                <c:pt idx="6">
                  <c:v>-398686537</c:v>
                </c:pt>
                <c:pt idx="7">
                  <c:v>-234817034</c:v>
                </c:pt>
                <c:pt idx="8">
                  <c:v>-467554113</c:v>
                </c:pt>
                <c:pt idx="9">
                  <c:v>-277892040</c:v>
                </c:pt>
                <c:pt idx="10">
                  <c:v>-332278804</c:v>
                </c:pt>
                <c:pt idx="11">
                  <c:v>-250305677</c:v>
                </c:pt>
              </c:numCache>
            </c:numRef>
          </c:val>
          <c:extLst>
            <c:ext xmlns:c16="http://schemas.microsoft.com/office/drawing/2014/chart" uri="{C3380CC4-5D6E-409C-BE32-E72D297353CC}">
              <c16:uniqueId val="{00000014-37BB-42FC-AD6D-B7A9E0D6DDD2}"/>
            </c:ext>
          </c:extLst>
        </c:ser>
        <c:ser>
          <c:idx val="4"/>
          <c:order val="4"/>
          <c:tx>
            <c:strRef>
              <c:f>NWC!$B$61</c:f>
              <c:strCache>
                <c:ptCount val="1"/>
                <c:pt idx="0">
                  <c:v>미지급금</c:v>
                </c:pt>
              </c:strCache>
            </c:strRef>
          </c:tx>
          <c:spPr>
            <a:solidFill>
              <a:srgbClr val="00A3A1"/>
            </a:solidFill>
            <a:ln w="3175">
              <a:solidFill>
                <a:srgbClr val="FFFFFF"/>
              </a:solidFill>
              <a:prstDash val="solid"/>
            </a:ln>
          </c:spPr>
          <c:invertIfNegative val="0"/>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NWC!$C$61:$N$61</c:f>
              <c:numCache>
                <c:formatCode>#,##0,,;\(#,##0,,\);\-</c:formatCode>
                <c:ptCount val="12"/>
                <c:pt idx="0">
                  <c:v>-242503388</c:v>
                </c:pt>
                <c:pt idx="1">
                  <c:v>-173619550</c:v>
                </c:pt>
                <c:pt idx="2">
                  <c:v>-150672631</c:v>
                </c:pt>
                <c:pt idx="3">
                  <c:v>-182848069</c:v>
                </c:pt>
                <c:pt idx="4">
                  <c:v>-178004716</c:v>
                </c:pt>
                <c:pt idx="5">
                  <c:v>-127272347</c:v>
                </c:pt>
                <c:pt idx="6">
                  <c:v>-114414341</c:v>
                </c:pt>
                <c:pt idx="7">
                  <c:v>-166089456</c:v>
                </c:pt>
                <c:pt idx="8">
                  <c:v>-194503344</c:v>
                </c:pt>
                <c:pt idx="9">
                  <c:v>-216695888</c:v>
                </c:pt>
                <c:pt idx="10">
                  <c:v>-186341646</c:v>
                </c:pt>
                <c:pt idx="11">
                  <c:v>-315496093</c:v>
                </c:pt>
              </c:numCache>
            </c:numRef>
          </c:val>
          <c:extLst>
            <c:ext xmlns:c16="http://schemas.microsoft.com/office/drawing/2014/chart" uri="{C3380CC4-5D6E-409C-BE32-E72D297353CC}">
              <c16:uniqueId val="{00000015-37BB-42FC-AD6D-B7A9E0D6DDD2}"/>
            </c:ext>
          </c:extLst>
        </c:ser>
        <c:ser>
          <c:idx val="5"/>
          <c:order val="5"/>
          <c:tx>
            <c:strRef>
              <c:f>NWC!$B$62</c:f>
              <c:strCache>
                <c:ptCount val="1"/>
                <c:pt idx="0">
                  <c:v>미지급비용</c:v>
                </c:pt>
              </c:strCache>
            </c:strRef>
          </c:tx>
          <c:spPr>
            <a:solidFill>
              <a:srgbClr val="EAAA00"/>
            </a:solidFill>
            <a:ln w="3175">
              <a:solidFill>
                <a:srgbClr val="FFFFFF"/>
              </a:solidFill>
              <a:prstDash val="solid"/>
            </a:ln>
          </c:spPr>
          <c:invertIfNegative val="0"/>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37BB-42FC-AD6D-B7A9E0D6DDD2}"/>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NWC!$C$62:$N$62</c:f>
              <c:numCache>
                <c:formatCode>#,##0,,;\(#,##0,,\);\-</c:formatCode>
                <c:ptCount val="12"/>
                <c:pt idx="0">
                  <c:v>-138382911</c:v>
                </c:pt>
                <c:pt idx="1">
                  <c:v>-148330928</c:v>
                </c:pt>
                <c:pt idx="2">
                  <c:v>-146538943</c:v>
                </c:pt>
                <c:pt idx="3">
                  <c:v>-108569625</c:v>
                </c:pt>
                <c:pt idx="4">
                  <c:v>-140658811</c:v>
                </c:pt>
                <c:pt idx="5">
                  <c:v>-104945391</c:v>
                </c:pt>
                <c:pt idx="6">
                  <c:v>-108213724</c:v>
                </c:pt>
                <c:pt idx="7">
                  <c:v>-132555428</c:v>
                </c:pt>
                <c:pt idx="8">
                  <c:v>-122608913</c:v>
                </c:pt>
                <c:pt idx="9">
                  <c:v>-426148335</c:v>
                </c:pt>
                <c:pt idx="10">
                  <c:v>-128243047</c:v>
                </c:pt>
                <c:pt idx="11">
                  <c:v>-157094987</c:v>
                </c:pt>
              </c:numCache>
            </c:numRef>
          </c:val>
          <c:extLst>
            <c:ext xmlns:c16="http://schemas.microsoft.com/office/drawing/2014/chart" uri="{C3380CC4-5D6E-409C-BE32-E72D297353CC}">
              <c16:uniqueId val="{00000017-37BB-42FC-AD6D-B7A9E0D6DDD2}"/>
            </c:ext>
          </c:extLst>
        </c:ser>
        <c:ser>
          <c:idx val="6"/>
          <c:order val="6"/>
          <c:tx>
            <c:strRef>
              <c:f>NWC!$B$63</c:f>
              <c:strCache>
                <c:ptCount val="1"/>
                <c:pt idx="0">
                  <c:v>선수금</c:v>
                </c:pt>
              </c:strCache>
            </c:strRef>
          </c:tx>
          <c:spPr>
            <a:solidFill>
              <a:srgbClr val="43B02A"/>
            </a:solidFill>
            <a:ln w="3175">
              <a:solidFill>
                <a:srgbClr val="FFFFFF"/>
              </a:solidFill>
              <a:prstDash val="solid"/>
            </a:ln>
          </c:spPr>
          <c:invertIfNegative val="0"/>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NWC!$C$63:$N$63</c:f>
              <c:numCache>
                <c:formatCode>#,##0,,;\(#,##0,,\);\-</c:formatCode>
                <c:ptCount val="12"/>
                <c:pt idx="0">
                  <c:v>-3366000</c:v>
                </c:pt>
                <c:pt idx="1">
                  <c:v>-7351754</c:v>
                </c:pt>
                <c:pt idx="2">
                  <c:v>-29428584</c:v>
                </c:pt>
                <c:pt idx="3">
                  <c:v>-2790794</c:v>
                </c:pt>
                <c:pt idx="4">
                  <c:v>-531911</c:v>
                </c:pt>
                <c:pt idx="5">
                  <c:v>-1390943</c:v>
                </c:pt>
                <c:pt idx="6">
                  <c:v>-22026453</c:v>
                </c:pt>
                <c:pt idx="7">
                  <c:v>-531911</c:v>
                </c:pt>
                <c:pt idx="8">
                  <c:v>-3508930</c:v>
                </c:pt>
                <c:pt idx="9">
                  <c:v>-12750983</c:v>
                </c:pt>
                <c:pt idx="10">
                  <c:v>-6018766</c:v>
                </c:pt>
                <c:pt idx="11">
                  <c:v>-8669181</c:v>
                </c:pt>
              </c:numCache>
            </c:numRef>
          </c:val>
          <c:extLst>
            <c:ext xmlns:c16="http://schemas.microsoft.com/office/drawing/2014/chart" uri="{C3380CC4-5D6E-409C-BE32-E72D297353CC}">
              <c16:uniqueId val="{00000018-37BB-42FC-AD6D-B7A9E0D6DDD2}"/>
            </c:ext>
          </c:extLst>
        </c:ser>
        <c:dLbls>
          <c:showLegendKey val="0"/>
          <c:showVal val="0"/>
          <c:showCatName val="0"/>
          <c:showSerName val="0"/>
          <c:showPercent val="0"/>
          <c:showBubbleSize val="0"/>
        </c:dLbls>
        <c:gapWidth val="40"/>
        <c:overlap val="100"/>
        <c:axId val="1282837919"/>
        <c:axId val="933338671"/>
      </c:barChart>
      <c:lineChart>
        <c:grouping val="standard"/>
        <c:varyColors val="0"/>
        <c:ser>
          <c:idx val="7"/>
          <c:order val="7"/>
          <c:tx>
            <c:strRef>
              <c:f>NWC!$B$64</c:f>
              <c:strCache>
                <c:ptCount val="1"/>
                <c:pt idx="0">
                  <c:v>NWC</c:v>
                </c:pt>
              </c:strCache>
            </c:strRef>
          </c:tx>
          <c:spPr>
            <a:ln w="3175">
              <a:solidFill>
                <a:srgbClr val="C6007E"/>
              </a:solidFill>
              <a:prstDash val="solid"/>
            </a:ln>
          </c:spPr>
          <c:marker>
            <c:symbol val="none"/>
          </c:marker>
          <c:dLbls>
            <c:spPr>
              <a:solidFill>
                <a:srgbClr val="C6007E"/>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NWC!$C$56:$N$56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NWC!$C$64:$N$64</c:f>
              <c:numCache>
                <c:formatCode>#,##0,,;\(#,##0,,\);\-</c:formatCode>
                <c:ptCount val="12"/>
                <c:pt idx="0">
                  <c:v>4071234956</c:v>
                </c:pt>
                <c:pt idx="1">
                  <c:v>3219290542</c:v>
                </c:pt>
                <c:pt idx="2">
                  <c:v>3463359811</c:v>
                </c:pt>
                <c:pt idx="3">
                  <c:v>2898839362</c:v>
                </c:pt>
                <c:pt idx="4">
                  <c:v>3337207931</c:v>
                </c:pt>
                <c:pt idx="5">
                  <c:v>3029344751.2701693</c:v>
                </c:pt>
                <c:pt idx="6">
                  <c:v>3044462257.2701693</c:v>
                </c:pt>
                <c:pt idx="7">
                  <c:v>2976192672</c:v>
                </c:pt>
                <c:pt idx="8">
                  <c:v>4133081757</c:v>
                </c:pt>
                <c:pt idx="9">
                  <c:v>4558744758</c:v>
                </c:pt>
                <c:pt idx="10">
                  <c:v>4692377017</c:v>
                </c:pt>
                <c:pt idx="11">
                  <c:v>4426558865</c:v>
                </c:pt>
              </c:numCache>
            </c:numRef>
          </c:val>
          <c:smooth val="0"/>
          <c:extLst>
            <c:ext xmlns:c16="http://schemas.microsoft.com/office/drawing/2014/chart" uri="{C3380CC4-5D6E-409C-BE32-E72D297353CC}">
              <c16:uniqueId val="{00000019-37BB-42FC-AD6D-B7A9E0D6DDD2}"/>
            </c:ext>
          </c:extLst>
        </c:ser>
        <c:dLbls>
          <c:showLegendKey val="0"/>
          <c:showVal val="0"/>
          <c:showCatName val="0"/>
          <c:showSerName val="0"/>
          <c:showPercent val="0"/>
          <c:showBubbleSize val="0"/>
        </c:dLbls>
        <c:marker val="1"/>
        <c:smooth val="0"/>
        <c:axId val="813585999"/>
        <c:axId val="839652255"/>
      </c:lineChart>
      <c:catAx>
        <c:axId val="1282837919"/>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933338671"/>
        <c:crosses val="autoZero"/>
        <c:auto val="1"/>
        <c:lblAlgn val="ctr"/>
        <c:lblOffset val="100"/>
        <c:noMultiLvlLbl val="0"/>
      </c:catAx>
      <c:valAx>
        <c:axId val="933338671"/>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5.1280074667568516E-2"/>
              <c:y val="0.29590896752470447"/>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282837919"/>
        <c:crosses val="autoZero"/>
        <c:crossBetween val="between"/>
      </c:valAx>
      <c:valAx>
        <c:axId val="839652255"/>
        <c:scaling>
          <c:orientation val="minMax"/>
        </c:scaling>
        <c:delete val="1"/>
        <c:axPos val="r"/>
        <c:numFmt formatCode="#,##0,,;\(#,##0,,\);\-" sourceLinked="1"/>
        <c:majorTickMark val="out"/>
        <c:minorTickMark val="none"/>
        <c:tickLblPos val="nextTo"/>
        <c:crossAx val="813585999"/>
        <c:crosses val="max"/>
        <c:crossBetween val="between"/>
      </c:valAx>
      <c:catAx>
        <c:axId val="813585999"/>
        <c:scaling>
          <c:orientation val="minMax"/>
        </c:scaling>
        <c:delete val="1"/>
        <c:axPos val="b"/>
        <c:numFmt formatCode="General" sourceLinked="1"/>
        <c:majorTickMark val="out"/>
        <c:minorTickMark val="none"/>
        <c:tickLblPos val="nextTo"/>
        <c:crossAx val="839652255"/>
        <c:crosses val="autoZero"/>
        <c:auto val="1"/>
        <c:lblAlgn val="ctr"/>
        <c:lblOffset val="100"/>
        <c:noMultiLvlLbl val="0"/>
      </c:catAx>
      <c:spPr>
        <a:noFill/>
        <a:ln w="25400">
          <a:noFill/>
        </a:ln>
      </c:spPr>
    </c:plotArea>
    <c:legend>
      <c:legendPos val="b"/>
      <c:legendEntry>
        <c:idx val="7"/>
        <c:delete val="1"/>
      </c:legendEntry>
      <c:layout>
        <c:manualLayout>
          <c:xMode val="edge"/>
          <c:yMode val="edge"/>
          <c:x val="0.21509421072981721"/>
          <c:y val="0.66870214666191563"/>
          <c:w val="0.351734483190003"/>
          <c:h val="7.722448266501874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NWC</a:t>
            </a:r>
            <a:r>
              <a:rPr lang="en-US" sz="800" baseline="0"/>
              <a:t> turnover days</a:t>
            </a:r>
            <a:endParaRPr lang="en-US" sz="800"/>
          </a:p>
        </c:rich>
      </c:tx>
      <c:layout>
        <c:manualLayout>
          <c:xMode val="edge"/>
          <c:yMode val="edge"/>
          <c:x val="6.189747359797302E-2"/>
          <c:y val="6.783429846588182E-2"/>
        </c:manualLayout>
      </c:layout>
      <c:overlay val="0"/>
    </c:title>
    <c:autoTitleDeleted val="0"/>
    <c:plotArea>
      <c:layout>
        <c:manualLayout>
          <c:xMode val="edge"/>
          <c:yMode val="edge"/>
          <c:x val="6.8606912776709481E-2"/>
          <c:y val="0.1329118743389141"/>
          <c:w val="0.60316910816190417"/>
          <c:h val="0.54081383351696077"/>
        </c:manualLayout>
      </c:layout>
      <c:lineChart>
        <c:grouping val="standard"/>
        <c:varyColors val="0"/>
        <c:ser>
          <c:idx val="0"/>
          <c:order val="0"/>
          <c:tx>
            <c:strRef>
              <c:f>NWC!$B$67</c:f>
              <c:strCache>
                <c:ptCount val="1"/>
                <c:pt idx="0">
                  <c:v>DSO(매출채권)</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dLbl>
              <c:idx val="2"/>
              <c:layout>
                <c:manualLayout>
                  <c:x val="-1.9837613631123085E-2"/>
                  <c:y val="-1.78235833981672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A36-49CB-AE1D-B8DA60C084AC}"/>
                </c:ext>
              </c:extLst>
            </c:dLbl>
            <c:dLbl>
              <c:idx val="3"/>
              <c:layout>
                <c:manualLayout>
                  <c:x val="-1.5703353254102385E-2"/>
                  <c:y val="-1.78235833981672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A36-49CB-AE1D-B8DA60C084AC}"/>
                </c:ext>
              </c:extLst>
            </c:dLbl>
            <c:dLbl>
              <c:idx val="5"/>
              <c:layout>
                <c:manualLayout>
                  <c:x val="-1.5703353254102385E-2"/>
                  <c:y val="-2.07818738324069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A36-49CB-AE1D-B8DA60C084AC}"/>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NWC!$C$66:$N$66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NWC!$C$67:$N$67</c:f>
              <c:numCache>
                <c:formatCode>#,##0</c:formatCode>
                <c:ptCount val="12"/>
                <c:pt idx="0">
                  <c:v>108.40339312513159</c:v>
                </c:pt>
                <c:pt idx="1">
                  <c:v>73.557029140876651</c:v>
                </c:pt>
                <c:pt idx="2">
                  <c:v>83.987835202316333</c:v>
                </c:pt>
                <c:pt idx="3">
                  <c:v>56.561066946401915</c:v>
                </c:pt>
                <c:pt idx="4">
                  <c:v>71.953167749476762</c:v>
                </c:pt>
                <c:pt idx="5">
                  <c:v>81.053870116611193</c:v>
                </c:pt>
                <c:pt idx="6">
                  <c:v>81.356515450541494</c:v>
                </c:pt>
                <c:pt idx="7">
                  <c:v>50.90685082421502</c:v>
                </c:pt>
                <c:pt idx="8">
                  <c:v>62.073618320303723</c:v>
                </c:pt>
                <c:pt idx="9">
                  <c:v>48.971965847928843</c:v>
                </c:pt>
                <c:pt idx="10">
                  <c:v>83.342196792719449</c:v>
                </c:pt>
                <c:pt idx="11">
                  <c:v>59.841700917231478</c:v>
                </c:pt>
              </c:numCache>
            </c:numRef>
          </c:val>
          <c:smooth val="0"/>
          <c:extLst>
            <c:ext xmlns:c16="http://schemas.microsoft.com/office/drawing/2014/chart" uri="{C3380CC4-5D6E-409C-BE32-E72D297353CC}">
              <c16:uniqueId val="{00000003-1A36-49CB-AE1D-B8DA60C084AC}"/>
            </c:ext>
          </c:extLst>
        </c:ser>
        <c:ser>
          <c:idx val="1"/>
          <c:order val="1"/>
          <c:tx>
            <c:strRef>
              <c:f>NWC!$B$68</c:f>
              <c:strCache>
                <c:ptCount val="1"/>
                <c:pt idx="0">
                  <c:v>DPO(매입채무)</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dLbl>
              <c:idx val="3"/>
              <c:layout>
                <c:manualLayout>
                  <c:x val="-1.5703353254102385E-2"/>
                  <c:y val="-2.07818738324070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A36-49CB-AE1D-B8DA60C084AC}"/>
                </c:ext>
              </c:extLst>
            </c:dLbl>
            <c:dLbl>
              <c:idx val="4"/>
              <c:layout>
                <c:manualLayout>
                  <c:x val="-3.3005721230403634E-3"/>
                  <c:y val="-1.19070025296877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A36-49CB-AE1D-B8DA60C084AC}"/>
                </c:ext>
              </c:extLst>
            </c:dLbl>
            <c:dLbl>
              <c:idx val="6"/>
              <c:layout>
                <c:manualLayout>
                  <c:x val="-1.5703353254102437E-2"/>
                  <c:y val="-1.78235833981672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A36-49CB-AE1D-B8DA60C084AC}"/>
                </c:ext>
              </c:extLst>
            </c:dLbl>
            <c:dLbl>
              <c:idx val="7"/>
              <c:layout>
                <c:manualLayout>
                  <c:x val="-1.8651205812821887E-2"/>
                  <c:y val="-2.77244222299176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A36-49CB-AE1D-B8DA60C084AC}"/>
                </c:ext>
              </c:extLst>
            </c:dLbl>
            <c:dLbl>
              <c:idx val="8"/>
              <c:layout>
                <c:manualLayout>
                  <c:x val="-1.5703353254102485E-2"/>
                  <c:y val="2.06341922469496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A36-49CB-AE1D-B8DA60C084AC}"/>
                </c:ext>
              </c:extLst>
            </c:dLbl>
            <c:dLbl>
              <c:idx val="9"/>
              <c:layout>
                <c:manualLayout>
                  <c:x val="-1.5703353254102385E-2"/>
                  <c:y val="-2.37401642666467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A36-49CB-AE1D-B8DA60C084AC}"/>
                </c:ext>
              </c:extLst>
            </c:dLbl>
            <c:dLbl>
              <c:idx val="11"/>
              <c:layout>
                <c:manualLayout>
                  <c:x val="-1.5703353254102485E-2"/>
                  <c:y val="-2.37401642666467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A36-49CB-AE1D-B8DA60C084AC}"/>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NWC!$C$66:$N$66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NWC!$C$68:$N$68</c:f>
              <c:numCache>
                <c:formatCode>#,##0</c:formatCode>
                <c:ptCount val="12"/>
                <c:pt idx="0">
                  <c:v>29.745849351313257</c:v>
                </c:pt>
                <c:pt idx="1">
                  <c:v>18.779079481561745</c:v>
                </c:pt>
                <c:pt idx="2">
                  <c:v>35.860202551031165</c:v>
                </c:pt>
                <c:pt idx="3">
                  <c:v>23.800343457288754</c:v>
                </c:pt>
                <c:pt idx="4">
                  <c:v>54.836229537393841</c:v>
                </c:pt>
                <c:pt idx="5">
                  <c:v>22.601080000681822</c:v>
                </c:pt>
                <c:pt idx="6">
                  <c:v>53.107683517035916</c:v>
                </c:pt>
                <c:pt idx="7">
                  <c:v>14.118323070167387</c:v>
                </c:pt>
                <c:pt idx="8">
                  <c:v>42.884950932589206</c:v>
                </c:pt>
                <c:pt idx="9">
                  <c:v>18.72951712335469</c:v>
                </c:pt>
                <c:pt idx="10">
                  <c:v>33.723482457684163</c:v>
                </c:pt>
                <c:pt idx="11">
                  <c:v>18.672203338546446</c:v>
                </c:pt>
              </c:numCache>
            </c:numRef>
          </c:val>
          <c:smooth val="0"/>
          <c:extLst>
            <c:ext xmlns:c16="http://schemas.microsoft.com/office/drawing/2014/chart" uri="{C3380CC4-5D6E-409C-BE32-E72D297353CC}">
              <c16:uniqueId val="{0000000A-1A36-49CB-AE1D-B8DA60C084AC}"/>
            </c:ext>
          </c:extLst>
        </c:ser>
        <c:ser>
          <c:idx val="2"/>
          <c:order val="2"/>
          <c:tx>
            <c:strRef>
              <c:f>NWC!$B$69</c:f>
              <c:strCache>
                <c:ptCount val="1"/>
                <c:pt idx="0">
                  <c:v>DIO</c:v>
                </c:pt>
              </c:strCache>
            </c:strRef>
          </c:tx>
          <c:spPr>
            <a:ln w="12700">
              <a:solidFill>
                <a:srgbClr val="6D2077"/>
              </a:solidFill>
              <a:prstDash val="solid"/>
            </a:ln>
          </c:spPr>
          <c:marker>
            <c:symbol val="triangle"/>
            <c:size val="3"/>
            <c:spPr>
              <a:solidFill>
                <a:srgbClr val="6D2077"/>
              </a:solidFill>
              <a:ln>
                <a:solidFill>
                  <a:srgbClr val="6D2077"/>
                </a:solidFill>
                <a:prstDash val="solid"/>
              </a:ln>
            </c:spPr>
          </c:marker>
          <c:dLbls>
            <c:dLbl>
              <c:idx val="5"/>
              <c:layout>
                <c:manualLayout>
                  <c:x val="-3.2901799156987176E-2"/>
                  <c:y val="-3.41046002078849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A36-49CB-AE1D-B8DA60C084AC}"/>
                </c:ext>
              </c:extLst>
            </c:dLbl>
            <c:dLbl>
              <c:idx val="7"/>
              <c:layout>
                <c:manualLayout>
                  <c:x val="-3.1897032692998935E-2"/>
                  <c:y val="-1.19069996705723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A36-49CB-AE1D-B8DA60C084AC}"/>
                </c:ext>
              </c:extLst>
            </c:dLbl>
            <c:dLbl>
              <c:idx val="9"/>
              <c:layout>
                <c:manualLayout>
                  <c:x val="-2.8809828121038876E-2"/>
                  <c:y val="-3.46010538963725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A36-49CB-AE1D-B8DA60C084AC}"/>
                </c:ext>
              </c:extLst>
            </c:dLbl>
            <c:dLbl>
              <c:idx val="10"/>
              <c:layout>
                <c:manualLayout>
                  <c:x val="-7.8185384564347926E-3"/>
                  <c:y val="-6.995780551691982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1A36-49CB-AE1D-B8DA60C084AC}"/>
                </c:ext>
              </c:extLst>
            </c:dLbl>
            <c:dLbl>
              <c:idx val="11"/>
              <c:layout>
                <c:manualLayout>
                  <c:x val="-1.0118629400450862E-2"/>
                  <c:y val="-2.37401642666467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A36-49CB-AE1D-B8DA60C084AC}"/>
                </c:ext>
              </c:extLst>
            </c:dLbl>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NWC!$C$66:$N$66</c:f>
              <c:strCache>
                <c:ptCount val="12"/>
                <c:pt idx="0">
                  <c:v>1Q18</c:v>
                </c:pt>
                <c:pt idx="1">
                  <c:v>2Q18</c:v>
                </c:pt>
                <c:pt idx="2">
                  <c:v>3Q18</c:v>
                </c:pt>
                <c:pt idx="3">
                  <c:v>4Q18</c:v>
                </c:pt>
                <c:pt idx="4">
                  <c:v>1Q19</c:v>
                </c:pt>
                <c:pt idx="5">
                  <c:v>2Q19</c:v>
                </c:pt>
                <c:pt idx="6">
                  <c:v>3Q19</c:v>
                </c:pt>
                <c:pt idx="7">
                  <c:v>4Q19</c:v>
                </c:pt>
                <c:pt idx="8">
                  <c:v> 1Q20</c:v>
                </c:pt>
                <c:pt idx="9">
                  <c:v> 2Q20</c:v>
                </c:pt>
                <c:pt idx="10">
                  <c:v> 3Q20</c:v>
                </c:pt>
                <c:pt idx="11">
                  <c:v> 4Q20</c:v>
                </c:pt>
              </c:strCache>
            </c:strRef>
          </c:cat>
          <c:val>
            <c:numRef>
              <c:f>NWC!$C$69:$N$69</c:f>
              <c:numCache>
                <c:formatCode>#,##0</c:formatCode>
                <c:ptCount val="12"/>
                <c:pt idx="0">
                  <c:v>183.50332036728383</c:v>
                </c:pt>
                <c:pt idx="1">
                  <c:v>137.5901276792529</c:v>
                </c:pt>
                <c:pt idx="2">
                  <c:v>112.26311441161066</c:v>
                </c:pt>
                <c:pt idx="3">
                  <c:v>86.099872694554151</c:v>
                </c:pt>
                <c:pt idx="4">
                  <c:v>133.85513929860201</c:v>
                </c:pt>
                <c:pt idx="5">
                  <c:v>115.6799391103706</c:v>
                </c:pt>
                <c:pt idx="6">
                  <c:v>272.01835205015442</c:v>
                </c:pt>
                <c:pt idx="7">
                  <c:v>94.534143280067184</c:v>
                </c:pt>
                <c:pt idx="8">
                  <c:v>184.29689987592698</c:v>
                </c:pt>
                <c:pt idx="9">
                  <c:v>177.49110738583676</c:v>
                </c:pt>
                <c:pt idx="10">
                  <c:v>312.66395925816011</c:v>
                </c:pt>
                <c:pt idx="11">
                  <c:v>204.67936014331534</c:v>
                </c:pt>
              </c:numCache>
            </c:numRef>
          </c:val>
          <c:smooth val="0"/>
          <c:extLst>
            <c:ext xmlns:c16="http://schemas.microsoft.com/office/drawing/2014/chart" uri="{C3380CC4-5D6E-409C-BE32-E72D297353CC}">
              <c16:uniqueId val="{0000000F-1A36-49CB-AE1D-B8DA60C084AC}"/>
            </c:ext>
          </c:extLst>
        </c:ser>
        <c:dLbls>
          <c:showLegendKey val="0"/>
          <c:showVal val="0"/>
          <c:showCatName val="0"/>
          <c:showSerName val="0"/>
          <c:showPercent val="0"/>
          <c:showBubbleSize val="0"/>
        </c:dLbls>
        <c:marker val="1"/>
        <c:smooth val="0"/>
        <c:axId val="953940351"/>
        <c:axId val="492431327"/>
      </c:lineChart>
      <c:catAx>
        <c:axId val="95394035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492431327"/>
        <c:crosses val="autoZero"/>
        <c:auto val="1"/>
        <c:lblAlgn val="ctr"/>
        <c:lblOffset val="100"/>
        <c:noMultiLvlLbl val="0"/>
      </c:catAx>
      <c:valAx>
        <c:axId val="492431327"/>
        <c:scaling>
          <c:orientation val="minMax"/>
        </c:scaling>
        <c:delete val="0"/>
        <c:axPos val="l"/>
        <c:title>
          <c:tx>
            <c:rich>
              <a:bodyPr rot="-5400000" vert="horz"/>
              <a:lstStyle/>
              <a:p>
                <a:pPr>
                  <a:defRPr altLang="ko-KR" sz="700">
                    <a:solidFill>
                      <a:srgbClr val="000000"/>
                    </a:solidFill>
                  </a:defRPr>
                </a:pPr>
                <a:r>
                  <a:rPr lang="en-US" sz="700"/>
                  <a:t>Days</a:t>
                </a:r>
              </a:p>
            </c:rich>
          </c:tx>
          <c:layout>
            <c:manualLayout>
              <c:xMode val="edge"/>
              <c:yMode val="edge"/>
              <c:x val="5.0985630461143641E-2"/>
              <c:y val="0.31899408807785662"/>
            </c:manualLayout>
          </c:layout>
          <c:overlay val="0"/>
        </c:title>
        <c:numFmt formatCode="#,##0;\(#,##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953940351"/>
        <c:crosses val="autoZero"/>
        <c:crossBetween val="between"/>
      </c:valAx>
      <c:spPr>
        <a:noFill/>
        <a:ln w="25400">
          <a:noFill/>
        </a:ln>
      </c:spPr>
    </c:plotArea>
    <c:legend>
      <c:legendPos val="b"/>
      <c:layout>
        <c:manualLayout>
          <c:xMode val="edge"/>
          <c:yMode val="edge"/>
          <c:x val="0.18807490712738817"/>
          <c:y val="0.67067030496946056"/>
          <c:w val="0.4052899252992877"/>
          <c:h val="3.949756095132177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dirty="0"/>
              <a:t>매출채권 연령별</a:t>
            </a:r>
            <a:r>
              <a:rPr lang="en-US" altLang="ko-KR" sz="800" baseline="0" dirty="0"/>
              <a:t> </a:t>
            </a:r>
            <a:r>
              <a:rPr lang="ko-KR" altLang="en-US" sz="800" baseline="0" dirty="0"/>
              <a:t>구성</a:t>
            </a:r>
            <a:endParaRPr lang="en-US" sz="800" dirty="0"/>
          </a:p>
        </c:rich>
      </c:tx>
      <c:layout>
        <c:manualLayout>
          <c:xMode val="edge"/>
          <c:yMode val="edge"/>
          <c:x val="2.8507685514885837E-2"/>
          <c:y val="3.7235648882490743E-2"/>
        </c:manualLayout>
      </c:layout>
      <c:overlay val="0"/>
    </c:title>
    <c:autoTitleDeleted val="0"/>
    <c:plotArea>
      <c:layout>
        <c:manualLayout>
          <c:xMode val="edge"/>
          <c:yMode val="edge"/>
          <c:x val="2.8507685514885837E-2"/>
          <c:y val="0.13497922719902894"/>
          <c:w val="0.63857215553344282"/>
          <c:h val="0.54922582101673845"/>
        </c:manualLayout>
      </c:layout>
      <c:barChart>
        <c:barDir val="col"/>
        <c:grouping val="percentStacked"/>
        <c:varyColors val="0"/>
        <c:ser>
          <c:idx val="0"/>
          <c:order val="0"/>
          <c:tx>
            <c:strRef>
              <c:f>AR!$B$57</c:f>
              <c:strCache>
                <c:ptCount val="1"/>
                <c:pt idx="0">
                  <c:v>3개월미만</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AR!$C$56:$F$56</c:f>
              <c:strCache>
                <c:ptCount val="4"/>
                <c:pt idx="0">
                  <c:v>2018년말</c:v>
                </c:pt>
                <c:pt idx="1">
                  <c:v>2019년말</c:v>
                </c:pt>
                <c:pt idx="2">
                  <c:v>2020년말</c:v>
                </c:pt>
                <c:pt idx="3">
                  <c:v>21년6월말</c:v>
                </c:pt>
              </c:strCache>
            </c:strRef>
          </c:cat>
          <c:val>
            <c:numRef>
              <c:f>AR!$C$57:$F$57</c:f>
              <c:numCache>
                <c:formatCode>0.0%</c:formatCode>
                <c:ptCount val="4"/>
                <c:pt idx="0">
                  <c:v>0.97311164215157009</c:v>
                </c:pt>
                <c:pt idx="1">
                  <c:v>0.91387097883363921</c:v>
                </c:pt>
                <c:pt idx="2">
                  <c:v>0.73679287004088279</c:v>
                </c:pt>
                <c:pt idx="3">
                  <c:v>0.77262707496958383</c:v>
                </c:pt>
              </c:numCache>
            </c:numRef>
          </c:val>
          <c:extLst>
            <c:ext xmlns:c16="http://schemas.microsoft.com/office/drawing/2014/chart" uri="{C3380CC4-5D6E-409C-BE32-E72D297353CC}">
              <c16:uniqueId val="{00000000-C6BF-4635-8E92-7B6180C32F1E}"/>
            </c:ext>
          </c:extLst>
        </c:ser>
        <c:ser>
          <c:idx val="1"/>
          <c:order val="1"/>
          <c:tx>
            <c:strRef>
              <c:f>AR!$B$58</c:f>
              <c:strCache>
                <c:ptCount val="1"/>
                <c:pt idx="0">
                  <c:v>6개월미만</c:v>
                </c:pt>
              </c:strCache>
            </c:strRef>
          </c:tx>
          <c:spPr>
            <a:solidFill>
              <a:srgbClr val="0091DA"/>
            </a:solidFill>
            <a:ln w="3175">
              <a:solidFill>
                <a:srgbClr val="FFFFFF"/>
              </a:solidFill>
              <a:prstDash val="solid"/>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BF-4635-8E92-7B6180C32F1E}"/>
                </c:ext>
              </c:extLst>
            </c:dLbl>
            <c:spPr>
              <a:solidFill>
                <a:srgbClr val="00B0F0"/>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AR!$C$56:$F$56</c:f>
              <c:strCache>
                <c:ptCount val="4"/>
                <c:pt idx="0">
                  <c:v>2018년말</c:v>
                </c:pt>
                <c:pt idx="1">
                  <c:v>2019년말</c:v>
                </c:pt>
                <c:pt idx="2">
                  <c:v>2020년말</c:v>
                </c:pt>
                <c:pt idx="3">
                  <c:v>21년6월말</c:v>
                </c:pt>
              </c:strCache>
            </c:strRef>
          </c:cat>
          <c:val>
            <c:numRef>
              <c:f>AR!$C$58:$F$58</c:f>
              <c:numCache>
                <c:formatCode>0.0%</c:formatCode>
                <c:ptCount val="4"/>
                <c:pt idx="0">
                  <c:v>0</c:v>
                </c:pt>
                <c:pt idx="1">
                  <c:v>4.9069796241195111E-2</c:v>
                </c:pt>
                <c:pt idx="2">
                  <c:v>1.3529027934999756E-3</c:v>
                </c:pt>
                <c:pt idx="3">
                  <c:v>0</c:v>
                </c:pt>
              </c:numCache>
            </c:numRef>
          </c:val>
          <c:extLst>
            <c:ext xmlns:c16="http://schemas.microsoft.com/office/drawing/2014/chart" uri="{C3380CC4-5D6E-409C-BE32-E72D297353CC}">
              <c16:uniqueId val="{00000002-C6BF-4635-8E92-7B6180C32F1E}"/>
            </c:ext>
          </c:extLst>
        </c:ser>
        <c:ser>
          <c:idx val="2"/>
          <c:order val="2"/>
          <c:tx>
            <c:strRef>
              <c:f>AR!$B$59</c:f>
              <c:strCache>
                <c:ptCount val="1"/>
                <c:pt idx="0">
                  <c:v>9개월미만</c:v>
                </c:pt>
              </c:strCache>
            </c:strRef>
          </c:tx>
          <c:spPr>
            <a:solidFill>
              <a:srgbClr val="6D2077"/>
            </a:solidFill>
            <a:ln w="3175">
              <a:solidFill>
                <a:srgbClr val="FFFFFF"/>
              </a:solidFill>
              <a:prstDash val="solid"/>
            </a:ln>
          </c:spPr>
          <c:invertIfNegative val="0"/>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BF-4635-8E92-7B6180C32F1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AR!$C$56:$F$56</c:f>
              <c:strCache>
                <c:ptCount val="4"/>
                <c:pt idx="0">
                  <c:v>2018년말</c:v>
                </c:pt>
                <c:pt idx="1">
                  <c:v>2019년말</c:v>
                </c:pt>
                <c:pt idx="2">
                  <c:v>2020년말</c:v>
                </c:pt>
                <c:pt idx="3">
                  <c:v>21년6월말</c:v>
                </c:pt>
              </c:strCache>
            </c:strRef>
          </c:cat>
          <c:val>
            <c:numRef>
              <c:f>AR!$C$59:$F$59</c:f>
              <c:numCache>
                <c:formatCode>0.0%</c:formatCode>
                <c:ptCount val="4"/>
                <c:pt idx="0">
                  <c:v>0</c:v>
                </c:pt>
                <c:pt idx="1">
                  <c:v>8.8149518058428661E-3</c:v>
                </c:pt>
                <c:pt idx="2">
                  <c:v>0.23973218268336777</c:v>
                </c:pt>
                <c:pt idx="3">
                  <c:v>4.9729831170120507E-4</c:v>
                </c:pt>
              </c:numCache>
            </c:numRef>
          </c:val>
          <c:extLst>
            <c:ext xmlns:c16="http://schemas.microsoft.com/office/drawing/2014/chart" uri="{C3380CC4-5D6E-409C-BE32-E72D297353CC}">
              <c16:uniqueId val="{00000004-C6BF-4635-8E92-7B6180C32F1E}"/>
            </c:ext>
          </c:extLst>
        </c:ser>
        <c:ser>
          <c:idx val="3"/>
          <c:order val="3"/>
          <c:tx>
            <c:strRef>
              <c:f>AR!$B$60</c:f>
              <c:strCache>
                <c:ptCount val="1"/>
                <c:pt idx="0">
                  <c:v>12개월미만</c:v>
                </c:pt>
              </c:strCache>
            </c:strRef>
          </c:tx>
          <c:spPr>
            <a:solidFill>
              <a:srgbClr val="005EB8"/>
            </a:solidFill>
            <a:ln w="3175">
              <a:solidFill>
                <a:srgbClr val="FFFFFF"/>
              </a:solidFill>
              <a:prstDash val="solid"/>
            </a:ln>
          </c:spPr>
          <c:invertIfNegative val="0"/>
          <c:cat>
            <c:strRef>
              <c:f>AR!$C$56:$F$56</c:f>
              <c:strCache>
                <c:ptCount val="4"/>
                <c:pt idx="0">
                  <c:v>2018년말</c:v>
                </c:pt>
                <c:pt idx="1">
                  <c:v>2019년말</c:v>
                </c:pt>
                <c:pt idx="2">
                  <c:v>2020년말</c:v>
                </c:pt>
                <c:pt idx="3">
                  <c:v>21년6월말</c:v>
                </c:pt>
              </c:strCache>
            </c:strRef>
          </c:cat>
          <c:val>
            <c:numRef>
              <c:f>AR!$C$60:$F$60</c:f>
              <c:numCache>
                <c:formatCode>0.0%</c:formatCode>
                <c:ptCount val="4"/>
                <c:pt idx="0">
                  <c:v>0</c:v>
                </c:pt>
                <c:pt idx="1">
                  <c:v>0</c:v>
                </c:pt>
                <c:pt idx="2">
                  <c:v>0</c:v>
                </c:pt>
                <c:pt idx="3">
                  <c:v>0</c:v>
                </c:pt>
              </c:numCache>
            </c:numRef>
          </c:val>
          <c:extLst>
            <c:ext xmlns:c16="http://schemas.microsoft.com/office/drawing/2014/chart" uri="{C3380CC4-5D6E-409C-BE32-E72D297353CC}">
              <c16:uniqueId val="{00000005-C6BF-4635-8E92-7B6180C32F1E}"/>
            </c:ext>
          </c:extLst>
        </c:ser>
        <c:ser>
          <c:idx val="4"/>
          <c:order val="4"/>
          <c:tx>
            <c:strRef>
              <c:f>AR!$B$61</c:f>
              <c:strCache>
                <c:ptCount val="1"/>
                <c:pt idx="0">
                  <c:v>12개월초과</c:v>
                </c:pt>
              </c:strCache>
            </c:strRef>
          </c:tx>
          <c:spPr>
            <a:solidFill>
              <a:srgbClr val="00A3A1"/>
            </a:solidFill>
            <a:ln w="3175">
              <a:solidFill>
                <a:srgbClr val="FFFFFF"/>
              </a:solidFill>
              <a:prstDash val="solid"/>
            </a:ln>
          </c:spPr>
          <c:invertIfNegative val="0"/>
          <c:dLbls>
            <c:dLbl>
              <c:idx val="3"/>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BF-4635-8E92-7B6180C32F1E}"/>
                </c:ext>
              </c:extLst>
            </c:dLbl>
            <c:spPr>
              <a:noFill/>
              <a:ln>
                <a:noFill/>
              </a:ln>
              <a:effectLst/>
            </c:spPr>
            <c:txPr>
              <a:bodyPr wrap="square" lIns="38100" tIns="19050" rIns="38100" bIns="19050" anchor="ctr">
                <a:spAutoFit/>
              </a:bodyPr>
              <a:lstStyle/>
              <a:p>
                <a:pPr>
                  <a:defRPr sz="700"/>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AR!$C$56:$F$56</c:f>
              <c:strCache>
                <c:ptCount val="4"/>
                <c:pt idx="0">
                  <c:v>2018년말</c:v>
                </c:pt>
                <c:pt idx="1">
                  <c:v>2019년말</c:v>
                </c:pt>
                <c:pt idx="2">
                  <c:v>2020년말</c:v>
                </c:pt>
                <c:pt idx="3">
                  <c:v>21년6월말</c:v>
                </c:pt>
              </c:strCache>
            </c:strRef>
          </c:cat>
          <c:val>
            <c:numRef>
              <c:f>AR!$C$61:$F$61</c:f>
              <c:numCache>
                <c:formatCode>0.0%</c:formatCode>
                <c:ptCount val="4"/>
                <c:pt idx="0">
                  <c:v>2.6888357848429877E-2</c:v>
                </c:pt>
                <c:pt idx="1">
                  <c:v>2.8244273119322819E-2</c:v>
                </c:pt>
                <c:pt idx="2">
                  <c:v>2.2122044482249414E-2</c:v>
                </c:pt>
                <c:pt idx="3">
                  <c:v>0.226875626718715</c:v>
                </c:pt>
              </c:numCache>
            </c:numRef>
          </c:val>
          <c:extLst>
            <c:ext xmlns:c16="http://schemas.microsoft.com/office/drawing/2014/chart" uri="{C3380CC4-5D6E-409C-BE32-E72D297353CC}">
              <c16:uniqueId val="{00000007-C6BF-4635-8E92-7B6180C32F1E}"/>
            </c:ext>
          </c:extLst>
        </c:ser>
        <c:dLbls>
          <c:showLegendKey val="0"/>
          <c:showVal val="0"/>
          <c:showCatName val="0"/>
          <c:showSerName val="0"/>
          <c:showPercent val="0"/>
          <c:showBubbleSize val="0"/>
        </c:dLbls>
        <c:gapWidth val="40"/>
        <c:overlap val="100"/>
        <c:axId val="755241087"/>
        <c:axId val="807055423"/>
      </c:barChart>
      <c:catAx>
        <c:axId val="75524108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807055423"/>
        <c:crosses val="autoZero"/>
        <c:auto val="1"/>
        <c:lblAlgn val="ctr"/>
        <c:lblOffset val="100"/>
        <c:noMultiLvlLbl val="0"/>
      </c:catAx>
      <c:valAx>
        <c:axId val="807055423"/>
        <c:scaling>
          <c:orientation val="minMax"/>
        </c:scaling>
        <c:delete val="0"/>
        <c:axPos val="l"/>
        <c:numFmt formatCode="0%;\(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755241087"/>
        <c:crosses val="autoZero"/>
        <c:crossBetween val="between"/>
        <c:majorUnit val="0.5"/>
      </c:valAx>
      <c:spPr>
        <a:noFill/>
        <a:ln w="25400">
          <a:noFill/>
        </a:ln>
      </c:spPr>
    </c:plotArea>
    <c:legend>
      <c:legendPos val="b"/>
      <c:layout>
        <c:manualLayout>
          <c:xMode val="edge"/>
          <c:yMode val="edge"/>
          <c:x val="3.4209222617863008E-2"/>
          <c:y val="0.67489613599514475"/>
          <c:w val="0.69258366949581129"/>
          <c:h val="6.3960656285641404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ko-KR" sz="800" b="1" i="0" u="none" strike="noStrike" baseline="0">
                <a:effectLst/>
              </a:rPr>
              <a:t>재고자산의 </a:t>
            </a:r>
            <a:r>
              <a:rPr lang="en-US" altLang="ko-KR" sz="800" b="1" i="0" u="none" strike="noStrike" baseline="0">
                <a:effectLst/>
              </a:rPr>
              <a:t>Aging </a:t>
            </a:r>
            <a:r>
              <a:rPr lang="ko-KR" altLang="ko-KR" sz="800" b="1" i="0" u="none" strike="noStrike" baseline="0">
                <a:effectLst/>
              </a:rPr>
              <a:t>구간별 비중</a:t>
            </a:r>
            <a:endParaRPr lang="en-US" sz="800"/>
          </a:p>
        </c:rich>
      </c:tx>
      <c:layout>
        <c:manualLayout>
          <c:xMode val="edge"/>
          <c:yMode val="edge"/>
          <c:x val="2.2891266035714883E-2"/>
          <c:y val="3.7100507685392074E-2"/>
        </c:manualLayout>
      </c:layout>
      <c:overlay val="0"/>
    </c:title>
    <c:autoTitleDeleted val="0"/>
    <c:plotArea>
      <c:layout>
        <c:manualLayout>
          <c:xMode val="edge"/>
          <c:yMode val="edge"/>
          <c:x val="2.86140825446436E-2"/>
          <c:y val="0.13448934035954627"/>
          <c:w val="0.64095544900001666"/>
          <c:h val="0.54723248835953309"/>
        </c:manualLayout>
      </c:layout>
      <c:barChart>
        <c:barDir val="bar"/>
        <c:grouping val="percentStacked"/>
        <c:varyColors val="0"/>
        <c:ser>
          <c:idx val="0"/>
          <c:order val="0"/>
          <c:tx>
            <c:strRef>
              <c:f>Summary_평가충당금!$L$36</c:f>
              <c:strCache>
                <c:ptCount val="1"/>
                <c:pt idx="0">
                  <c:v>6개월 이내</c:v>
                </c:pt>
              </c:strCache>
            </c:strRef>
          </c:tx>
          <c:spPr>
            <a:solidFill>
              <a:srgbClr val="00338D"/>
            </a:solidFill>
            <a:ln w="3175">
              <a:solidFill>
                <a:srgbClr val="FFFFFF"/>
              </a:solidFill>
              <a:prstDash val="solid"/>
            </a:ln>
          </c:spPr>
          <c:invertIfNegative val="0"/>
          <c:dLbls>
            <c:dLbl>
              <c:idx val="0"/>
              <c:tx>
                <c:rich>
                  <a:bodyPr/>
                  <a:lstStyle/>
                  <a:p>
                    <a:fld id="{12DD3E4C-14F2-43BE-A6C8-2112FE180449}" type="VALUE">
                      <a:rPr lang="en-US" altLang="ko-KR"/>
                      <a:pPr/>
                      <a:t>[값]</a:t>
                    </a:fld>
                    <a:endParaRPr lang="en-US" altLang="ko-KR"/>
                  </a:p>
                  <a:p>
                    <a:r>
                      <a:rPr lang="en-US" altLang="ko-KR"/>
                      <a:t>(42.3)</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07C-4FA2-9318-4A8A3A4D820E}"/>
                </c:ext>
              </c:extLst>
            </c:dLbl>
            <c:dLbl>
              <c:idx val="1"/>
              <c:tx>
                <c:rich>
                  <a:bodyPr/>
                  <a:lstStyle/>
                  <a:p>
                    <a:fld id="{5B88D0CF-0450-451C-B25B-2C12F1BA9B25}" type="VALUE">
                      <a:rPr lang="en-US" altLang="ko-KR"/>
                      <a:pPr/>
                      <a:t>[값]</a:t>
                    </a:fld>
                    <a:endParaRPr lang="en-US" altLang="ko-KR"/>
                  </a:p>
                  <a:p>
                    <a:r>
                      <a:rPr lang="en-US" altLang="ko-KR"/>
                      <a:t>(74.0)</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07C-4FA2-9318-4A8A3A4D820E}"/>
                </c:ext>
              </c:extLst>
            </c:dLbl>
            <c:dLbl>
              <c:idx val="2"/>
              <c:tx>
                <c:rich>
                  <a:bodyPr/>
                  <a:lstStyle/>
                  <a:p>
                    <a:fld id="{D1A0A193-0DCC-4581-89A2-1AC1AECEB8D3}" type="VALUE">
                      <a:rPr lang="en-US" altLang="ko-KR"/>
                      <a:pPr/>
                      <a:t>[값]</a:t>
                    </a:fld>
                    <a:endParaRPr lang="en-US" altLang="ko-KR"/>
                  </a:p>
                  <a:p>
                    <a:r>
                      <a:rPr lang="en-US" altLang="ko-KR"/>
                      <a:t>(14.5)</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07C-4FA2-9318-4A8A3A4D820E}"/>
                </c:ext>
              </c:extLst>
            </c:dLbl>
            <c:dLbl>
              <c:idx val="3"/>
              <c:tx>
                <c:rich>
                  <a:bodyPr/>
                  <a:lstStyle/>
                  <a:p>
                    <a:fld id="{C08376D7-872F-4D40-AFF7-7BB4DF3A10C0}" type="VALUE">
                      <a:rPr lang="en-US" altLang="ko-KR"/>
                      <a:pPr/>
                      <a:t>[값]</a:t>
                    </a:fld>
                    <a:endParaRPr lang="en-US" altLang="ko-KR"/>
                  </a:p>
                  <a:p>
                    <a:r>
                      <a:rPr lang="en-US" altLang="ko-KR"/>
                      <a:t>(91.1)</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07C-4FA2-9318-4A8A3A4D820E}"/>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Summary_평가충당금!$K$37:$K$40</c:f>
              <c:strCache>
                <c:ptCount val="4"/>
                <c:pt idx="0">
                  <c:v>원재료</c:v>
                </c:pt>
                <c:pt idx="1">
                  <c:v>제품</c:v>
                </c:pt>
                <c:pt idx="2">
                  <c:v>상품</c:v>
                </c:pt>
                <c:pt idx="3">
                  <c:v>재공품</c:v>
                </c:pt>
              </c:strCache>
            </c:strRef>
          </c:cat>
          <c:val>
            <c:numRef>
              <c:f>Summary_평가충당금!$L$37:$L$40</c:f>
              <c:numCache>
                <c:formatCode>#,###,,;\(#,###,,\);\-</c:formatCode>
                <c:ptCount val="4"/>
                <c:pt idx="0">
                  <c:v>773478381.01694834</c:v>
                </c:pt>
                <c:pt idx="1">
                  <c:v>351424965.66002345</c:v>
                </c:pt>
                <c:pt idx="2">
                  <c:v>50818232.5</c:v>
                </c:pt>
                <c:pt idx="3">
                  <c:v>230210432.83287427</c:v>
                </c:pt>
              </c:numCache>
            </c:numRef>
          </c:val>
          <c:extLst>
            <c:ext xmlns:c16="http://schemas.microsoft.com/office/drawing/2014/chart" uri="{C3380CC4-5D6E-409C-BE32-E72D297353CC}">
              <c16:uniqueId val="{00000004-C07C-4FA2-9318-4A8A3A4D820E}"/>
            </c:ext>
          </c:extLst>
        </c:ser>
        <c:ser>
          <c:idx val="1"/>
          <c:order val="1"/>
          <c:tx>
            <c:strRef>
              <c:f>Summary_평가충당금!$M$36</c:f>
              <c:strCache>
                <c:ptCount val="1"/>
                <c:pt idx="0">
                  <c:v>6개월~ 1년</c:v>
                </c:pt>
              </c:strCache>
            </c:strRef>
          </c:tx>
          <c:spPr>
            <a:solidFill>
              <a:srgbClr val="0091DA"/>
            </a:solidFill>
            <a:ln w="3175">
              <a:solidFill>
                <a:srgbClr val="FFFFFF"/>
              </a:solidFill>
              <a:prstDash val="solid"/>
            </a:ln>
          </c:spPr>
          <c:invertIfNegative val="0"/>
          <c:dLbls>
            <c:dLbl>
              <c:idx val="0"/>
              <c:tx>
                <c:rich>
                  <a:bodyPr/>
                  <a:lstStyle/>
                  <a:p>
                    <a:fld id="{23424C8F-E6F3-4E5D-9A2A-DA90EA4F76BA}" type="VALUE">
                      <a:rPr lang="en-US" altLang="ko-KR"/>
                      <a:pPr/>
                      <a:t>[값]</a:t>
                    </a:fld>
                    <a:endParaRPr lang="en-US" altLang="ko-KR" dirty="0"/>
                  </a:p>
                  <a:p>
                    <a:r>
                      <a:rPr lang="en-US" altLang="ko-KR" dirty="0"/>
                      <a:t>(23.9)</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07C-4FA2-9318-4A8A3A4D820E}"/>
                </c:ext>
              </c:extLst>
            </c:dLbl>
            <c:dLbl>
              <c:idx val="1"/>
              <c:tx>
                <c:rich>
                  <a:bodyPr/>
                  <a:lstStyle/>
                  <a:p>
                    <a:fld id="{73EF6249-AEB7-4840-B73E-9A1C98BC9C3E}" type="VALUE">
                      <a:rPr lang="en-US" altLang="ko-KR"/>
                      <a:pPr/>
                      <a:t>[값]</a:t>
                    </a:fld>
                    <a:endParaRPr lang="en-US" altLang="ko-KR"/>
                  </a:p>
                  <a:p>
                    <a:r>
                      <a:rPr lang="en-US" altLang="ko-KR"/>
                      <a:t>(23.7)</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07C-4FA2-9318-4A8A3A4D820E}"/>
                </c:ext>
              </c:extLst>
            </c:dLbl>
            <c:dLbl>
              <c:idx val="3"/>
              <c:layout>
                <c:manualLayout>
                  <c:x val="-1.3619541504033493E-2"/>
                  <c:y val="-4.6591706602851926E-3"/>
                </c:manualLayout>
              </c:layout>
              <c:tx>
                <c:rich>
                  <a:bodyPr/>
                  <a:lstStyle/>
                  <a:p>
                    <a:fld id="{6C844127-7F25-4F5D-86A5-7E2DC3B089F4}" type="VALUE">
                      <a:rPr lang="en-US" altLang="ko-KR"/>
                      <a:pPr/>
                      <a:t>[값]</a:t>
                    </a:fld>
                    <a:endParaRPr lang="en-US" altLang="ko-KR"/>
                  </a:p>
                  <a:p>
                    <a:r>
                      <a:rPr lang="en-US" altLang="ko-KR"/>
                      <a:t>(1.8)</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07C-4FA2-9318-4A8A3A4D820E}"/>
                </c:ext>
              </c:extLst>
            </c:dLbl>
            <c:spPr>
              <a:solidFill>
                <a:srgbClr val="0091DA"/>
              </a:solidFill>
              <a:ln>
                <a:noFill/>
              </a:ln>
              <a:effectLst/>
            </c:spPr>
            <c:txPr>
              <a:bodyPr wrap="square" lIns="0" tIns="0" rIns="0" bIns="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Summary_평가충당금!$K$37:$K$40</c:f>
              <c:strCache>
                <c:ptCount val="4"/>
                <c:pt idx="0">
                  <c:v>원재료</c:v>
                </c:pt>
                <c:pt idx="1">
                  <c:v>제품</c:v>
                </c:pt>
                <c:pt idx="2">
                  <c:v>상품</c:v>
                </c:pt>
                <c:pt idx="3">
                  <c:v>재공품</c:v>
                </c:pt>
              </c:strCache>
            </c:strRef>
          </c:cat>
          <c:val>
            <c:numRef>
              <c:f>Summary_평가충당금!$M$37:$M$40</c:f>
              <c:numCache>
                <c:formatCode>#,###,,;\(#,###,,\);\-</c:formatCode>
                <c:ptCount val="4"/>
                <c:pt idx="0">
                  <c:v>435896537.45516396</c:v>
                </c:pt>
                <c:pt idx="1">
                  <c:v>112691448.70713679</c:v>
                </c:pt>
                <c:pt idx="2">
                  <c:v>0</c:v>
                </c:pt>
                <c:pt idx="3">
                  <c:v>4586369.1237009801</c:v>
                </c:pt>
              </c:numCache>
            </c:numRef>
          </c:val>
          <c:extLst>
            <c:ext xmlns:c16="http://schemas.microsoft.com/office/drawing/2014/chart" uri="{C3380CC4-5D6E-409C-BE32-E72D297353CC}">
              <c16:uniqueId val="{00000008-C07C-4FA2-9318-4A8A3A4D820E}"/>
            </c:ext>
          </c:extLst>
        </c:ser>
        <c:ser>
          <c:idx val="2"/>
          <c:order val="2"/>
          <c:tx>
            <c:strRef>
              <c:f>Summary_평가충당금!$N$36</c:f>
              <c:strCache>
                <c:ptCount val="1"/>
                <c:pt idx="0">
                  <c:v>1년~2년</c:v>
                </c:pt>
              </c:strCache>
            </c:strRef>
          </c:tx>
          <c:spPr>
            <a:solidFill>
              <a:srgbClr val="6D2077"/>
            </a:solidFill>
            <a:ln w="3175">
              <a:solidFill>
                <a:srgbClr val="FFFFFF"/>
              </a:solidFill>
              <a:prstDash val="solid"/>
            </a:ln>
          </c:spPr>
          <c:invertIfNegative val="0"/>
          <c:dLbls>
            <c:dLbl>
              <c:idx val="0"/>
              <c:tx>
                <c:rich>
                  <a:bodyPr/>
                  <a:lstStyle/>
                  <a:p>
                    <a:fld id="{A69E9E06-CE37-4C5D-9FA4-17A208D32F12}" type="VALUE">
                      <a:rPr lang="en-US" altLang="ko-KR"/>
                      <a:pPr/>
                      <a:t>[값]</a:t>
                    </a:fld>
                    <a:endParaRPr lang="en-US" altLang="ko-KR"/>
                  </a:p>
                  <a:p>
                    <a:r>
                      <a:rPr lang="en-US" altLang="ko-KR"/>
                      <a:t>(29.1)</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07C-4FA2-9318-4A8A3A4D820E}"/>
                </c:ext>
              </c:extLst>
            </c:dLbl>
            <c:dLbl>
              <c:idx val="1"/>
              <c:tx>
                <c:rich>
                  <a:bodyPr/>
                  <a:lstStyle/>
                  <a:p>
                    <a:fld id="{1D24E7DF-91D0-4DFE-AD52-90160A5AB289}" type="VALUE">
                      <a:rPr lang="en-US" altLang="ko-KR"/>
                      <a:pPr/>
                      <a:t>[값]</a:t>
                    </a:fld>
                    <a:endParaRPr lang="en-US" altLang="ko-KR"/>
                  </a:p>
                  <a:p>
                    <a:r>
                      <a:rPr lang="en-US" altLang="ko-KR"/>
                      <a:t>(0.7)</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07C-4FA2-9318-4A8A3A4D820E}"/>
                </c:ext>
              </c:extLst>
            </c:dLbl>
            <c:dLbl>
              <c:idx val="2"/>
              <c:tx>
                <c:rich>
                  <a:bodyPr/>
                  <a:lstStyle/>
                  <a:p>
                    <a:fld id="{867D27A1-66B1-48BC-A501-09A37C6CB5C2}" type="VALUE">
                      <a:rPr lang="en-US" altLang="ko-KR"/>
                      <a:pPr/>
                      <a:t>[값]</a:t>
                    </a:fld>
                    <a:endParaRPr lang="en-US" altLang="ko-KR"/>
                  </a:p>
                  <a:p>
                    <a:r>
                      <a:rPr lang="en-US" altLang="ko-KR"/>
                      <a:t>(72.2)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07C-4FA2-9318-4A8A3A4D820E}"/>
                </c:ext>
              </c:extLst>
            </c:dLbl>
            <c:dLbl>
              <c:idx val="3"/>
              <c:tx>
                <c:rich>
                  <a:bodyPr/>
                  <a:lstStyle/>
                  <a:p>
                    <a:fld id="{40B1933E-4D79-48AA-9257-66608B32AEAF}" type="VALUE">
                      <a:rPr lang="en-US" altLang="ko-KR"/>
                      <a:pPr/>
                      <a:t>[값]</a:t>
                    </a:fld>
                    <a:endParaRPr lang="en-US" altLang="ko-KR"/>
                  </a:p>
                  <a:p>
                    <a:r>
                      <a:rPr lang="en-US" altLang="ko-KR"/>
                      <a:t>(6.6)</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C07C-4FA2-9318-4A8A3A4D820E}"/>
                </c:ext>
              </c:extLst>
            </c:dLbl>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Summary_평가충당금!$K$37:$K$40</c:f>
              <c:strCache>
                <c:ptCount val="4"/>
                <c:pt idx="0">
                  <c:v>원재료</c:v>
                </c:pt>
                <c:pt idx="1">
                  <c:v>제품</c:v>
                </c:pt>
                <c:pt idx="2">
                  <c:v>상품</c:v>
                </c:pt>
                <c:pt idx="3">
                  <c:v>재공품</c:v>
                </c:pt>
              </c:strCache>
            </c:strRef>
          </c:cat>
          <c:val>
            <c:numRef>
              <c:f>Summary_평가충당금!$N$37:$N$40</c:f>
              <c:numCache>
                <c:formatCode>#,###,,;\(#,###,,\);\-</c:formatCode>
                <c:ptCount val="4"/>
                <c:pt idx="0">
                  <c:v>531819472.74544299</c:v>
                </c:pt>
                <c:pt idx="1">
                  <c:v>3403605.8035714286</c:v>
                </c:pt>
                <c:pt idx="2">
                  <c:v>252608001.5</c:v>
                </c:pt>
                <c:pt idx="3">
                  <c:v>16555766.404997777</c:v>
                </c:pt>
              </c:numCache>
            </c:numRef>
          </c:val>
          <c:extLst>
            <c:ext xmlns:c16="http://schemas.microsoft.com/office/drawing/2014/chart" uri="{C3380CC4-5D6E-409C-BE32-E72D297353CC}">
              <c16:uniqueId val="{0000000D-C07C-4FA2-9318-4A8A3A4D820E}"/>
            </c:ext>
          </c:extLst>
        </c:ser>
        <c:ser>
          <c:idx val="3"/>
          <c:order val="3"/>
          <c:tx>
            <c:strRef>
              <c:f>Summary_평가충당금!$O$36</c:f>
              <c:strCache>
                <c:ptCount val="1"/>
                <c:pt idx="0">
                  <c:v>2년 초과</c:v>
                </c:pt>
              </c:strCache>
            </c:strRef>
          </c:tx>
          <c:spPr>
            <a:solidFill>
              <a:srgbClr val="005EB8"/>
            </a:solidFill>
            <a:ln w="3175">
              <a:solidFill>
                <a:srgbClr val="FFFFFF"/>
              </a:solidFill>
              <a:prstDash val="solid"/>
            </a:ln>
          </c:spPr>
          <c:invertIfNegative val="0"/>
          <c:dLbls>
            <c:dLbl>
              <c:idx val="0"/>
              <c:tx>
                <c:rich>
                  <a:bodyPr/>
                  <a:lstStyle/>
                  <a:p>
                    <a:fld id="{8216D44D-6C18-4FFB-BB01-B8B5C6584764}" type="VALUE">
                      <a:rPr lang="en-US" altLang="ko-KR"/>
                      <a:pPr/>
                      <a:t>[값]</a:t>
                    </a:fld>
                    <a:endParaRPr lang="en-US" altLang="ko-KR"/>
                  </a:p>
                  <a:p>
                    <a:r>
                      <a:rPr lang="en-US" altLang="ko-KR"/>
                      <a:t>(4.7)</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07C-4FA2-9318-4A8A3A4D820E}"/>
                </c:ext>
              </c:extLst>
            </c:dLbl>
            <c:dLbl>
              <c:idx val="1"/>
              <c:layout>
                <c:manualLayout>
                  <c:x val="3.4048853760083736E-2"/>
                  <c:y val="0"/>
                </c:manualLayout>
              </c:layout>
              <c:tx>
                <c:rich>
                  <a:bodyPr/>
                  <a:lstStyle/>
                  <a:p>
                    <a:fld id="{4F16A1A2-EAB5-4B75-8421-C81E09BFDF5F}" type="VALUE">
                      <a:rPr lang="en-US" altLang="ko-KR"/>
                      <a:pPr/>
                      <a:t>[값]</a:t>
                    </a:fld>
                    <a:endParaRPr lang="en-US" altLang="ko-KR"/>
                  </a:p>
                  <a:p>
                    <a:r>
                      <a:rPr lang="en-US" altLang="ko-KR"/>
                      <a:t>(1.5)</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C07C-4FA2-9318-4A8A3A4D820E}"/>
                </c:ext>
              </c:extLst>
            </c:dLbl>
            <c:dLbl>
              <c:idx val="2"/>
              <c:tx>
                <c:rich>
                  <a:bodyPr/>
                  <a:lstStyle/>
                  <a:p>
                    <a:fld id="{9AD4D172-FA7A-40D3-92A9-087571612EA4}" type="VALUE">
                      <a:rPr lang="en-US" altLang="ko-KR"/>
                      <a:pPr/>
                      <a:t>[값]</a:t>
                    </a:fld>
                    <a:endParaRPr lang="en-US" altLang="ko-KR"/>
                  </a:p>
                  <a:p>
                    <a:r>
                      <a:rPr lang="en-US" altLang="ko-KR"/>
                      <a:t>(13.3)</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C07C-4FA2-9318-4A8A3A4D820E}"/>
                </c:ext>
              </c:extLst>
            </c:dLbl>
            <c:dLbl>
              <c:idx val="3"/>
              <c:layout>
                <c:manualLayout>
                  <c:x val="1.6355904758836585E-2"/>
                  <c:y val="0"/>
                </c:manualLayout>
              </c:layout>
              <c:tx>
                <c:rich>
                  <a:bodyPr/>
                  <a:lstStyle/>
                  <a:p>
                    <a:fld id="{F40C6198-B9A1-459B-AC86-FD103F8B19C8}" type="VALUE">
                      <a:rPr lang="en-US" altLang="ko-KR"/>
                      <a:pPr/>
                      <a:t>[값]</a:t>
                    </a:fld>
                    <a:endParaRPr lang="en-US" altLang="ko-KR"/>
                  </a:p>
                  <a:p>
                    <a:r>
                      <a:rPr lang="en-US" altLang="ko-KR"/>
                      <a:t>(0.6)</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C07C-4FA2-9318-4A8A3A4D820E}"/>
                </c:ext>
              </c:extLst>
            </c:dLbl>
            <c:spPr>
              <a:solidFill>
                <a:srgbClr val="005EB8"/>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Summary_평가충당금!$K$37:$K$40</c:f>
              <c:strCache>
                <c:ptCount val="4"/>
                <c:pt idx="0">
                  <c:v>원재료</c:v>
                </c:pt>
                <c:pt idx="1">
                  <c:v>제품</c:v>
                </c:pt>
                <c:pt idx="2">
                  <c:v>상품</c:v>
                </c:pt>
                <c:pt idx="3">
                  <c:v>재공품</c:v>
                </c:pt>
              </c:strCache>
            </c:strRef>
          </c:cat>
          <c:val>
            <c:numRef>
              <c:f>Summary_평가충당금!$O$37:$O$40</c:f>
              <c:numCache>
                <c:formatCode>#,###,,;\(#,###,,\);\-</c:formatCode>
                <c:ptCount val="4"/>
                <c:pt idx="0">
                  <c:v>86278623.782444566</c:v>
                </c:pt>
                <c:pt idx="1">
                  <c:v>7076940.8292682925</c:v>
                </c:pt>
                <c:pt idx="2">
                  <c:v>46501582</c:v>
                </c:pt>
                <c:pt idx="3">
                  <c:v>1401316.6384269069</c:v>
                </c:pt>
              </c:numCache>
            </c:numRef>
          </c:val>
          <c:extLst>
            <c:ext xmlns:c16="http://schemas.microsoft.com/office/drawing/2014/chart" uri="{C3380CC4-5D6E-409C-BE32-E72D297353CC}">
              <c16:uniqueId val="{00000012-C07C-4FA2-9318-4A8A3A4D820E}"/>
            </c:ext>
          </c:extLst>
        </c:ser>
        <c:dLbls>
          <c:dLblPos val="ctr"/>
          <c:showLegendKey val="0"/>
          <c:showVal val="1"/>
          <c:showCatName val="0"/>
          <c:showSerName val="0"/>
          <c:showPercent val="0"/>
          <c:showBubbleSize val="0"/>
        </c:dLbls>
        <c:gapWidth val="40"/>
        <c:overlap val="100"/>
        <c:axId val="726083775"/>
        <c:axId val="1647597135"/>
      </c:barChart>
      <c:catAx>
        <c:axId val="726083775"/>
        <c:scaling>
          <c:orientation val="minMax"/>
        </c:scaling>
        <c:delete val="0"/>
        <c:axPos val="l"/>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647597135"/>
        <c:crosses val="autoZero"/>
        <c:auto val="1"/>
        <c:lblAlgn val="ctr"/>
        <c:lblOffset val="100"/>
        <c:noMultiLvlLbl val="0"/>
      </c:catAx>
      <c:valAx>
        <c:axId val="1647597135"/>
        <c:scaling>
          <c:orientation val="minMax"/>
        </c:scaling>
        <c:delete val="0"/>
        <c:axPos val="b"/>
        <c:numFmt formatCode="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726083775"/>
        <c:crosses val="autoZero"/>
        <c:crossBetween val="between"/>
      </c:valAx>
      <c:spPr>
        <a:noFill/>
        <a:ln w="25400">
          <a:noFill/>
        </a:ln>
      </c:spPr>
    </c:plotArea>
    <c:legend>
      <c:legendPos val="b"/>
      <c:layout>
        <c:manualLayout>
          <c:xMode val="edge"/>
          <c:yMode val="edge"/>
          <c:x val="0.13811409881872608"/>
          <c:y val="0.67128234241403006"/>
          <c:w val="0.4710428942509039"/>
          <c:h val="7.6876844305827446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dirty="0"/>
              <a:t>기말 재고자산 구성</a:t>
            </a:r>
            <a:endParaRPr lang="en-US" sz="800" dirty="0"/>
          </a:p>
        </c:rich>
      </c:tx>
      <c:layout>
        <c:manualLayout>
          <c:xMode val="edge"/>
          <c:yMode val="edge"/>
          <c:x val="2.2752123538261834E-2"/>
          <c:y val="3.5116014138565988E-3"/>
        </c:manualLayout>
      </c:layout>
      <c:overlay val="0"/>
    </c:title>
    <c:autoTitleDeleted val="0"/>
    <c:plotArea>
      <c:layout>
        <c:manualLayout>
          <c:layoutTarget val="inner"/>
          <c:xMode val="edge"/>
          <c:yMode val="edge"/>
          <c:x val="0.14234040170380624"/>
          <c:y val="0.13424126152073942"/>
          <c:w val="0.72072045441567212"/>
          <c:h val="0.53057445866279584"/>
        </c:manualLayout>
      </c:layout>
      <c:barChart>
        <c:barDir val="col"/>
        <c:grouping val="stacked"/>
        <c:varyColors val="0"/>
        <c:ser>
          <c:idx val="3"/>
          <c:order val="0"/>
          <c:tx>
            <c:strRef>
              <c:f>Summary_재고자산!$H$7</c:f>
              <c:strCache>
                <c:ptCount val="1"/>
                <c:pt idx="0">
                  <c:v>원재료</c:v>
                </c:pt>
              </c:strCache>
            </c:strRef>
          </c:tx>
          <c:spPr>
            <a:solidFill>
              <a:srgbClr val="005EB8"/>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Summary_재고자산!$I$7:$L$7</c:f>
              <c:numCache>
                <c:formatCode>#,###,,;\(#,###,,\);\-</c:formatCode>
                <c:ptCount val="4"/>
                <c:pt idx="0">
                  <c:v>714060376</c:v>
                </c:pt>
                <c:pt idx="1">
                  <c:v>598745864</c:v>
                </c:pt>
                <c:pt idx="2">
                  <c:v>1691453886</c:v>
                </c:pt>
                <c:pt idx="3">
                  <c:v>1780704520</c:v>
                </c:pt>
              </c:numCache>
            </c:numRef>
          </c:val>
          <c:extLst>
            <c:ext xmlns:c16="http://schemas.microsoft.com/office/drawing/2014/chart" uri="{C3380CC4-5D6E-409C-BE32-E72D297353CC}">
              <c16:uniqueId val="{00000000-7A4E-46B0-AD84-B80C45A8CCC0}"/>
            </c:ext>
          </c:extLst>
        </c:ser>
        <c:ser>
          <c:idx val="1"/>
          <c:order val="1"/>
          <c:tx>
            <c:strRef>
              <c:f>Summary_재고자산!$H$5</c:f>
              <c:strCache>
                <c:ptCount val="1"/>
                <c:pt idx="0">
                  <c:v>제품</c:v>
                </c:pt>
              </c:strCache>
            </c:strRef>
          </c:tx>
          <c:spPr>
            <a:solidFill>
              <a:srgbClr val="0091DA"/>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Summary_재고자산!$I$5:$L$5</c:f>
              <c:numCache>
                <c:formatCode>#,###,,;\(#,###,,\);\-</c:formatCode>
                <c:ptCount val="4"/>
                <c:pt idx="0">
                  <c:v>318419540</c:v>
                </c:pt>
                <c:pt idx="1">
                  <c:v>324568193</c:v>
                </c:pt>
                <c:pt idx="2">
                  <c:v>364873244</c:v>
                </c:pt>
                <c:pt idx="3">
                  <c:v>452277891</c:v>
                </c:pt>
              </c:numCache>
            </c:numRef>
          </c:val>
          <c:extLst>
            <c:ext xmlns:c16="http://schemas.microsoft.com/office/drawing/2014/chart" uri="{C3380CC4-5D6E-409C-BE32-E72D297353CC}">
              <c16:uniqueId val="{00000001-7A4E-46B0-AD84-B80C45A8CCC0}"/>
            </c:ext>
          </c:extLst>
        </c:ser>
        <c:ser>
          <c:idx val="0"/>
          <c:order val="2"/>
          <c:tx>
            <c:strRef>
              <c:f>Summary_재고자산!$H$4</c:f>
              <c:strCache>
                <c:ptCount val="1"/>
                <c:pt idx="0">
                  <c:v>상품</c:v>
                </c:pt>
              </c:strCache>
            </c:strRef>
          </c:tx>
          <c:spPr>
            <a:solidFill>
              <a:srgbClr val="00338D"/>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Summary_재고자산!$I$4:$L$4</c:f>
              <c:numCache>
                <c:formatCode>#,###,,;\(#,###,,\);\-</c:formatCode>
                <c:ptCount val="4"/>
                <c:pt idx="0">
                  <c:v>455154002</c:v>
                </c:pt>
                <c:pt idx="1">
                  <c:v>417843866</c:v>
                </c:pt>
                <c:pt idx="2">
                  <c:v>432916008</c:v>
                </c:pt>
                <c:pt idx="3">
                  <c:v>352171236</c:v>
                </c:pt>
              </c:numCache>
            </c:numRef>
          </c:val>
          <c:extLst>
            <c:ext xmlns:c16="http://schemas.microsoft.com/office/drawing/2014/chart" uri="{C3380CC4-5D6E-409C-BE32-E72D297353CC}">
              <c16:uniqueId val="{00000002-7A4E-46B0-AD84-B80C45A8CCC0}"/>
            </c:ext>
          </c:extLst>
        </c:ser>
        <c:ser>
          <c:idx val="2"/>
          <c:order val="3"/>
          <c:tx>
            <c:strRef>
              <c:f>Summary_재고자산!$H$6</c:f>
              <c:strCache>
                <c:ptCount val="1"/>
                <c:pt idx="0">
                  <c:v>재공품</c:v>
                </c:pt>
              </c:strCache>
            </c:strRef>
          </c:tx>
          <c:spPr>
            <a:solidFill>
              <a:srgbClr val="6D2077"/>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Summary_재고자산!$I$6:$L$6</c:f>
              <c:numCache>
                <c:formatCode>#,###,,;\(#,###,,\);\-</c:formatCode>
                <c:ptCount val="4"/>
                <c:pt idx="0">
                  <c:v>177130842</c:v>
                </c:pt>
                <c:pt idx="1">
                  <c:v>231141211</c:v>
                </c:pt>
                <c:pt idx="2">
                  <c:v>254536205</c:v>
                </c:pt>
                <c:pt idx="3">
                  <c:v>232604575</c:v>
                </c:pt>
              </c:numCache>
            </c:numRef>
          </c:val>
          <c:extLst>
            <c:ext xmlns:c16="http://schemas.microsoft.com/office/drawing/2014/chart" uri="{C3380CC4-5D6E-409C-BE32-E72D297353CC}">
              <c16:uniqueId val="{00000003-7A4E-46B0-AD84-B80C45A8CCC0}"/>
            </c:ext>
          </c:extLst>
        </c:ser>
        <c:dLbls>
          <c:showLegendKey val="0"/>
          <c:showVal val="0"/>
          <c:showCatName val="0"/>
          <c:showSerName val="0"/>
          <c:showPercent val="0"/>
          <c:showBubbleSize val="0"/>
        </c:dLbls>
        <c:gapWidth val="40"/>
        <c:overlap val="100"/>
        <c:axId val="794586271"/>
        <c:axId val="1494689311"/>
      </c:barChart>
      <c:lineChart>
        <c:grouping val="standard"/>
        <c:varyColors val="0"/>
        <c:dLbls>
          <c:showLegendKey val="0"/>
          <c:showVal val="0"/>
          <c:showCatName val="0"/>
          <c:showSerName val="0"/>
          <c:showPercent val="0"/>
          <c:showBubbleSize val="0"/>
        </c:dLbls>
        <c:marker val="1"/>
        <c:smooth val="0"/>
        <c:axId val="290436111"/>
        <c:axId val="1225883903"/>
        <c:extLst>
          <c:ext xmlns:c15="http://schemas.microsoft.com/office/drawing/2012/chart" uri="{02D57815-91ED-43cb-92C2-25804820EDAC}">
            <c15:filteredLineSeries>
              <c15:ser>
                <c:idx val="4"/>
                <c:order val="4"/>
                <c:tx>
                  <c:strRef>
                    <c:extLst>
                      <c:ext uri="{02D57815-91ED-43cb-92C2-25804820EDAC}">
                        <c15:formulaRef>
                          <c15:sqref>Summary_재고자산!$H$9</c15:sqref>
                        </c15:formulaRef>
                      </c:ext>
                    </c:extLst>
                    <c:strCache>
                      <c:ptCount val="1"/>
                      <c:pt idx="0">
                        <c:v>상품비중</c:v>
                      </c:pt>
                    </c:strCache>
                  </c:strRef>
                </c:tx>
                <c:spPr>
                  <a:ln w="12700">
                    <a:solidFill>
                      <a:srgbClr val="6D2077"/>
                    </a:solidFill>
                    <a:prstDash val="solid"/>
                  </a:ln>
                </c:spPr>
                <c:marker>
                  <c:symbol val="diamond"/>
                  <c:size val="3"/>
                  <c:spPr>
                    <a:solidFill>
                      <a:srgbClr val="6D2077"/>
                    </a:solidFill>
                    <a:ln>
                      <a:solidFill>
                        <a:srgbClr val="6D2077"/>
                      </a:solidFill>
                      <a:prstDash val="solid"/>
                    </a:ln>
                  </c:spPr>
                </c:marker>
                <c:dLbls>
                  <c:dLbl>
                    <c:idx val="3"/>
                    <c:spPr>
                      <a:noFill/>
                      <a:ln>
                        <a:noFill/>
                      </a:ln>
                      <a:effectLst/>
                    </c:spPr>
                    <c:txPr>
                      <a:bodyPr wrap="square" lIns="38100" tIns="19050" rIns="38100" bIns="19050" anchor="ctr">
                        <a:spAutoFit/>
                      </a:bodyPr>
                      <a:lstStyle/>
                      <a:p>
                        <a:pPr>
                          <a:defRPr>
                            <a:solidFill>
                              <a:srgbClr val="6D200B"/>
                            </a:solidFill>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4-7A4E-46B0-AD84-B80C45A8CCC0}"/>
                      </c:ext>
                    </c:extLst>
                  </c:dLbl>
                  <c:spPr>
                    <a:noFill/>
                    <a:ln>
                      <a:noFill/>
                    </a:ln>
                    <a:effectLst/>
                  </c:spPr>
                  <c:txPr>
                    <a:bodyPr wrap="square" lIns="38100" tIns="19050" rIns="38100" bIns="19050" anchor="ctr">
                      <a:spAutoFit/>
                    </a:bodyPr>
                    <a:lstStyle/>
                    <a:p>
                      <a:pPr>
                        <a:defRPr>
                          <a:solidFill>
                            <a:srgbClr val="6D2077"/>
                          </a:solidFill>
                        </a:defRPr>
                      </a:pPr>
                      <a:endParaRPr lang="ko-KR"/>
                    </a:p>
                  </c:txPr>
                  <c:dLblPos val="t"/>
                  <c:showLegendKey val="0"/>
                  <c:showVal val="1"/>
                  <c:showCatName val="0"/>
                  <c:showSerName val="0"/>
                  <c:showPercent val="0"/>
                  <c:showBubbleSize val="0"/>
                  <c:showLeaderLines val="0"/>
                  <c:extLst>
                    <c:ext uri="{CE6537A1-D6FC-4f65-9D91-7224C49458BB}">
                      <c15:showLeaderLines val="1"/>
                    </c:ext>
                  </c:extLst>
                </c:dLbls>
                <c:cat>
                  <c:numRef>
                    <c:extLst>
                      <c:ext uri="{02D57815-91ED-43cb-92C2-25804820EDAC}">
                        <c15:formulaRef>
                          <c15:sqref>Summary_재고자산!$I$3:$L$3</c15:sqref>
                        </c15:formulaRef>
                      </c:ext>
                    </c:extLst>
                    <c:numCache>
                      <c:formatCode>General</c:formatCode>
                      <c:ptCount val="4"/>
                      <c:pt idx="0">
                        <c:v>2018</c:v>
                      </c:pt>
                      <c:pt idx="1">
                        <c:v>2019</c:v>
                      </c:pt>
                      <c:pt idx="2">
                        <c:v>2020</c:v>
                      </c:pt>
                      <c:pt idx="3">
                        <c:v>2021.6</c:v>
                      </c:pt>
                    </c:numCache>
                  </c:numRef>
                </c:cat>
                <c:val>
                  <c:numRef>
                    <c:extLst>
                      <c:ext uri="{02D57815-91ED-43cb-92C2-25804820EDAC}">
                        <c15:formulaRef>
                          <c15:sqref>Summary_재고자산!$I$9:$L$9</c15:sqref>
                        </c15:formulaRef>
                      </c:ext>
                    </c:extLst>
                    <c:numCache>
                      <c:formatCode>0.0%</c:formatCode>
                      <c:ptCount val="4"/>
                      <c:pt idx="0">
                        <c:v>0.27340439498491065</c:v>
                      </c:pt>
                      <c:pt idx="1">
                        <c:v>0.26575341610536052</c:v>
                      </c:pt>
                      <c:pt idx="2">
                        <c:v>0.15778091234066122</c:v>
                      </c:pt>
                      <c:pt idx="3">
                        <c:v>0.12498277291869082</c:v>
                      </c:pt>
                    </c:numCache>
                  </c:numRef>
                </c:val>
                <c:smooth val="0"/>
                <c:extLst>
                  <c:ext xmlns:c16="http://schemas.microsoft.com/office/drawing/2014/chart" uri="{C3380CC4-5D6E-409C-BE32-E72D297353CC}">
                    <c16:uniqueId val="{00000005-7A4E-46B0-AD84-B80C45A8CCC0}"/>
                  </c:ext>
                </c:extLst>
              </c15:ser>
            </c15:filteredLineSeries>
          </c:ext>
        </c:extLst>
      </c:lineChart>
      <c:catAx>
        <c:axId val="79458627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94689311"/>
        <c:crosses val="autoZero"/>
        <c:auto val="1"/>
        <c:lblAlgn val="ctr"/>
        <c:lblOffset val="100"/>
        <c:noMultiLvlLbl val="0"/>
      </c:catAx>
      <c:valAx>
        <c:axId val="1494689311"/>
        <c:scaling>
          <c:orientation val="minMax"/>
          <c:max val="3000000000"/>
          <c:min val="0"/>
        </c:scaling>
        <c:delete val="0"/>
        <c:axPos val="l"/>
        <c:title>
          <c:tx>
            <c:rich>
              <a:bodyPr rot="-5400000" vert="horz"/>
              <a:lstStyle/>
              <a:p>
                <a:pPr>
                  <a:defRPr altLang="ko-KR" sz="700">
                    <a:solidFill>
                      <a:srgbClr val="000000"/>
                    </a:solidFill>
                  </a:defRPr>
                </a:pPr>
                <a:r>
                  <a:rPr lang="ko-KR" altLang="en-US" sz="700" dirty="0"/>
                  <a:t>백만원</a:t>
                </a:r>
                <a:endParaRPr lang="en-US" sz="700" dirty="0"/>
              </a:p>
            </c:rich>
          </c:tx>
          <c:layout>
            <c:manualLayout>
              <c:xMode val="edge"/>
              <c:yMode val="edge"/>
              <c:x val="2.5596151843628338E-2"/>
              <c:y val="0.31741430312330587"/>
            </c:manualLayout>
          </c:layout>
          <c:overlay val="0"/>
        </c:title>
        <c:numFmt formatCode="#,###,,;\(#,###,,\);\-"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794586271"/>
        <c:crosses val="autoZero"/>
        <c:crossBetween val="between"/>
        <c:majorUnit val="1000000000"/>
      </c:valAx>
      <c:valAx>
        <c:axId val="1225883903"/>
        <c:scaling>
          <c:orientation val="minMax"/>
          <c:min val="-0.1"/>
        </c:scaling>
        <c:delete val="0"/>
        <c:axPos val="r"/>
        <c:numFmt formatCode="0.0%" sourceLinked="1"/>
        <c:majorTickMark val="out"/>
        <c:minorTickMark val="none"/>
        <c:tickLblPos val="none"/>
        <c:spPr>
          <a:ln>
            <a:noFill/>
          </a:ln>
        </c:spPr>
        <c:txPr>
          <a:bodyPr/>
          <a:lstStyle/>
          <a:p>
            <a:pPr>
              <a:defRPr sz="700"/>
            </a:pPr>
            <a:endParaRPr lang="ko-KR"/>
          </a:p>
        </c:txPr>
        <c:crossAx val="290436111"/>
        <c:crosses val="max"/>
        <c:crossBetween val="between"/>
      </c:valAx>
      <c:catAx>
        <c:axId val="290436111"/>
        <c:scaling>
          <c:orientation val="minMax"/>
        </c:scaling>
        <c:delete val="1"/>
        <c:axPos val="b"/>
        <c:numFmt formatCode="General" sourceLinked="1"/>
        <c:majorTickMark val="out"/>
        <c:minorTickMark val="none"/>
        <c:tickLblPos val="nextTo"/>
        <c:crossAx val="1225883903"/>
        <c:crosses val="autoZero"/>
        <c:auto val="1"/>
        <c:lblAlgn val="ctr"/>
        <c:lblOffset val="100"/>
        <c:noMultiLvlLbl val="0"/>
      </c:catAx>
      <c:spPr>
        <a:noFill/>
        <a:ln w="25400">
          <a:noFill/>
        </a:ln>
      </c:spPr>
    </c:plotArea>
    <c:legend>
      <c:legendPos val="b"/>
      <c:layout>
        <c:manualLayout>
          <c:xMode val="edge"/>
          <c:yMode val="edge"/>
          <c:x val="8.0485677463853558E-2"/>
          <c:y val="0.76099755458224205"/>
          <c:w val="0.79216439078030765"/>
          <c:h val="6.681411162346323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2021.6</a:t>
            </a:r>
            <a:r>
              <a:rPr lang="ko-KR" altLang="en-US" sz="800"/>
              <a:t>월 말 잔여 유효기간별 재고자산 금액 및 비중 </a:t>
            </a:r>
            <a:r>
              <a:rPr lang="ko-KR" altLang="en-US" sz="800" baseline="0"/>
              <a:t> </a:t>
            </a:r>
            <a:endParaRPr lang="en-US" sz="800"/>
          </a:p>
        </c:rich>
      </c:tx>
      <c:layout>
        <c:manualLayout>
          <c:xMode val="edge"/>
          <c:yMode val="edge"/>
          <c:x val="2.2857142857142857E-2"/>
          <c:y val="3.6363636363636362E-2"/>
        </c:manualLayout>
      </c:layout>
      <c:overlay val="0"/>
    </c:title>
    <c:autoTitleDeleted val="0"/>
    <c:plotArea>
      <c:layout>
        <c:manualLayout>
          <c:layoutTarget val="inner"/>
          <c:xMode val="edge"/>
          <c:yMode val="edge"/>
          <c:x val="0.12108796400449943"/>
          <c:y val="0.13181818181818181"/>
          <c:w val="0.79253340832395935"/>
          <c:h val="0.46699248389405867"/>
        </c:manualLayout>
      </c:layout>
      <c:barChart>
        <c:barDir val="bar"/>
        <c:grouping val="percentStacked"/>
        <c:varyColors val="0"/>
        <c:ser>
          <c:idx val="0"/>
          <c:order val="0"/>
          <c:tx>
            <c:strRef>
              <c:f>Summary_평가충당금!$L$59</c:f>
              <c:strCache>
                <c:ptCount val="1"/>
                <c:pt idx="0">
                  <c:v>유효기간 경과</c:v>
                </c:pt>
              </c:strCache>
            </c:strRef>
          </c:tx>
          <c:spPr>
            <a:solidFill>
              <a:srgbClr val="00338D"/>
            </a:solidFill>
            <a:ln w="3175">
              <a:solidFill>
                <a:srgbClr val="FFFFFF"/>
              </a:solidFill>
              <a:prstDash val="solid"/>
            </a:ln>
          </c:spPr>
          <c:invertIfNegative val="0"/>
          <c:dLbls>
            <c:dLbl>
              <c:idx val="0"/>
              <c:layout>
                <c:manualLayout>
                  <c:x val="-1.9921189176228576E-2"/>
                  <c:y val="0"/>
                </c:manualLayout>
              </c:layout>
              <c:tx>
                <c:rich>
                  <a:bodyPr wrap="square" lIns="38100" tIns="19050" rIns="38100" bIns="19050" anchor="ctr">
                    <a:spAutoFit/>
                  </a:bodyPr>
                  <a:lstStyle/>
                  <a:p>
                    <a:pPr>
                      <a:defRPr sz="700">
                        <a:solidFill>
                          <a:schemeClr val="bg1"/>
                        </a:solidFill>
                      </a:defRPr>
                    </a:pPr>
                    <a:fld id="{96DC28FC-14F7-45F4-906C-8BEE6FCA70DC}" type="VALUE">
                      <a:rPr lang="en-US" altLang="ko-KR" sz="700"/>
                      <a:pPr>
                        <a:defRPr sz="700">
                          <a:solidFill>
                            <a:schemeClr val="bg1"/>
                          </a:solidFill>
                        </a:defRPr>
                      </a:pPr>
                      <a:t>[값]</a:t>
                    </a:fld>
                    <a:endParaRPr lang="en-US" altLang="ko-KR" sz="700"/>
                  </a:p>
                  <a:p>
                    <a:pPr>
                      <a:defRPr sz="700">
                        <a:solidFill>
                          <a:schemeClr val="bg1"/>
                        </a:solidFill>
                      </a:defRPr>
                    </a:pPr>
                    <a:r>
                      <a:rPr lang="en-US" altLang="ko-KR" sz="700"/>
                      <a:t>(7.5)</a:t>
                    </a:r>
                  </a:p>
                </c:rich>
              </c:tx>
              <c:spPr>
                <a:solidFill>
                  <a:srgbClr val="00338D"/>
                </a:solidFill>
                <a:ln>
                  <a:noFill/>
                </a:ln>
                <a:effectLst/>
              </c:sp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5029-42B9-89CA-0FA895C73A56}"/>
                </c:ext>
              </c:extLst>
            </c:dLbl>
            <c:dLbl>
              <c:idx val="1"/>
              <c:layout>
                <c:manualLayout>
                  <c:x val="-5.6917683360653204E-3"/>
                  <c:y val="0"/>
                </c:manualLayout>
              </c:layout>
              <c:tx>
                <c:rich>
                  <a:bodyPr wrap="square" lIns="38100" tIns="19050" rIns="38100" bIns="19050" anchor="ctr">
                    <a:spAutoFit/>
                  </a:bodyPr>
                  <a:lstStyle/>
                  <a:p>
                    <a:pPr>
                      <a:defRPr sz="700">
                        <a:solidFill>
                          <a:schemeClr val="bg1"/>
                        </a:solidFill>
                      </a:defRPr>
                    </a:pPr>
                    <a:fld id="{1EDA7DA0-24F7-4CB8-B8FA-201142CFF767}" type="VALUE">
                      <a:rPr lang="en-US" altLang="ko-KR" sz="700"/>
                      <a:pPr>
                        <a:defRPr sz="700">
                          <a:solidFill>
                            <a:schemeClr val="bg1"/>
                          </a:solidFill>
                        </a:defRPr>
                      </a:pPr>
                      <a:t>[값]</a:t>
                    </a:fld>
                    <a:endParaRPr lang="en-US" altLang="ko-KR" sz="700"/>
                  </a:p>
                  <a:p>
                    <a:pPr>
                      <a:defRPr sz="700">
                        <a:solidFill>
                          <a:schemeClr val="bg1"/>
                        </a:solidFill>
                      </a:defRPr>
                    </a:pPr>
                    <a:r>
                      <a:rPr lang="en-US" altLang="ko-KR" sz="700"/>
                      <a:t>(3.1)</a:t>
                    </a:r>
                  </a:p>
                </c:rich>
              </c:tx>
              <c:spPr>
                <a:solidFill>
                  <a:srgbClr val="00338D"/>
                </a:solidFill>
                <a:ln>
                  <a:noFill/>
                </a:ln>
                <a:effectLst/>
              </c:sp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29-42B9-89CA-0FA895C73A56}"/>
                </c:ext>
              </c:extLst>
            </c:dLbl>
            <c:spPr>
              <a:solidFill>
                <a:srgbClr val="00338D"/>
              </a:solidFill>
              <a:ln>
                <a:noFill/>
              </a:ln>
              <a:effectLst/>
            </c:spPr>
            <c:txPr>
              <a:bodyPr wrap="square" lIns="38100" tIns="19050" rIns="38100" bIns="19050" anchor="ctr">
                <a:spAutoFit/>
              </a:bodyPr>
              <a:lstStyle/>
              <a:p>
                <a:pPr>
                  <a:defRPr>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Summary_평가충당금!$L$60:$L$63</c:f>
              <c:numCache>
                <c:formatCode>#,###,,;\(#,###,,\);\-</c:formatCode>
                <c:ptCount val="2"/>
                <c:pt idx="0">
                  <c:v>19021191.752688173</c:v>
                </c:pt>
                <c:pt idx="1">
                  <c:v>14452010.142508367</c:v>
                </c:pt>
              </c:numCache>
              <c:extLst/>
            </c:numRef>
          </c:val>
          <c:extLst>
            <c:ext xmlns:c16="http://schemas.microsoft.com/office/drawing/2014/chart" uri="{C3380CC4-5D6E-409C-BE32-E72D297353CC}">
              <c16:uniqueId val="{00000002-5029-42B9-89CA-0FA895C73A56}"/>
            </c:ext>
          </c:extLst>
        </c:ser>
        <c:ser>
          <c:idx val="1"/>
          <c:order val="1"/>
          <c:tx>
            <c:strRef>
              <c:f>Summary_평가충당금!$M$59</c:f>
              <c:strCache>
                <c:ptCount val="1"/>
                <c:pt idx="0">
                  <c:v>3개월</c:v>
                </c:pt>
              </c:strCache>
            </c:strRef>
          </c:tx>
          <c:spPr>
            <a:solidFill>
              <a:srgbClr val="0091DA"/>
            </a:solidFill>
            <a:ln w="3175">
              <a:solidFill>
                <a:srgbClr val="FFFFFF"/>
              </a:solidFill>
              <a:prstDash val="solid"/>
            </a:ln>
          </c:spPr>
          <c:invertIfNegative val="0"/>
          <c:dLbls>
            <c:dLbl>
              <c:idx val="0"/>
              <c:layout>
                <c:manualLayout>
                  <c:x val="-2.2408536756162628E-5"/>
                  <c:y val="0"/>
                </c:manualLayout>
              </c:layout>
              <c:tx>
                <c:rich>
                  <a:bodyPr/>
                  <a:lstStyle/>
                  <a:p>
                    <a:fld id="{DE9F83F9-378C-4652-A811-9ED78FBE4726}" type="VALUE">
                      <a:rPr lang="en-US" altLang="ko-KR"/>
                      <a:pPr/>
                      <a:t>[값]</a:t>
                    </a:fld>
                    <a:endParaRPr lang="en-US" altLang="ko-KR"/>
                  </a:p>
                  <a:p>
                    <a:r>
                      <a:rPr lang="en-US" altLang="ko-KR"/>
                      <a:t>(0.5)</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029-42B9-89CA-0FA895C73A56}"/>
                </c:ext>
              </c:extLst>
            </c:dLbl>
            <c:dLbl>
              <c:idx val="1"/>
              <c:layout>
                <c:manualLayout>
                  <c:x val="3.1631529051122126E-2"/>
                  <c:y val="1.0640706553689747E-4"/>
                </c:manualLayout>
              </c:layout>
              <c:tx>
                <c:rich>
                  <a:bodyPr wrap="square" lIns="38100" tIns="19050" rIns="38100" bIns="19050" anchor="ctr">
                    <a:noAutofit/>
                  </a:bodyPr>
                  <a:lstStyle/>
                  <a:p>
                    <a:pPr>
                      <a:defRPr sz="700">
                        <a:solidFill>
                          <a:schemeClr val="bg1"/>
                        </a:solidFill>
                      </a:defRPr>
                    </a:pPr>
                    <a:fld id="{AC272945-BA2E-49CB-AFA5-FC568775F455}" type="VALUE">
                      <a:rPr lang="en-US" altLang="ko-KR" sz="700"/>
                      <a:pPr>
                        <a:defRPr sz="700">
                          <a:solidFill>
                            <a:schemeClr val="bg1"/>
                          </a:solidFill>
                        </a:defRPr>
                      </a:pPr>
                      <a:t>[값]</a:t>
                    </a:fld>
                    <a:endParaRPr lang="en-US" altLang="ko-KR" sz="700"/>
                  </a:p>
                  <a:p>
                    <a:pPr>
                      <a:defRPr sz="700">
                        <a:solidFill>
                          <a:schemeClr val="bg1"/>
                        </a:solidFill>
                      </a:defRPr>
                    </a:pPr>
                    <a:r>
                      <a:rPr lang="en-US" altLang="ko-KR" sz="700"/>
                      <a:t>(3.5)</a:t>
                    </a:r>
                  </a:p>
                </c:rich>
              </c:tx>
              <c:spPr>
                <a:solidFill>
                  <a:srgbClr val="0091DA"/>
                </a:solidFill>
                <a:ln>
                  <a:noFill/>
                </a:ln>
                <a:effectLst/>
              </c:spPr>
              <c:dLblPos val="ctr"/>
              <c:showLegendKey val="0"/>
              <c:showVal val="1"/>
              <c:showCatName val="0"/>
              <c:showSerName val="0"/>
              <c:showPercent val="0"/>
              <c:showBubbleSize val="0"/>
              <c:extLst>
                <c:ext xmlns:c15="http://schemas.microsoft.com/office/drawing/2012/chart" uri="{CE6537A1-D6FC-4f65-9D91-7224C49458BB}">
                  <c15:layout>
                    <c:manualLayout>
                      <c:w val="7.7285648148148145E-2"/>
                      <c:h val="0.10067420634920633"/>
                    </c:manualLayout>
                  </c15:layout>
                  <c15:dlblFieldTable/>
                  <c15:showDataLabelsRange val="0"/>
                </c:ext>
                <c:ext xmlns:c16="http://schemas.microsoft.com/office/drawing/2014/chart" uri="{C3380CC4-5D6E-409C-BE32-E72D297353CC}">
                  <c16:uniqueId val="{00000004-5029-42B9-89CA-0FA895C73A56}"/>
                </c:ext>
              </c:extLst>
            </c:dLbl>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Summary_평가충당금!$M$60:$M$63</c:f>
              <c:numCache>
                <c:formatCode>#,###,,;\(#,###,,\);\-</c:formatCode>
                <c:ptCount val="2"/>
                <c:pt idx="0">
                  <c:v>1168298.1873394577</c:v>
                </c:pt>
                <c:pt idx="1">
                  <c:v>16591935.60744348</c:v>
                </c:pt>
              </c:numCache>
              <c:extLst/>
            </c:numRef>
          </c:val>
          <c:extLst>
            <c:ext xmlns:c16="http://schemas.microsoft.com/office/drawing/2014/chart" uri="{C3380CC4-5D6E-409C-BE32-E72D297353CC}">
              <c16:uniqueId val="{00000005-5029-42B9-89CA-0FA895C73A56}"/>
            </c:ext>
          </c:extLst>
        </c:ser>
        <c:ser>
          <c:idx val="2"/>
          <c:order val="2"/>
          <c:tx>
            <c:strRef>
              <c:f>Summary_평가충당금!$N$59</c:f>
              <c:strCache>
                <c:ptCount val="1"/>
                <c:pt idx="0">
                  <c:v>3~6개월</c:v>
                </c:pt>
              </c:strCache>
            </c:strRef>
          </c:tx>
          <c:spPr>
            <a:solidFill>
              <a:srgbClr val="6D2077"/>
            </a:solidFill>
            <a:ln w="3175">
              <a:solidFill>
                <a:srgbClr val="FFFFFF"/>
              </a:solidFill>
              <a:prstDash val="solid"/>
            </a:ln>
          </c:spPr>
          <c:invertIfNegative val="0"/>
          <c:dLbls>
            <c:dLbl>
              <c:idx val="0"/>
              <c:layout>
                <c:manualLayout>
                  <c:x val="3.7030331074926301E-2"/>
                  <c:y val="0"/>
                </c:manualLayout>
              </c:layout>
              <c:tx>
                <c:rich>
                  <a:bodyPr wrap="square" lIns="38100" tIns="19050" rIns="38100" bIns="19050" anchor="ctr">
                    <a:spAutoFit/>
                  </a:bodyPr>
                  <a:lstStyle/>
                  <a:p>
                    <a:pPr>
                      <a:defRPr sz="700">
                        <a:solidFill>
                          <a:schemeClr val="bg1"/>
                        </a:solidFill>
                      </a:defRPr>
                    </a:pPr>
                    <a:fld id="{5FE7892A-1075-4267-825C-B9AC6EE83E44}" type="VALUE">
                      <a:rPr lang="en-US" altLang="ko-KR" sz="700"/>
                      <a:pPr>
                        <a:defRPr sz="700">
                          <a:solidFill>
                            <a:schemeClr val="bg1"/>
                          </a:solidFill>
                        </a:defRPr>
                      </a:pPr>
                      <a:t>[값]</a:t>
                    </a:fld>
                    <a:endParaRPr lang="en-US" altLang="ko-KR" sz="700"/>
                  </a:p>
                  <a:p>
                    <a:pPr>
                      <a:defRPr sz="700">
                        <a:solidFill>
                          <a:schemeClr val="bg1"/>
                        </a:solidFill>
                      </a:defRPr>
                    </a:pPr>
                    <a:r>
                      <a:rPr lang="en-US" altLang="ko-KR" sz="700"/>
                      <a:t>(3.3)</a:t>
                    </a:r>
                  </a:p>
                </c:rich>
              </c:tx>
              <c:spPr>
                <a:solidFill>
                  <a:srgbClr val="6D2077"/>
                </a:solidFill>
                <a:ln>
                  <a:noFill/>
                </a:ln>
                <a:effectLst/>
              </c:sp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029-42B9-89CA-0FA895C73A56}"/>
                </c:ext>
              </c:extLst>
            </c:dLbl>
            <c:dLbl>
              <c:idx val="1"/>
              <c:tx>
                <c:rich>
                  <a:bodyPr/>
                  <a:lstStyle/>
                  <a:p>
                    <a:fld id="{06F1E8B3-15C8-45EF-BE3A-46A6858A5D49}" type="VALUE">
                      <a:rPr lang="en-US" altLang="ko-KR" sz="700"/>
                      <a:pPr/>
                      <a:t>[값]</a:t>
                    </a:fld>
                    <a:endParaRPr lang="en-US" altLang="ko-KR" sz="700"/>
                  </a:p>
                  <a:p>
                    <a:r>
                      <a:rPr lang="en-US" altLang="ko-KR" sz="700"/>
                      <a:t>(27.1)</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029-42B9-89CA-0FA895C73A56}"/>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Summary_평가충당금!$N$60:$N$63</c:f>
              <c:numCache>
                <c:formatCode>#,###,,;\(#,###,,\);\-</c:formatCode>
                <c:ptCount val="2"/>
                <c:pt idx="0">
                  <c:v>8381673.5004537376</c:v>
                </c:pt>
                <c:pt idx="1">
                  <c:v>128842184.88170406</c:v>
                </c:pt>
              </c:numCache>
              <c:extLst/>
            </c:numRef>
          </c:val>
          <c:extLst>
            <c:ext xmlns:c16="http://schemas.microsoft.com/office/drawing/2014/chart" uri="{C3380CC4-5D6E-409C-BE32-E72D297353CC}">
              <c16:uniqueId val="{00000008-5029-42B9-89CA-0FA895C73A56}"/>
            </c:ext>
          </c:extLst>
        </c:ser>
        <c:ser>
          <c:idx val="3"/>
          <c:order val="3"/>
          <c:tx>
            <c:strRef>
              <c:f>Summary_평가충당금!$O$59</c:f>
              <c:strCache>
                <c:ptCount val="1"/>
                <c:pt idx="0">
                  <c:v>6개월~1년</c:v>
                </c:pt>
              </c:strCache>
            </c:strRef>
          </c:tx>
          <c:spPr>
            <a:solidFill>
              <a:srgbClr val="005EB8"/>
            </a:solidFill>
            <a:ln w="3175">
              <a:solidFill>
                <a:srgbClr val="FFFFFF"/>
              </a:solidFill>
              <a:prstDash val="solid"/>
            </a:ln>
          </c:spPr>
          <c:invertIfNegative val="0"/>
          <c:dLbls>
            <c:dLbl>
              <c:idx val="0"/>
              <c:tx>
                <c:rich>
                  <a:bodyPr/>
                  <a:lstStyle/>
                  <a:p>
                    <a:fld id="{0F5BB7DB-DDD9-47AA-A2D8-161589D7AE24}" type="VALUE">
                      <a:rPr lang="en-US" altLang="ko-KR"/>
                      <a:pPr/>
                      <a:t>[값]</a:t>
                    </a:fld>
                    <a:endParaRPr lang="en-US" altLang="ko-KR"/>
                  </a:p>
                  <a:p>
                    <a:r>
                      <a:rPr lang="en-US" altLang="ko-KR"/>
                      <a:t>(39.8)</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029-42B9-89CA-0FA895C73A56}"/>
                </c:ext>
              </c:extLst>
            </c:dLbl>
            <c:dLbl>
              <c:idx val="1"/>
              <c:tx>
                <c:rich>
                  <a:bodyPr/>
                  <a:lstStyle/>
                  <a:p>
                    <a:fld id="{7E643B01-E090-45D5-A011-EC08318BD5A9}" type="VALUE">
                      <a:rPr lang="en-US" altLang="ko-KR"/>
                      <a:pPr/>
                      <a:t>[값]</a:t>
                    </a:fld>
                    <a:endParaRPr lang="en-US" altLang="ko-KR"/>
                  </a:p>
                  <a:p>
                    <a:r>
                      <a:rPr lang="en-US" altLang="ko-KR"/>
                      <a:t>(36.3)</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5029-42B9-89CA-0FA895C73A56}"/>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Summary_평가충당금!$O$60:$O$63</c:f>
              <c:numCache>
                <c:formatCode>#,###,,;\(#,###,,\);\-</c:formatCode>
                <c:ptCount val="2"/>
                <c:pt idx="0">
                  <c:v>100697518.68538666</c:v>
                </c:pt>
                <c:pt idx="1">
                  <c:v>172309117.80114588</c:v>
                </c:pt>
              </c:numCache>
              <c:extLst/>
            </c:numRef>
          </c:val>
          <c:extLst>
            <c:ext xmlns:c16="http://schemas.microsoft.com/office/drawing/2014/chart" uri="{C3380CC4-5D6E-409C-BE32-E72D297353CC}">
              <c16:uniqueId val="{0000000B-5029-42B9-89CA-0FA895C73A56}"/>
            </c:ext>
          </c:extLst>
        </c:ser>
        <c:ser>
          <c:idx val="4"/>
          <c:order val="4"/>
          <c:tx>
            <c:strRef>
              <c:f>Summary_평가충당금!$P$59</c:f>
              <c:strCache>
                <c:ptCount val="1"/>
                <c:pt idx="0">
                  <c:v>1년~2년</c:v>
                </c:pt>
              </c:strCache>
            </c:strRef>
          </c:tx>
          <c:spPr>
            <a:solidFill>
              <a:srgbClr val="00A3A1"/>
            </a:solidFill>
            <a:ln w="3175">
              <a:solidFill>
                <a:srgbClr val="FFFFFF"/>
              </a:solidFill>
              <a:prstDash val="solid"/>
            </a:ln>
          </c:spPr>
          <c:invertIfNegative val="0"/>
          <c:dLbls>
            <c:dLbl>
              <c:idx val="0"/>
              <c:tx>
                <c:rich>
                  <a:bodyPr/>
                  <a:lstStyle/>
                  <a:p>
                    <a:fld id="{C6050BB6-6EBD-43AA-8701-FD4D253924AA}" type="VALUE">
                      <a:rPr lang="en-US" altLang="ko-KR"/>
                      <a:pPr/>
                      <a:t>[값]</a:t>
                    </a:fld>
                    <a:endParaRPr lang="en-US" altLang="ko-KR"/>
                  </a:p>
                  <a:p>
                    <a:r>
                      <a:rPr lang="en-US" altLang="ko-KR"/>
                      <a:t>(35.3)</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5029-42B9-89CA-0FA895C73A56}"/>
                </c:ext>
              </c:extLst>
            </c:dLbl>
            <c:dLbl>
              <c:idx val="1"/>
              <c:tx>
                <c:rich>
                  <a:bodyPr/>
                  <a:lstStyle/>
                  <a:p>
                    <a:fld id="{4857DBB4-C91E-443E-97C1-6639072069F2}" type="VALUE">
                      <a:rPr lang="en-US" altLang="ko-KR"/>
                      <a:pPr/>
                      <a:t>[값]</a:t>
                    </a:fld>
                    <a:endParaRPr lang="en-US" altLang="ko-KR"/>
                  </a:p>
                  <a:p>
                    <a:r>
                      <a:rPr lang="en-US" altLang="ko-KR"/>
                      <a:t>(20.2)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5029-42B9-89CA-0FA895C73A56}"/>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Summary_평가충당금!$P$60:$P$63</c:f>
              <c:numCache>
                <c:formatCode>#,###,,;\(#,###,,\);\-</c:formatCode>
                <c:ptCount val="2"/>
                <c:pt idx="0">
                  <c:v>89231525.540251881</c:v>
                </c:pt>
                <c:pt idx="1">
                  <c:v>95876251.43184343</c:v>
                </c:pt>
              </c:numCache>
              <c:extLst/>
            </c:numRef>
          </c:val>
          <c:extLst>
            <c:ext xmlns:c16="http://schemas.microsoft.com/office/drawing/2014/chart" uri="{C3380CC4-5D6E-409C-BE32-E72D297353CC}">
              <c16:uniqueId val="{0000000E-5029-42B9-89CA-0FA895C73A56}"/>
            </c:ext>
          </c:extLst>
        </c:ser>
        <c:ser>
          <c:idx val="5"/>
          <c:order val="5"/>
          <c:tx>
            <c:strRef>
              <c:f>Summary_평가충당금!$Q$59</c:f>
              <c:strCache>
                <c:ptCount val="1"/>
                <c:pt idx="0">
                  <c:v>기타</c:v>
                </c:pt>
              </c:strCache>
            </c:strRef>
          </c:tx>
          <c:spPr>
            <a:solidFill>
              <a:srgbClr val="EAAA00"/>
            </a:solidFill>
            <a:ln w="3175">
              <a:solidFill>
                <a:srgbClr val="FFFFFF"/>
              </a:solidFill>
              <a:prstDash val="solid"/>
            </a:ln>
          </c:spPr>
          <c:invertIfNegative val="0"/>
          <c:dLbls>
            <c:dLbl>
              <c:idx val="0"/>
              <c:tx>
                <c:rich>
                  <a:bodyPr/>
                  <a:lstStyle/>
                  <a:p>
                    <a:fld id="{A9A7ACE1-A621-4177-A81D-9737737185DE}" type="VALUE">
                      <a:rPr lang="en-US" altLang="ko-KR"/>
                      <a:pPr/>
                      <a:t>[값]</a:t>
                    </a:fld>
                    <a:endParaRPr lang="en-US" altLang="ko-KR"/>
                  </a:p>
                  <a:p>
                    <a:r>
                      <a:rPr lang="en-US" altLang="ko-KR"/>
                      <a:t>(13.6)</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5029-42B9-89CA-0FA895C73A56}"/>
                </c:ext>
              </c:extLst>
            </c:dLbl>
            <c:dLbl>
              <c:idx val="1"/>
              <c:tx>
                <c:rich>
                  <a:bodyPr/>
                  <a:lstStyle/>
                  <a:p>
                    <a:fld id="{6CC4EF55-174A-4F05-A2AE-28823719E460}" type="VALUE">
                      <a:rPr lang="en-US" altLang="ko-KR"/>
                      <a:pPr/>
                      <a:t>[값]</a:t>
                    </a:fld>
                    <a:endParaRPr lang="en-US" altLang="ko-KR"/>
                  </a:p>
                  <a:p>
                    <a:r>
                      <a:rPr lang="en-US" altLang="ko-KR"/>
                      <a:t>(9.8)</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5029-42B9-89CA-0FA895C73A56}"/>
                </c:ext>
              </c:extLst>
            </c:dLbl>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Summary_평가충당금!$K$60:$K$63</c:f>
              <c:strCache>
                <c:ptCount val="2"/>
                <c:pt idx="0">
                  <c:v>반제품</c:v>
                </c:pt>
                <c:pt idx="1">
                  <c:v>제품</c:v>
                </c:pt>
              </c:strCache>
              <c:extLst/>
            </c:strRef>
          </c:cat>
          <c:val>
            <c:numRef>
              <c:f>Summary_평가충당금!$Q$60:$Q$63</c:f>
              <c:numCache>
                <c:formatCode>#,###,,;\(#,###,,\);\-</c:formatCode>
                <c:ptCount val="2"/>
                <c:pt idx="0">
                  <c:v>34253677.333880119</c:v>
                </c:pt>
                <c:pt idx="1">
                  <c:v>46525461.135354757</c:v>
                </c:pt>
              </c:numCache>
              <c:extLst/>
            </c:numRef>
          </c:val>
          <c:extLst>
            <c:ext xmlns:c16="http://schemas.microsoft.com/office/drawing/2014/chart" uri="{C3380CC4-5D6E-409C-BE32-E72D297353CC}">
              <c16:uniqueId val="{00000011-5029-42B9-89CA-0FA895C73A56}"/>
            </c:ext>
          </c:extLst>
        </c:ser>
        <c:dLbls>
          <c:dLblPos val="ctr"/>
          <c:showLegendKey val="0"/>
          <c:showVal val="1"/>
          <c:showCatName val="0"/>
          <c:showSerName val="0"/>
          <c:showPercent val="0"/>
          <c:showBubbleSize val="0"/>
        </c:dLbls>
        <c:gapWidth val="40"/>
        <c:overlap val="100"/>
        <c:axId val="1601376127"/>
        <c:axId val="1187448223"/>
      </c:barChart>
      <c:catAx>
        <c:axId val="1601376127"/>
        <c:scaling>
          <c:orientation val="minMax"/>
        </c:scaling>
        <c:delete val="0"/>
        <c:axPos val="l"/>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187448223"/>
        <c:crosses val="autoZero"/>
        <c:auto val="1"/>
        <c:lblAlgn val="ctr"/>
        <c:lblOffset val="100"/>
        <c:noMultiLvlLbl val="0"/>
      </c:catAx>
      <c:valAx>
        <c:axId val="1187448223"/>
        <c:scaling>
          <c:orientation val="minMax"/>
        </c:scaling>
        <c:delete val="0"/>
        <c:axPos val="b"/>
        <c:numFmt formatCode="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601376127"/>
        <c:crosses val="autoZero"/>
        <c:crossBetween val="between"/>
      </c:valAx>
      <c:spPr>
        <a:noFill/>
        <a:ln w="25400">
          <a:noFill/>
        </a:ln>
      </c:spPr>
    </c:plotArea>
    <c:legend>
      <c:legendPos val="b"/>
      <c:layout>
        <c:manualLayout>
          <c:xMode val="edge"/>
          <c:yMode val="edge"/>
          <c:x val="0.18"/>
          <c:y val="0.69545454545454544"/>
          <c:w val="0.71510972222222224"/>
          <c:h val="6.9254365079365082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연도별 제품</a:t>
            </a:r>
            <a:r>
              <a:rPr lang="en-US" altLang="ko-KR" sz="800"/>
              <a:t>/</a:t>
            </a:r>
            <a:r>
              <a:rPr lang="ko-KR" altLang="en-US" sz="800"/>
              <a:t>상품 </a:t>
            </a:r>
            <a:r>
              <a:rPr lang="en-US" altLang="ko-KR" sz="800"/>
              <a:t>GP%</a:t>
            </a:r>
            <a:endParaRPr lang="en-US" sz="800"/>
          </a:p>
        </c:rich>
      </c:tx>
      <c:layout>
        <c:manualLayout>
          <c:xMode val="edge"/>
          <c:yMode val="edge"/>
          <c:x val="5.9386899710025316E-2"/>
          <c:y val="2.2727272727272728E-2"/>
        </c:manualLayout>
      </c:layout>
      <c:overlay val="0"/>
    </c:title>
    <c:autoTitleDeleted val="0"/>
    <c:plotArea>
      <c:layout>
        <c:manualLayout>
          <c:xMode val="edge"/>
          <c:yMode val="edge"/>
          <c:x val="6.8571428571428575E-2"/>
          <c:y val="0.13181818181818181"/>
          <c:w val="0.60285714285714287"/>
          <c:h val="0.53636363636363638"/>
        </c:manualLayout>
      </c:layout>
      <c:lineChart>
        <c:grouping val="standard"/>
        <c:varyColors val="0"/>
        <c:ser>
          <c:idx val="0"/>
          <c:order val="0"/>
          <c:tx>
            <c:strRef>
              <c:f>상품매출!$B$17</c:f>
              <c:strCache>
                <c:ptCount val="1"/>
                <c:pt idx="0">
                  <c:v>GP%(제품)</c:v>
                </c:pt>
              </c:strCache>
            </c:strRef>
          </c:tx>
          <c:spPr>
            <a:ln w="12700">
              <a:solidFill>
                <a:srgbClr val="00338D"/>
              </a:solidFill>
              <a:prstDash val="solid"/>
            </a:ln>
          </c:spPr>
          <c:marker>
            <c:symbol val="diamond"/>
            <c:size val="3"/>
            <c:spPr>
              <a:solidFill>
                <a:srgbClr val="00338D"/>
              </a:solidFill>
              <a:ln>
                <a:solidFill>
                  <a:srgbClr val="00338D"/>
                </a:solidFill>
                <a:prstDash val="solid"/>
              </a:ln>
            </c:spPr>
          </c:marker>
          <c:dLbls>
            <c:spPr>
              <a:noFill/>
              <a:ln>
                <a:noFill/>
              </a:ln>
              <a:effectLst/>
            </c:spPr>
            <c:txPr>
              <a:bodyPr wrap="square" lIns="38100" tIns="19050" rIns="38100" bIns="19050" anchor="ctr">
                <a:spAutoFit/>
              </a:bodyPr>
              <a:lstStyle/>
              <a:p>
                <a:pPr>
                  <a:defRPr sz="700"/>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상품매출!$C$16:$F$16</c:f>
              <c:strCache>
                <c:ptCount val="4"/>
                <c:pt idx="0">
                  <c:v>2018</c:v>
                </c:pt>
                <c:pt idx="1">
                  <c:v>2019</c:v>
                </c:pt>
                <c:pt idx="2">
                  <c:v>2020</c:v>
                </c:pt>
                <c:pt idx="3">
                  <c:v>21.06LTM</c:v>
                </c:pt>
              </c:strCache>
            </c:strRef>
          </c:cat>
          <c:val>
            <c:numRef>
              <c:f>상품매출!$C$17:$F$17</c:f>
              <c:numCache>
                <c:formatCode>0.0%</c:formatCode>
                <c:ptCount val="4"/>
                <c:pt idx="0">
                  <c:v>0.59929820403741052</c:v>
                </c:pt>
                <c:pt idx="1">
                  <c:v>0.62081743135735923</c:v>
                </c:pt>
                <c:pt idx="2">
                  <c:v>0.70543096230574454</c:v>
                </c:pt>
                <c:pt idx="3">
                  <c:v>0.62825589577895158</c:v>
                </c:pt>
              </c:numCache>
            </c:numRef>
          </c:val>
          <c:smooth val="0"/>
          <c:extLst>
            <c:ext xmlns:c16="http://schemas.microsoft.com/office/drawing/2014/chart" uri="{C3380CC4-5D6E-409C-BE32-E72D297353CC}">
              <c16:uniqueId val="{00000000-A41F-4F5B-84A7-F55342C37E43}"/>
            </c:ext>
          </c:extLst>
        </c:ser>
        <c:ser>
          <c:idx val="1"/>
          <c:order val="1"/>
          <c:tx>
            <c:strRef>
              <c:f>상품매출!$B$18</c:f>
              <c:strCache>
                <c:ptCount val="1"/>
                <c:pt idx="0">
                  <c:v>GP%(상품)</c:v>
                </c:pt>
              </c:strCache>
            </c:strRef>
          </c:tx>
          <c:spPr>
            <a:ln w="12700">
              <a:solidFill>
                <a:srgbClr val="0091DA"/>
              </a:solidFill>
              <a:prstDash val="solid"/>
            </a:ln>
          </c:spPr>
          <c:marker>
            <c:symbol val="square"/>
            <c:size val="3"/>
            <c:spPr>
              <a:solidFill>
                <a:srgbClr val="0091DA"/>
              </a:solidFill>
              <a:ln>
                <a:solidFill>
                  <a:srgbClr val="0091DA"/>
                </a:solidFill>
                <a:prstDash val="solid"/>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상품매출!$C$16:$F$16</c:f>
              <c:strCache>
                <c:ptCount val="4"/>
                <c:pt idx="0">
                  <c:v>2018</c:v>
                </c:pt>
                <c:pt idx="1">
                  <c:v>2019</c:v>
                </c:pt>
                <c:pt idx="2">
                  <c:v>2020</c:v>
                </c:pt>
                <c:pt idx="3">
                  <c:v>21.06LTM</c:v>
                </c:pt>
              </c:strCache>
            </c:strRef>
          </c:cat>
          <c:val>
            <c:numRef>
              <c:f>상품매출!$C$18:$F$18</c:f>
              <c:numCache>
                <c:formatCode>0.0%</c:formatCode>
                <c:ptCount val="4"/>
                <c:pt idx="0">
                  <c:v>0.20807399038393898</c:v>
                </c:pt>
                <c:pt idx="1">
                  <c:v>0.21146120069138552</c:v>
                </c:pt>
                <c:pt idx="2">
                  <c:v>0.31126925073643591</c:v>
                </c:pt>
                <c:pt idx="3">
                  <c:v>0.34688079711975062</c:v>
                </c:pt>
              </c:numCache>
            </c:numRef>
          </c:val>
          <c:smooth val="0"/>
          <c:extLst>
            <c:ext xmlns:c16="http://schemas.microsoft.com/office/drawing/2014/chart" uri="{C3380CC4-5D6E-409C-BE32-E72D297353CC}">
              <c16:uniqueId val="{00000001-A41F-4F5B-84A7-F55342C37E43}"/>
            </c:ext>
          </c:extLst>
        </c:ser>
        <c:dLbls>
          <c:showLegendKey val="0"/>
          <c:showVal val="0"/>
          <c:showCatName val="0"/>
          <c:showSerName val="0"/>
          <c:showPercent val="0"/>
          <c:showBubbleSize val="0"/>
        </c:dLbls>
        <c:marker val="1"/>
        <c:smooth val="0"/>
        <c:axId val="1703268144"/>
        <c:axId val="1695885808"/>
      </c:lineChart>
      <c:catAx>
        <c:axId val="1703268144"/>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695885808"/>
        <c:crosses val="autoZero"/>
        <c:auto val="1"/>
        <c:lblAlgn val="ctr"/>
        <c:lblOffset val="100"/>
        <c:noMultiLvlLbl val="0"/>
      </c:catAx>
      <c:valAx>
        <c:axId val="1695885808"/>
        <c:scaling>
          <c:orientation val="minMax"/>
        </c:scaling>
        <c:delete val="0"/>
        <c:axPos val="l"/>
        <c:numFmt formatCode="0.0%;\(0.0%\);\-" sourceLinked="0"/>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703268144"/>
        <c:crosses val="autoZero"/>
        <c:crossBetween val="between"/>
        <c:majorUnit val="0.4"/>
      </c:valAx>
      <c:spPr>
        <a:noFill/>
        <a:ln w="25400">
          <a:noFill/>
        </a:ln>
      </c:spPr>
    </c:plotArea>
    <c:legend>
      <c:legendPos val="b"/>
      <c:layout>
        <c:manualLayout>
          <c:xMode val="edge"/>
          <c:yMode val="edge"/>
          <c:x val="0.22600556324926585"/>
          <c:y val="0.66363636363636369"/>
          <c:w val="0.33717405067528156"/>
          <c:h val="6.3825056274491518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매출 구성내역</a:t>
            </a:r>
            <a:endParaRPr lang="en-US" sz="800"/>
          </a:p>
        </c:rich>
      </c:tx>
      <c:layout>
        <c:manualLayout>
          <c:xMode val="edge"/>
          <c:yMode val="edge"/>
          <c:x val="6.3339378089396881E-2"/>
          <c:y val="5.2427835013080903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상품매출!$B$9</c:f>
              <c:strCache>
                <c:ptCount val="1"/>
                <c:pt idx="0">
                  <c:v>제품</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상품매출!$C$8:$F$8</c:f>
              <c:strCache>
                <c:ptCount val="4"/>
                <c:pt idx="0">
                  <c:v>2018</c:v>
                </c:pt>
                <c:pt idx="1">
                  <c:v>2019</c:v>
                </c:pt>
                <c:pt idx="2">
                  <c:v>2020</c:v>
                </c:pt>
                <c:pt idx="3">
                  <c:v>21.06LTM</c:v>
                </c:pt>
              </c:strCache>
            </c:strRef>
          </c:cat>
          <c:val>
            <c:numRef>
              <c:f>상품매출!$C$9:$F$9</c:f>
              <c:numCache>
                <c:formatCode>#,##0,,;\(#,##0,,\);\-</c:formatCode>
                <c:ptCount val="4"/>
                <c:pt idx="0">
                  <c:v>7116667616</c:v>
                </c:pt>
                <c:pt idx="1">
                  <c:v>8243329595</c:v>
                </c:pt>
                <c:pt idx="2">
                  <c:v>12743287120</c:v>
                </c:pt>
                <c:pt idx="3">
                  <c:v>11292290009</c:v>
                </c:pt>
              </c:numCache>
            </c:numRef>
          </c:val>
          <c:extLst>
            <c:ext xmlns:c16="http://schemas.microsoft.com/office/drawing/2014/chart" uri="{C3380CC4-5D6E-409C-BE32-E72D297353CC}">
              <c16:uniqueId val="{00000000-BC79-48C9-A348-99B8B9A3F149}"/>
            </c:ext>
          </c:extLst>
        </c:ser>
        <c:ser>
          <c:idx val="1"/>
          <c:order val="1"/>
          <c:tx>
            <c:strRef>
              <c:f>상품매출!$B$10</c:f>
              <c:strCache>
                <c:ptCount val="1"/>
                <c:pt idx="0">
                  <c:v>상품</c:v>
                </c:pt>
              </c:strCache>
            </c:strRef>
          </c:tx>
          <c:spPr>
            <a:solidFill>
              <a:srgbClr val="0091DA"/>
            </a:solidFill>
            <a:ln w="3175">
              <a:solidFill>
                <a:srgbClr val="FFFFFF"/>
              </a:solidFill>
              <a:prstDash val="solid"/>
            </a:ln>
          </c:spPr>
          <c:invertIfNegative val="0"/>
          <c:dLbls>
            <c:dLbl>
              <c:idx val="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1-BC79-48C9-A348-99B8B9A3F149}"/>
                </c:ext>
              </c:extLst>
            </c:dLbl>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2-BC79-48C9-A348-99B8B9A3F149}"/>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상품매출!$C$8:$F$8</c:f>
              <c:strCache>
                <c:ptCount val="4"/>
                <c:pt idx="0">
                  <c:v>2018</c:v>
                </c:pt>
                <c:pt idx="1">
                  <c:v>2019</c:v>
                </c:pt>
                <c:pt idx="2">
                  <c:v>2020</c:v>
                </c:pt>
                <c:pt idx="3">
                  <c:v>21.06LTM</c:v>
                </c:pt>
              </c:strCache>
            </c:strRef>
          </c:cat>
          <c:val>
            <c:numRef>
              <c:f>상품매출!$C$10:$F$10</c:f>
              <c:numCache>
                <c:formatCode>#,##0,,;\(#,##0,,\);\-</c:formatCode>
                <c:ptCount val="4"/>
                <c:pt idx="0">
                  <c:v>3170071400</c:v>
                </c:pt>
                <c:pt idx="1">
                  <c:v>2195625980</c:v>
                </c:pt>
                <c:pt idx="2">
                  <c:v>1057441624</c:v>
                </c:pt>
                <c:pt idx="3">
                  <c:v>1282790044</c:v>
                </c:pt>
              </c:numCache>
            </c:numRef>
          </c:val>
          <c:extLst>
            <c:ext xmlns:c16="http://schemas.microsoft.com/office/drawing/2014/chart" uri="{C3380CC4-5D6E-409C-BE32-E72D297353CC}">
              <c16:uniqueId val="{00000003-BC79-48C9-A348-99B8B9A3F149}"/>
            </c:ext>
          </c:extLst>
        </c:ser>
        <c:ser>
          <c:idx val="2"/>
          <c:order val="2"/>
          <c:tx>
            <c:strRef>
              <c:f>상품매출!$B$11</c:f>
              <c:strCache>
                <c:ptCount val="1"/>
                <c:pt idx="0">
                  <c:v>기타매출</c:v>
                </c:pt>
              </c:strCache>
            </c:strRef>
          </c:tx>
          <c:spPr>
            <a:solidFill>
              <a:srgbClr val="6D2077"/>
            </a:solidFill>
            <a:ln w="3175">
              <a:solidFill>
                <a:srgbClr val="FFFFFF"/>
              </a:solidFill>
              <a:prstDash val="solid"/>
            </a:ln>
          </c:spPr>
          <c:invertIfNegative val="0"/>
          <c:cat>
            <c:strRef>
              <c:f>상품매출!$C$8:$F$8</c:f>
              <c:strCache>
                <c:ptCount val="4"/>
                <c:pt idx="0">
                  <c:v>2018</c:v>
                </c:pt>
                <c:pt idx="1">
                  <c:v>2019</c:v>
                </c:pt>
                <c:pt idx="2">
                  <c:v>2020</c:v>
                </c:pt>
                <c:pt idx="3">
                  <c:v>21.06LTM</c:v>
                </c:pt>
              </c:strCache>
            </c:strRef>
          </c:cat>
          <c:val>
            <c:numRef>
              <c:f>상품매출!$C$11:$F$11</c:f>
              <c:numCache>
                <c:formatCode>#,##0,,;\(#,##0,,\);\-</c:formatCode>
                <c:ptCount val="4"/>
                <c:pt idx="0">
                  <c:v>33464357</c:v>
                </c:pt>
                <c:pt idx="1">
                  <c:v>23749503</c:v>
                </c:pt>
                <c:pt idx="2">
                  <c:v>3798874</c:v>
                </c:pt>
                <c:pt idx="3">
                  <c:v>881604</c:v>
                </c:pt>
              </c:numCache>
            </c:numRef>
          </c:val>
          <c:extLst>
            <c:ext xmlns:c16="http://schemas.microsoft.com/office/drawing/2014/chart" uri="{C3380CC4-5D6E-409C-BE32-E72D297353CC}">
              <c16:uniqueId val="{00000004-BC79-48C9-A348-99B8B9A3F149}"/>
            </c:ext>
          </c:extLst>
        </c:ser>
        <c:ser>
          <c:idx val="3"/>
          <c:order val="3"/>
          <c:tx>
            <c:strRef>
              <c:f>상품매출!$B$12</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상품매출!$C$8:$F$8</c:f>
              <c:strCache>
                <c:ptCount val="4"/>
                <c:pt idx="0">
                  <c:v>2018</c:v>
                </c:pt>
                <c:pt idx="1">
                  <c:v>2019</c:v>
                </c:pt>
                <c:pt idx="2">
                  <c:v>2020</c:v>
                </c:pt>
                <c:pt idx="3">
                  <c:v>21.06LTM</c:v>
                </c:pt>
              </c:strCache>
            </c:strRef>
          </c:cat>
          <c:val>
            <c:numRef>
              <c:f>상품매출!$C$12:$F$12</c:f>
              <c:numCache>
                <c:formatCode>#,##0,,;\(#,##0,,\);\-</c:formatCode>
                <c:ptCount val="4"/>
                <c:pt idx="0">
                  <c:v>10320203373</c:v>
                </c:pt>
                <c:pt idx="1">
                  <c:v>10462705078</c:v>
                </c:pt>
                <c:pt idx="2">
                  <c:v>13804527618</c:v>
                </c:pt>
                <c:pt idx="3">
                  <c:v>12575961657</c:v>
                </c:pt>
              </c:numCache>
            </c:numRef>
          </c:val>
          <c:extLst>
            <c:ext xmlns:c16="http://schemas.microsoft.com/office/drawing/2014/chart" uri="{C3380CC4-5D6E-409C-BE32-E72D297353CC}">
              <c16:uniqueId val="{00000005-BC79-48C9-A348-99B8B9A3F149}"/>
            </c:ext>
          </c:extLst>
        </c:ser>
        <c:dLbls>
          <c:showLegendKey val="0"/>
          <c:showVal val="0"/>
          <c:showCatName val="0"/>
          <c:showSerName val="0"/>
          <c:showPercent val="0"/>
          <c:showBubbleSize val="0"/>
        </c:dLbls>
        <c:gapWidth val="40"/>
        <c:overlap val="100"/>
        <c:axId val="1641506112"/>
        <c:axId val="1407254560"/>
      </c:barChart>
      <c:catAx>
        <c:axId val="164150611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07254560"/>
        <c:crosses val="autoZero"/>
        <c:auto val="1"/>
        <c:lblAlgn val="ctr"/>
        <c:lblOffset val="100"/>
        <c:noMultiLvlLbl val="0"/>
      </c:catAx>
      <c:valAx>
        <c:axId val="1407254560"/>
        <c:scaling>
          <c:orientation val="minMax"/>
          <c:max val="20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9.9134081251947656E-2"/>
              <c:y val="0.44346548380412693"/>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641506112"/>
        <c:crosses val="autoZero"/>
        <c:crossBetween val="between"/>
        <c:majorUnit val="10000000000"/>
      </c:valAx>
      <c:spPr>
        <a:noFill/>
        <a:ln w="25400">
          <a:noFill/>
        </a:ln>
      </c:spPr>
    </c:plotArea>
    <c:legend>
      <c:legendPos val="b"/>
      <c:layout>
        <c:manualLayout>
          <c:xMode val="edge"/>
          <c:yMode val="edge"/>
          <c:x val="0.30320261828759515"/>
          <c:y val="0.67272725869159045"/>
          <c:w val="0.24605088745794279"/>
          <c:h val="4.5885849218575199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연도별 상품매출 구성내역</a:t>
            </a:r>
            <a:endParaRPr lang="en-US" sz="800"/>
          </a:p>
        </c:rich>
      </c:tx>
      <c:layout>
        <c:manualLayout>
          <c:xMode val="edge"/>
          <c:yMode val="edge"/>
          <c:x val="5.1428571428571428E-2"/>
          <c:y val="3.6363636363636362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상품매출!$B$32</c:f>
              <c:strCache>
                <c:ptCount val="1"/>
                <c:pt idx="0">
                  <c:v>100X PBS(판매중단)</c:v>
                </c:pt>
              </c:strCache>
            </c:strRef>
          </c:tx>
          <c:spPr>
            <a:solidFill>
              <a:srgbClr val="00338D"/>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0F6-4A74-8A16-461B88B59F95}"/>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상품매출!$C$31:$F$31</c:f>
              <c:strCache>
                <c:ptCount val="4"/>
                <c:pt idx="0">
                  <c:v>2018</c:v>
                </c:pt>
                <c:pt idx="1">
                  <c:v>2019</c:v>
                </c:pt>
                <c:pt idx="2">
                  <c:v>2020</c:v>
                </c:pt>
                <c:pt idx="3">
                  <c:v>21.06LTM</c:v>
                </c:pt>
              </c:strCache>
            </c:strRef>
          </c:cat>
          <c:val>
            <c:numRef>
              <c:f>상품매출!$C$32:$F$32</c:f>
              <c:numCache>
                <c:formatCode>#,##0,,;\(#,##0,,\);\-</c:formatCode>
                <c:ptCount val="4"/>
                <c:pt idx="0">
                  <c:v>728000000</c:v>
                </c:pt>
                <c:pt idx="1">
                  <c:v>140000000</c:v>
                </c:pt>
                <c:pt idx="2">
                  <c:v>0</c:v>
                </c:pt>
                <c:pt idx="3">
                  <c:v>0</c:v>
                </c:pt>
              </c:numCache>
            </c:numRef>
          </c:val>
          <c:extLst>
            <c:ext xmlns:c16="http://schemas.microsoft.com/office/drawing/2014/chart" uri="{C3380CC4-5D6E-409C-BE32-E72D297353CC}">
              <c16:uniqueId val="{00000001-A0F6-4A74-8A16-461B88B59F95}"/>
            </c:ext>
          </c:extLst>
        </c:ser>
        <c:ser>
          <c:idx val="1"/>
          <c:order val="1"/>
          <c:tx>
            <c:strRef>
              <c:f>상품매출!$B$34</c:f>
              <c:strCache>
                <c:ptCount val="1"/>
                <c:pt idx="0">
                  <c:v>FBS(판매축소)</c:v>
                </c:pt>
              </c:strCache>
            </c:strRef>
          </c:tx>
          <c:spPr>
            <a:solidFill>
              <a:srgbClr val="0091DA"/>
            </a:solidFill>
            <a:ln w="3175">
              <a:solidFill>
                <a:srgbClr val="FFFFFF"/>
              </a:solidFill>
              <a:prstDash val="solid"/>
            </a:ln>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0F6-4A74-8A16-461B88B59F95}"/>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0F6-4A74-8A16-461B88B59F95}"/>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상품매출!$C$31:$F$31</c:f>
              <c:strCache>
                <c:ptCount val="4"/>
                <c:pt idx="0">
                  <c:v>2018</c:v>
                </c:pt>
                <c:pt idx="1">
                  <c:v>2019</c:v>
                </c:pt>
                <c:pt idx="2">
                  <c:v>2020</c:v>
                </c:pt>
                <c:pt idx="3">
                  <c:v>21.06LTM</c:v>
                </c:pt>
              </c:strCache>
            </c:strRef>
          </c:cat>
          <c:val>
            <c:numRef>
              <c:f>상품매출!$C$34:$F$34</c:f>
              <c:numCache>
                <c:formatCode>#,##0,,;\(#,##0,,\);\-</c:formatCode>
                <c:ptCount val="4"/>
                <c:pt idx="0">
                  <c:v>1531513000</c:v>
                </c:pt>
                <c:pt idx="1">
                  <c:v>802083630</c:v>
                </c:pt>
                <c:pt idx="2">
                  <c:v>100640000</c:v>
                </c:pt>
                <c:pt idx="3">
                  <c:v>144140000</c:v>
                </c:pt>
              </c:numCache>
            </c:numRef>
          </c:val>
          <c:extLst>
            <c:ext xmlns:c16="http://schemas.microsoft.com/office/drawing/2014/chart" uri="{C3380CC4-5D6E-409C-BE32-E72D297353CC}">
              <c16:uniqueId val="{00000004-A0F6-4A74-8A16-461B88B59F95}"/>
            </c:ext>
          </c:extLst>
        </c:ser>
        <c:ser>
          <c:idx val="2"/>
          <c:order val="2"/>
          <c:tx>
            <c:strRef>
              <c:f>상품매출!$B$40</c:f>
              <c:strCache>
                <c:ptCount val="1"/>
                <c:pt idx="0">
                  <c:v>기타</c:v>
                </c:pt>
              </c:strCache>
            </c:strRef>
          </c:tx>
          <c:spPr>
            <a:solidFill>
              <a:srgbClr val="6D2077"/>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상품매출!$C$31:$F$31</c:f>
              <c:strCache>
                <c:ptCount val="4"/>
                <c:pt idx="0">
                  <c:v>2018</c:v>
                </c:pt>
                <c:pt idx="1">
                  <c:v>2019</c:v>
                </c:pt>
                <c:pt idx="2">
                  <c:v>2020</c:v>
                </c:pt>
                <c:pt idx="3">
                  <c:v>21.06LTM</c:v>
                </c:pt>
              </c:strCache>
            </c:strRef>
          </c:cat>
          <c:val>
            <c:numRef>
              <c:f>상품매출!$C$40:$F$40</c:f>
              <c:numCache>
                <c:formatCode>#,##0,,;\(#,##0,,\);\-</c:formatCode>
                <c:ptCount val="4"/>
                <c:pt idx="0">
                  <c:v>910558400</c:v>
                </c:pt>
                <c:pt idx="1">
                  <c:v>1253542350</c:v>
                </c:pt>
                <c:pt idx="2">
                  <c:v>956801624</c:v>
                </c:pt>
                <c:pt idx="3">
                  <c:v>1138650044</c:v>
                </c:pt>
              </c:numCache>
            </c:numRef>
          </c:val>
          <c:extLst>
            <c:ext xmlns:c16="http://schemas.microsoft.com/office/drawing/2014/chart" uri="{C3380CC4-5D6E-409C-BE32-E72D297353CC}">
              <c16:uniqueId val="{00000005-A0F6-4A74-8A16-461B88B59F95}"/>
            </c:ext>
          </c:extLst>
        </c:ser>
        <c:ser>
          <c:idx val="3"/>
          <c:order val="3"/>
          <c:tx>
            <c:strRef>
              <c:f>상품매출!$B$41</c:f>
              <c:strCache>
                <c:ptCount val="1"/>
              </c:strCache>
            </c:strRef>
          </c:tx>
          <c:spPr>
            <a:no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상품매출!$C$31:$F$31</c:f>
              <c:strCache>
                <c:ptCount val="4"/>
                <c:pt idx="0">
                  <c:v>2018</c:v>
                </c:pt>
                <c:pt idx="1">
                  <c:v>2019</c:v>
                </c:pt>
                <c:pt idx="2">
                  <c:v>2020</c:v>
                </c:pt>
                <c:pt idx="3">
                  <c:v>21.06LTM</c:v>
                </c:pt>
              </c:strCache>
            </c:strRef>
          </c:cat>
          <c:val>
            <c:numRef>
              <c:f>상품매출!$C$41:$F$41</c:f>
              <c:numCache>
                <c:formatCode>#,##0,,;\(#,##0,,\);\-</c:formatCode>
                <c:ptCount val="4"/>
                <c:pt idx="0">
                  <c:v>3170071400</c:v>
                </c:pt>
                <c:pt idx="1">
                  <c:v>2195625980</c:v>
                </c:pt>
                <c:pt idx="2">
                  <c:v>1057441624</c:v>
                </c:pt>
                <c:pt idx="3">
                  <c:v>1282790044</c:v>
                </c:pt>
              </c:numCache>
            </c:numRef>
          </c:val>
          <c:extLst>
            <c:ext xmlns:c16="http://schemas.microsoft.com/office/drawing/2014/chart" uri="{C3380CC4-5D6E-409C-BE32-E72D297353CC}">
              <c16:uniqueId val="{00000006-A0F6-4A74-8A16-461B88B59F95}"/>
            </c:ext>
          </c:extLst>
        </c:ser>
        <c:dLbls>
          <c:showLegendKey val="0"/>
          <c:showVal val="0"/>
          <c:showCatName val="0"/>
          <c:showSerName val="0"/>
          <c:showPercent val="0"/>
          <c:showBubbleSize val="0"/>
        </c:dLbls>
        <c:gapWidth val="40"/>
        <c:overlap val="100"/>
        <c:axId val="1905924192"/>
        <c:axId val="1699890352"/>
      </c:barChart>
      <c:catAx>
        <c:axId val="1905924192"/>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699890352"/>
        <c:crosses val="autoZero"/>
        <c:auto val="1"/>
        <c:lblAlgn val="ctr"/>
        <c:lblOffset val="100"/>
        <c:noMultiLvlLbl val="0"/>
      </c:catAx>
      <c:valAx>
        <c:axId val="1699890352"/>
        <c:scaling>
          <c:orientation val="minMax"/>
          <c:max val="5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57018008689375E-2"/>
              <c:y val="0.4371788276669581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05924192"/>
        <c:crosses val="autoZero"/>
        <c:crossBetween val="between"/>
        <c:majorUnit val="2500000000"/>
      </c:valAx>
      <c:spPr>
        <a:noFill/>
        <a:ln w="25400">
          <a:noFill/>
        </a:ln>
      </c:spPr>
    </c:plotArea>
    <c:legend>
      <c:legendPos val="b"/>
      <c:legendEntry>
        <c:idx val="3"/>
        <c:delete val="1"/>
      </c:legendEntry>
      <c:layout>
        <c:manualLayout>
          <c:xMode val="edge"/>
          <c:yMode val="edge"/>
          <c:x val="0.18890911136107988"/>
          <c:y val="0.67727272727272736"/>
          <c:w val="0.43746771653543309"/>
          <c:h val="6.7479957050823186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Revenue</a:t>
            </a:r>
            <a:r>
              <a:rPr lang="en-US" sz="800" baseline="0"/>
              <a:t> Bridge(2018~2Q21.LTM)</a:t>
            </a:r>
            <a:endParaRPr lang="en-US" sz="800"/>
          </a:p>
        </c:rich>
      </c:tx>
      <c:layout>
        <c:manualLayout>
          <c:xMode val="edge"/>
          <c:yMode val="edge"/>
          <c:x val="6.8285405292430545E-2"/>
          <c:y val="8.5396907400149658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'Revenue Bridge'!$C$6</c:f>
              <c:strCache>
                <c:ptCount val="1"/>
                <c:pt idx="0">
                  <c:v>기초</c:v>
                </c:pt>
              </c:strCache>
            </c:strRef>
          </c:tx>
          <c:spPr>
            <a:solidFill>
              <a:srgbClr val="00338D"/>
            </a:solidFill>
            <a:ln w="3175">
              <a:noFill/>
              <a:prstDash val="solid"/>
            </a:ln>
          </c:spPr>
          <c:invertIfNegative val="0"/>
          <c:dPt>
            <c:idx val="1"/>
            <c:invertIfNegative val="0"/>
            <c:bubble3D val="0"/>
            <c:spPr>
              <a:noFill/>
              <a:ln w="3175">
                <a:noFill/>
                <a:prstDash val="solid"/>
              </a:ln>
            </c:spPr>
            <c:extLst>
              <c:ext xmlns:c16="http://schemas.microsoft.com/office/drawing/2014/chart" uri="{C3380CC4-5D6E-409C-BE32-E72D297353CC}">
                <c16:uniqueId val="{00000001-1DB8-4870-8BC4-70F3102076B7}"/>
              </c:ext>
            </c:extLst>
          </c:dPt>
          <c:dPt>
            <c:idx val="2"/>
            <c:invertIfNegative val="0"/>
            <c:bubble3D val="0"/>
            <c:spPr>
              <a:noFill/>
              <a:ln w="3175">
                <a:noFill/>
                <a:prstDash val="solid"/>
              </a:ln>
            </c:spPr>
            <c:extLst>
              <c:ext xmlns:c16="http://schemas.microsoft.com/office/drawing/2014/chart" uri="{C3380CC4-5D6E-409C-BE32-E72D297353CC}">
                <c16:uniqueId val="{00000003-1DB8-4870-8BC4-70F3102076B7}"/>
              </c:ext>
            </c:extLst>
          </c:dPt>
          <c:dPt>
            <c:idx val="3"/>
            <c:invertIfNegative val="0"/>
            <c:bubble3D val="0"/>
            <c:spPr>
              <a:noFill/>
              <a:ln w="3175">
                <a:noFill/>
                <a:prstDash val="solid"/>
              </a:ln>
            </c:spPr>
            <c:extLst>
              <c:ext xmlns:c16="http://schemas.microsoft.com/office/drawing/2014/chart" uri="{C3380CC4-5D6E-409C-BE32-E72D297353CC}">
                <c16:uniqueId val="{00000005-1DB8-4870-8BC4-70F3102076B7}"/>
              </c:ext>
            </c:extLst>
          </c:dPt>
          <c:dPt>
            <c:idx val="4"/>
            <c:invertIfNegative val="0"/>
            <c:bubble3D val="0"/>
            <c:spPr>
              <a:noFill/>
              <a:ln w="3175">
                <a:noFill/>
                <a:prstDash val="solid"/>
              </a:ln>
            </c:spPr>
            <c:extLst>
              <c:ext xmlns:c16="http://schemas.microsoft.com/office/drawing/2014/chart" uri="{C3380CC4-5D6E-409C-BE32-E72D297353CC}">
                <c16:uniqueId val="{00000007-1DB8-4870-8BC4-70F3102076B7}"/>
              </c:ext>
            </c:extLst>
          </c:dPt>
          <c:dPt>
            <c:idx val="5"/>
            <c:invertIfNegative val="0"/>
            <c:bubble3D val="0"/>
            <c:spPr>
              <a:noFill/>
              <a:ln w="3175">
                <a:noFill/>
                <a:prstDash val="solid"/>
              </a:ln>
            </c:spPr>
            <c:extLst>
              <c:ext xmlns:c16="http://schemas.microsoft.com/office/drawing/2014/chart" uri="{C3380CC4-5D6E-409C-BE32-E72D297353CC}">
                <c16:uniqueId val="{00000009-1DB8-4870-8BC4-70F3102076B7}"/>
              </c:ext>
            </c:extLst>
          </c:dPt>
          <c:dPt>
            <c:idx val="6"/>
            <c:invertIfNegative val="0"/>
            <c:bubble3D val="0"/>
            <c:spPr>
              <a:noFill/>
              <a:ln w="3175">
                <a:noFill/>
                <a:prstDash val="solid"/>
              </a:ln>
            </c:spPr>
            <c:extLst>
              <c:ext xmlns:c16="http://schemas.microsoft.com/office/drawing/2014/chart" uri="{C3380CC4-5D6E-409C-BE32-E72D297353CC}">
                <c16:uniqueId val="{0000000B-1DB8-4870-8BC4-70F3102076B7}"/>
              </c:ext>
            </c:extLst>
          </c:dPt>
          <c:dPt>
            <c:idx val="7"/>
            <c:invertIfNegative val="0"/>
            <c:bubble3D val="0"/>
            <c:spPr>
              <a:noFill/>
              <a:ln w="3175">
                <a:noFill/>
                <a:prstDash val="solid"/>
              </a:ln>
            </c:spPr>
            <c:extLst>
              <c:ext xmlns:c16="http://schemas.microsoft.com/office/drawing/2014/chart" uri="{C3380CC4-5D6E-409C-BE32-E72D297353CC}">
                <c16:uniqueId val="{0000000D-1DB8-4870-8BC4-70F3102076B7}"/>
              </c:ext>
            </c:extLst>
          </c:dPt>
          <c:dPt>
            <c:idx val="8"/>
            <c:invertIfNegative val="0"/>
            <c:bubble3D val="0"/>
            <c:spPr>
              <a:noFill/>
              <a:ln w="3175">
                <a:noFill/>
                <a:prstDash val="solid"/>
              </a:ln>
            </c:spPr>
            <c:extLst>
              <c:ext xmlns:c16="http://schemas.microsoft.com/office/drawing/2014/chart" uri="{C3380CC4-5D6E-409C-BE32-E72D297353CC}">
                <c16:uniqueId val="{0000000F-1DB8-4870-8BC4-70F3102076B7}"/>
              </c:ext>
            </c:extLst>
          </c:dPt>
          <c:dPt>
            <c:idx val="9"/>
            <c:invertIfNegative val="0"/>
            <c:bubble3D val="0"/>
            <c:spPr>
              <a:noFill/>
              <a:ln w="3175">
                <a:noFill/>
                <a:prstDash val="solid"/>
              </a:ln>
            </c:spPr>
            <c:extLst>
              <c:ext xmlns:c16="http://schemas.microsoft.com/office/drawing/2014/chart" uri="{C3380CC4-5D6E-409C-BE32-E72D297353CC}">
                <c16:uniqueId val="{00000011-1DB8-4870-8BC4-70F3102076B7}"/>
              </c:ext>
            </c:extLst>
          </c:dPt>
          <c:dPt>
            <c:idx val="10"/>
            <c:invertIfNegative val="0"/>
            <c:bubble3D val="0"/>
            <c:spPr>
              <a:noFill/>
              <a:ln w="3175">
                <a:noFill/>
                <a:prstDash val="solid"/>
              </a:ln>
            </c:spPr>
            <c:extLst>
              <c:ext xmlns:c16="http://schemas.microsoft.com/office/drawing/2014/chart" uri="{C3380CC4-5D6E-409C-BE32-E72D297353CC}">
                <c16:uniqueId val="{00000013-1DB8-4870-8BC4-70F3102076B7}"/>
              </c:ext>
            </c:extLst>
          </c:dPt>
          <c:dPt>
            <c:idx val="11"/>
            <c:invertIfNegative val="0"/>
            <c:bubble3D val="0"/>
            <c:spPr>
              <a:noFill/>
              <a:ln w="3175">
                <a:noFill/>
                <a:prstDash val="solid"/>
              </a:ln>
            </c:spPr>
            <c:extLst>
              <c:ext xmlns:c16="http://schemas.microsoft.com/office/drawing/2014/chart" uri="{C3380CC4-5D6E-409C-BE32-E72D297353CC}">
                <c16:uniqueId val="{00000015-1DB8-4870-8BC4-70F3102076B7}"/>
              </c:ext>
            </c:extLst>
          </c:dPt>
          <c:dPt>
            <c:idx val="12"/>
            <c:invertIfNegative val="0"/>
            <c:bubble3D val="0"/>
            <c:spPr>
              <a:noFill/>
              <a:ln w="3175">
                <a:noFill/>
                <a:prstDash val="solid"/>
              </a:ln>
            </c:spPr>
            <c:extLst>
              <c:ext xmlns:c16="http://schemas.microsoft.com/office/drawing/2014/chart" uri="{C3380CC4-5D6E-409C-BE32-E72D297353CC}">
                <c16:uniqueId val="{00000017-1DB8-4870-8BC4-70F3102076B7}"/>
              </c:ext>
            </c:extLst>
          </c:dPt>
          <c:dPt>
            <c:idx val="13"/>
            <c:invertIfNegative val="0"/>
            <c:bubble3D val="0"/>
            <c:spPr>
              <a:noFill/>
              <a:ln w="3175">
                <a:noFill/>
                <a:prstDash val="solid"/>
              </a:ln>
            </c:spPr>
            <c:extLst>
              <c:ext xmlns:c16="http://schemas.microsoft.com/office/drawing/2014/chart" uri="{C3380CC4-5D6E-409C-BE32-E72D297353CC}">
                <c16:uniqueId val="{00000019-1DB8-4870-8BC4-70F3102076B7}"/>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1DB8-4870-8BC4-70F3102076B7}"/>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1DB8-4870-8BC4-70F3102076B7}"/>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Bridge'!$B$7:$B$21</c:f>
              <c:strCache>
                <c:ptCount val="15"/>
                <c:pt idx="0">
                  <c:v>2018</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2Q21.LTM</c:v>
                </c:pt>
              </c:strCache>
            </c:strRef>
          </c:cat>
          <c:val>
            <c:numRef>
              <c:f>'Revenue Bridge'!$C$7:$C$21</c:f>
              <c:numCache>
                <c:formatCode>#,##0,,;\(#,##0,,\);\-</c:formatCode>
                <c:ptCount val="15"/>
                <c:pt idx="0">
                  <c:v>10320203373</c:v>
                </c:pt>
                <c:pt idx="1">
                  <c:v>10320203373</c:v>
                </c:pt>
                <c:pt idx="2">
                  <c:v>11050113642</c:v>
                </c:pt>
                <c:pt idx="3">
                  <c:v>12731873602</c:v>
                </c:pt>
                <c:pt idx="4">
                  <c:v>11191986009</c:v>
                </c:pt>
                <c:pt idx="5">
                  <c:v>11025730742</c:v>
                </c:pt>
                <c:pt idx="6">
                  <c:v>11025730742</c:v>
                </c:pt>
                <c:pt idx="7">
                  <c:v>11336868272</c:v>
                </c:pt>
                <c:pt idx="8">
                  <c:v>11443579703</c:v>
                </c:pt>
                <c:pt idx="9">
                  <c:v>11443579703</c:v>
                </c:pt>
                <c:pt idx="10">
                  <c:v>11738569042</c:v>
                </c:pt>
                <c:pt idx="11">
                  <c:v>11738569042</c:v>
                </c:pt>
                <c:pt idx="12">
                  <c:v>12298168514</c:v>
                </c:pt>
                <c:pt idx="13">
                  <c:v>12516010402</c:v>
                </c:pt>
                <c:pt idx="14">
                  <c:v>12575961657</c:v>
                </c:pt>
              </c:numCache>
            </c:numRef>
          </c:val>
          <c:extLst>
            <c:ext xmlns:c16="http://schemas.microsoft.com/office/drawing/2014/chart" uri="{C3380CC4-5D6E-409C-BE32-E72D297353CC}">
              <c16:uniqueId val="{0000001C-1DB8-4870-8BC4-70F3102076B7}"/>
            </c:ext>
          </c:extLst>
        </c:ser>
        <c:ser>
          <c:idx val="1"/>
          <c:order val="1"/>
          <c:tx>
            <c:strRef>
              <c:f>'Revenue Bridge'!$D$6</c:f>
              <c:strCache>
                <c:ptCount val="1"/>
                <c:pt idx="0">
                  <c:v>변동값</c:v>
                </c:pt>
              </c:strCache>
            </c:strRef>
          </c:tx>
          <c:spPr>
            <a:solidFill>
              <a:srgbClr val="0091DA"/>
            </a:solidFill>
            <a:ln w="3175">
              <a:solidFill>
                <a:srgbClr val="0091DA"/>
              </a:solidFill>
              <a:prstDash val="solid"/>
            </a:ln>
          </c:spPr>
          <c:invertIfNegative val="0"/>
          <c:dPt>
            <c:idx val="4"/>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E-1DB8-4870-8BC4-70F3102076B7}"/>
              </c:ext>
            </c:extLst>
          </c:dPt>
          <c:dPt>
            <c:idx val="5"/>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0-1DB8-4870-8BC4-70F3102076B7}"/>
              </c:ext>
            </c:extLst>
          </c:dPt>
          <c:dPt>
            <c:idx val="8"/>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2-1DB8-4870-8BC4-70F3102076B7}"/>
              </c:ext>
            </c:extLst>
          </c:dPt>
          <c:dPt>
            <c:idx val="10"/>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4-1DB8-4870-8BC4-70F3102076B7}"/>
              </c:ext>
            </c:extLst>
          </c:dPt>
          <c:dPt>
            <c:idx val="11"/>
            <c:invertIfNegative val="0"/>
            <c:bubble3D val="0"/>
            <c:extLst>
              <c:ext xmlns:c16="http://schemas.microsoft.com/office/drawing/2014/chart" uri="{C3380CC4-5D6E-409C-BE32-E72D297353CC}">
                <c16:uniqueId val="{00000025-1DB8-4870-8BC4-70F3102076B7}"/>
              </c:ext>
            </c:extLst>
          </c:dPt>
          <c:dPt>
            <c:idx val="13"/>
            <c:invertIfNegative val="0"/>
            <c:bubble3D val="0"/>
            <c:extLst>
              <c:ext xmlns:c16="http://schemas.microsoft.com/office/drawing/2014/chart" uri="{C3380CC4-5D6E-409C-BE32-E72D297353CC}">
                <c16:uniqueId val="{00000026-1DB8-4870-8BC4-70F3102076B7}"/>
              </c:ext>
            </c:extLst>
          </c:dPt>
          <c:dLbls>
            <c:dLbl>
              <c:idx val="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7-1DB8-4870-8BC4-70F3102076B7}"/>
                </c:ext>
              </c:extLst>
            </c:dLbl>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8-1DB8-4870-8BC4-70F3102076B7}"/>
                </c:ext>
              </c:extLst>
            </c:dLbl>
            <c:dLbl>
              <c:idx val="4"/>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1E-1DB8-4870-8BC4-70F3102076B7}"/>
                </c:ext>
              </c:extLst>
            </c:dLbl>
            <c:dLbl>
              <c:idx val="5"/>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0-1DB8-4870-8BC4-70F3102076B7}"/>
                </c:ext>
              </c:extLst>
            </c:dLbl>
            <c:dLbl>
              <c:idx val="6"/>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9-1DB8-4870-8BC4-70F3102076B7}"/>
                </c:ext>
              </c:extLst>
            </c:dLbl>
            <c:dLbl>
              <c:idx val="7"/>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A-1DB8-4870-8BC4-70F3102076B7}"/>
                </c:ext>
              </c:extLst>
            </c:dLbl>
            <c:dLbl>
              <c:idx val="8"/>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2-1DB8-4870-8BC4-70F3102076B7}"/>
                </c:ext>
              </c:extLst>
            </c:dLbl>
            <c:dLbl>
              <c:idx val="9"/>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B-1DB8-4870-8BC4-70F3102076B7}"/>
                </c:ext>
              </c:extLst>
            </c:dLbl>
            <c:dLbl>
              <c:idx val="1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4-1DB8-4870-8BC4-70F3102076B7}"/>
                </c:ext>
              </c:extLst>
            </c:dLbl>
            <c:dLbl>
              <c:idx val="1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5-1DB8-4870-8BC4-70F3102076B7}"/>
                </c:ext>
              </c:extLst>
            </c:dLbl>
            <c:dLbl>
              <c:idx val="1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C-1DB8-4870-8BC4-70F3102076B7}"/>
                </c:ext>
              </c:extLst>
            </c:dLbl>
            <c:dLbl>
              <c:idx val="1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6-1DB8-4870-8BC4-70F3102076B7}"/>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Bridge'!$B$7:$B$21</c:f>
              <c:strCache>
                <c:ptCount val="15"/>
                <c:pt idx="0">
                  <c:v>2018</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2Q21.LTM</c:v>
                </c:pt>
              </c:strCache>
            </c:strRef>
          </c:cat>
          <c:val>
            <c:numRef>
              <c:f>'Revenue Bridge'!$D$7:$D$21</c:f>
              <c:numCache>
                <c:formatCode>#,##0,,;\(#,##0,,\);\-</c:formatCode>
                <c:ptCount val="15"/>
                <c:pt idx="1">
                  <c:v>729910269</c:v>
                </c:pt>
                <c:pt idx="2">
                  <c:v>1681759960</c:v>
                </c:pt>
                <c:pt idx="3">
                  <c:v>552116411</c:v>
                </c:pt>
                <c:pt idx="4" formatCode="\(#,##0,,\);\(#,##0,,\);\-">
                  <c:v>2092004004</c:v>
                </c:pt>
                <c:pt idx="5" formatCode="\(#,##0,,\);\(#,##0,,\);\-">
                  <c:v>166255267</c:v>
                </c:pt>
                <c:pt idx="6">
                  <c:v>311137530</c:v>
                </c:pt>
                <c:pt idx="7">
                  <c:v>237008951</c:v>
                </c:pt>
                <c:pt idx="8" formatCode="\(#,##0,,\);\(#,##0,,\);\-">
                  <c:v>130297520</c:v>
                </c:pt>
                <c:pt idx="9">
                  <c:v>305813339</c:v>
                </c:pt>
                <c:pt idx="10" formatCode="\(#,##0,,\);\(#,##0,,\);\-">
                  <c:v>10824000</c:v>
                </c:pt>
                <c:pt idx="11">
                  <c:v>559599472</c:v>
                </c:pt>
                <c:pt idx="12">
                  <c:v>217841888</c:v>
                </c:pt>
                <c:pt idx="13">
                  <c:v>59951255</c:v>
                </c:pt>
              </c:numCache>
            </c:numRef>
          </c:val>
          <c:extLst>
            <c:ext xmlns:c16="http://schemas.microsoft.com/office/drawing/2014/chart" uri="{C3380CC4-5D6E-409C-BE32-E72D297353CC}">
              <c16:uniqueId val="{0000002D-1DB8-4870-8BC4-70F3102076B7}"/>
            </c:ext>
          </c:extLst>
        </c:ser>
        <c:dLbls>
          <c:showLegendKey val="0"/>
          <c:showVal val="0"/>
          <c:showCatName val="0"/>
          <c:showSerName val="0"/>
          <c:showPercent val="0"/>
          <c:showBubbleSize val="0"/>
        </c:dLbls>
        <c:gapWidth val="0"/>
        <c:overlap val="100"/>
        <c:axId val="1517970799"/>
        <c:axId val="1347772687"/>
      </c:barChart>
      <c:catAx>
        <c:axId val="1517970799"/>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47772687"/>
        <c:crosses val="autoZero"/>
        <c:auto val="1"/>
        <c:lblAlgn val="ctr"/>
        <c:lblOffset val="0"/>
        <c:noMultiLvlLbl val="0"/>
      </c:catAx>
      <c:valAx>
        <c:axId val="1347772687"/>
        <c:scaling>
          <c:orientation val="minMax"/>
          <c:max val="16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7.9072516561086686E-2"/>
              <c:y val="0.47973242598068905"/>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17970799"/>
        <c:crosses val="autoZero"/>
        <c:crossBetween val="between"/>
        <c:majorUnit val="8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판매중단</a:t>
            </a:r>
            <a:r>
              <a:rPr lang="en-US" altLang="ko-KR" sz="800"/>
              <a:t>(</a:t>
            </a:r>
            <a:r>
              <a:rPr lang="ko-KR" altLang="en-US" sz="800"/>
              <a:t>축소</a:t>
            </a:r>
            <a:r>
              <a:rPr lang="en-US" altLang="ko-KR" sz="800"/>
              <a:t>)</a:t>
            </a:r>
            <a:r>
              <a:rPr lang="ko-KR" altLang="en-US" sz="800"/>
              <a:t>품목 매출액 및 </a:t>
            </a:r>
            <a:r>
              <a:rPr lang="en-US" altLang="ko-KR" sz="800"/>
              <a:t>GP%</a:t>
            </a:r>
            <a:r>
              <a:rPr lang="ko-KR" altLang="en-US" sz="800"/>
              <a:t> </a:t>
            </a:r>
            <a:endParaRPr lang="en-US" sz="800"/>
          </a:p>
        </c:rich>
      </c:tx>
      <c:layout>
        <c:manualLayout>
          <c:xMode val="edge"/>
          <c:yMode val="edge"/>
          <c:x val="6.2500129834787824E-2"/>
          <c:y val="3.0698535126071319E-2"/>
        </c:manualLayout>
      </c:layout>
      <c:overlay val="0"/>
    </c:title>
    <c:autoTitleDeleted val="0"/>
    <c:plotArea>
      <c:layout>
        <c:manualLayout>
          <c:xMode val="edge"/>
          <c:yMode val="edge"/>
          <c:x val="6.8779500098498203E-2"/>
          <c:y val="0.12811851884834566"/>
          <c:w val="0.60468643836596336"/>
          <c:h val="0.52130983531395825"/>
        </c:manualLayout>
      </c:layout>
      <c:barChart>
        <c:barDir val="col"/>
        <c:grouping val="stacked"/>
        <c:varyColors val="0"/>
        <c:ser>
          <c:idx val="0"/>
          <c:order val="0"/>
          <c:tx>
            <c:strRef>
              <c:f>상품매출!$B$61</c:f>
              <c:strCache>
                <c:ptCount val="1"/>
                <c:pt idx="0">
                  <c:v>100X PBS</c:v>
                </c:pt>
              </c:strCache>
            </c:strRef>
          </c:tx>
          <c:spPr>
            <a:solidFill>
              <a:srgbClr val="00338D"/>
            </a:solidFill>
            <a:ln w="3175">
              <a:solidFill>
                <a:srgbClr val="FFFFFF"/>
              </a:solidFill>
              <a:prstDash val="solid"/>
            </a:ln>
          </c:spPr>
          <c:invertIfNegative val="0"/>
          <c:dLbls>
            <c:dLbl>
              <c:idx val="1"/>
              <c:spPr>
                <a:solidFill>
                  <a:srgbClr val="00338D"/>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00-96DD-4404-B881-3E2D61565307}"/>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상품매출!$C$59:$J$60</c:f>
              <c:multiLvlStrCache>
                <c:ptCount val="8"/>
                <c:lvl>
                  <c:pt idx="0">
                    <c:v>2018</c:v>
                  </c:pt>
                  <c:pt idx="1">
                    <c:v>2019</c:v>
                  </c:pt>
                  <c:pt idx="2">
                    <c:v>2020</c:v>
                  </c:pt>
                  <c:pt idx="3">
                    <c:v>21.06LTM</c:v>
                  </c:pt>
                  <c:pt idx="4">
                    <c:v>2018</c:v>
                  </c:pt>
                  <c:pt idx="5">
                    <c:v>2019</c:v>
                  </c:pt>
                  <c:pt idx="6">
                    <c:v>2020</c:v>
                  </c:pt>
                  <c:pt idx="7">
                    <c:v>21.06LTM</c:v>
                  </c:pt>
                </c:lvl>
                <c:lvl>
                  <c:pt idx="0">
                    <c:v>100X PBS(판매중단)</c:v>
                  </c:pt>
                  <c:pt idx="4">
                    <c:v>FBS(비중축소)</c:v>
                  </c:pt>
                </c:lvl>
              </c:multiLvlStrCache>
            </c:multiLvlStrRef>
          </c:cat>
          <c:val>
            <c:numRef>
              <c:f>상품매출!$C$61:$J$61</c:f>
              <c:numCache>
                <c:formatCode>#,##0,,;\(#,##0,,\);\-</c:formatCode>
                <c:ptCount val="8"/>
                <c:pt idx="0">
                  <c:v>728000000</c:v>
                </c:pt>
                <c:pt idx="1">
                  <c:v>140000000</c:v>
                </c:pt>
              </c:numCache>
            </c:numRef>
          </c:val>
          <c:extLst>
            <c:ext xmlns:c16="http://schemas.microsoft.com/office/drawing/2014/chart" uri="{C3380CC4-5D6E-409C-BE32-E72D297353CC}">
              <c16:uniqueId val="{00000001-96DD-4404-B881-3E2D61565307}"/>
            </c:ext>
          </c:extLst>
        </c:ser>
        <c:ser>
          <c:idx val="1"/>
          <c:order val="1"/>
          <c:tx>
            <c:strRef>
              <c:f>상품매출!$B$62</c:f>
              <c:strCache>
                <c:ptCount val="1"/>
                <c:pt idx="0">
                  <c:v>FBS(판매축소)</c:v>
                </c:pt>
              </c:strCache>
            </c:strRef>
          </c:tx>
          <c:spPr>
            <a:solidFill>
              <a:srgbClr val="0091DA"/>
            </a:solidFill>
            <a:ln w="3175">
              <a:solidFill>
                <a:srgbClr val="FFFFFF"/>
              </a:solidFill>
              <a:prstDash val="solid"/>
            </a:ln>
          </c:spPr>
          <c:invertIfNegative val="0"/>
          <c:dLbls>
            <c:dLbl>
              <c:idx val="4"/>
              <c:layout>
                <c:manualLayout>
                  <c:x val="0"/>
                  <c:y val="2.32229420724738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6DD-4404-B881-3E2D61565307}"/>
                </c:ext>
              </c:extLst>
            </c:dLbl>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상품매출!$C$59:$J$60</c:f>
              <c:multiLvlStrCache>
                <c:ptCount val="8"/>
                <c:lvl>
                  <c:pt idx="0">
                    <c:v>2018</c:v>
                  </c:pt>
                  <c:pt idx="1">
                    <c:v>2019</c:v>
                  </c:pt>
                  <c:pt idx="2">
                    <c:v>2020</c:v>
                  </c:pt>
                  <c:pt idx="3">
                    <c:v>21.06LTM</c:v>
                  </c:pt>
                  <c:pt idx="4">
                    <c:v>2018</c:v>
                  </c:pt>
                  <c:pt idx="5">
                    <c:v>2019</c:v>
                  </c:pt>
                  <c:pt idx="6">
                    <c:v>2020</c:v>
                  </c:pt>
                  <c:pt idx="7">
                    <c:v>21.06LTM</c:v>
                  </c:pt>
                </c:lvl>
                <c:lvl>
                  <c:pt idx="0">
                    <c:v>100X PBS(판매중단)</c:v>
                  </c:pt>
                  <c:pt idx="4">
                    <c:v>FBS(비중축소)</c:v>
                  </c:pt>
                </c:lvl>
              </c:multiLvlStrCache>
            </c:multiLvlStrRef>
          </c:cat>
          <c:val>
            <c:numRef>
              <c:f>상품매출!$C$62:$J$62</c:f>
              <c:numCache>
                <c:formatCode>General</c:formatCode>
                <c:ptCount val="8"/>
                <c:pt idx="4" formatCode="#,##0,,;\(#,##0,,\);\-">
                  <c:v>1531513000</c:v>
                </c:pt>
                <c:pt idx="5" formatCode="#,##0,,;\(#,##0,,\);\-">
                  <c:v>802083630</c:v>
                </c:pt>
                <c:pt idx="6" formatCode="#,##0,,;\(#,##0,,\);\-">
                  <c:v>100640000</c:v>
                </c:pt>
                <c:pt idx="7" formatCode="#,##0,,;\(#,##0,,\);\-">
                  <c:v>144140000</c:v>
                </c:pt>
              </c:numCache>
            </c:numRef>
          </c:val>
          <c:extLst>
            <c:ext xmlns:c16="http://schemas.microsoft.com/office/drawing/2014/chart" uri="{C3380CC4-5D6E-409C-BE32-E72D297353CC}">
              <c16:uniqueId val="{00000003-96DD-4404-B881-3E2D61565307}"/>
            </c:ext>
          </c:extLst>
        </c:ser>
        <c:dLbls>
          <c:showLegendKey val="0"/>
          <c:showVal val="0"/>
          <c:showCatName val="0"/>
          <c:showSerName val="0"/>
          <c:showPercent val="0"/>
          <c:showBubbleSize val="0"/>
        </c:dLbls>
        <c:gapWidth val="40"/>
        <c:overlap val="100"/>
        <c:axId val="1880740416"/>
        <c:axId val="1804314752"/>
      </c:barChart>
      <c:lineChart>
        <c:grouping val="standard"/>
        <c:varyColors val="0"/>
        <c:ser>
          <c:idx val="2"/>
          <c:order val="2"/>
          <c:tx>
            <c:strRef>
              <c:f>상품매출!$B$63</c:f>
              <c:strCache>
                <c:ptCount val="1"/>
                <c:pt idx="0">
                  <c:v>GP%(PBS)</c:v>
                </c:pt>
              </c:strCache>
            </c:strRef>
          </c:tx>
          <c:spPr>
            <a:ln w="3175">
              <a:solidFill>
                <a:srgbClr val="C00000"/>
              </a:solidFill>
              <a:prstDash val="solid"/>
            </a:ln>
          </c:spPr>
          <c:marker>
            <c:symbol val="diamond"/>
            <c:size val="3"/>
            <c:spPr>
              <a:solidFill>
                <a:srgbClr val="C00000"/>
              </a:solidFill>
              <a:ln>
                <a:noFill/>
              </a:ln>
            </c:spPr>
          </c:marker>
          <c:dLbls>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상품매출!$C$59:$J$60</c:f>
              <c:multiLvlStrCache>
                <c:ptCount val="8"/>
                <c:lvl>
                  <c:pt idx="0">
                    <c:v>2018</c:v>
                  </c:pt>
                  <c:pt idx="1">
                    <c:v>2019</c:v>
                  </c:pt>
                  <c:pt idx="2">
                    <c:v>2020</c:v>
                  </c:pt>
                  <c:pt idx="3">
                    <c:v>21.06LTM</c:v>
                  </c:pt>
                  <c:pt idx="4">
                    <c:v>2018</c:v>
                  </c:pt>
                  <c:pt idx="5">
                    <c:v>2019</c:v>
                  </c:pt>
                  <c:pt idx="6">
                    <c:v>2020</c:v>
                  </c:pt>
                  <c:pt idx="7">
                    <c:v>21.06LTM</c:v>
                  </c:pt>
                </c:lvl>
                <c:lvl>
                  <c:pt idx="0">
                    <c:v>100X PBS(판매중단)</c:v>
                  </c:pt>
                  <c:pt idx="4">
                    <c:v>FBS(비중축소)</c:v>
                  </c:pt>
                </c:lvl>
              </c:multiLvlStrCache>
            </c:multiLvlStrRef>
          </c:cat>
          <c:val>
            <c:numRef>
              <c:f>상품매출!$C$63:$J$63</c:f>
              <c:numCache>
                <c:formatCode>0.0%</c:formatCode>
                <c:ptCount val="8"/>
                <c:pt idx="0">
                  <c:v>0.25</c:v>
                </c:pt>
                <c:pt idx="1">
                  <c:v>0.25</c:v>
                </c:pt>
              </c:numCache>
            </c:numRef>
          </c:val>
          <c:smooth val="0"/>
          <c:extLst>
            <c:ext xmlns:c16="http://schemas.microsoft.com/office/drawing/2014/chart" uri="{C3380CC4-5D6E-409C-BE32-E72D297353CC}">
              <c16:uniqueId val="{00000004-96DD-4404-B881-3E2D61565307}"/>
            </c:ext>
          </c:extLst>
        </c:ser>
        <c:ser>
          <c:idx val="3"/>
          <c:order val="3"/>
          <c:tx>
            <c:strRef>
              <c:f>상품매출!$B$64</c:f>
              <c:strCache>
                <c:ptCount val="1"/>
                <c:pt idx="0">
                  <c:v>GP%(FBS)</c:v>
                </c:pt>
              </c:strCache>
            </c:strRef>
          </c:tx>
          <c:spPr>
            <a:ln w="3175">
              <a:solidFill>
                <a:srgbClr val="C00000"/>
              </a:solidFill>
              <a:prstDash val="solid"/>
            </a:ln>
          </c:spPr>
          <c:marker>
            <c:symbol val="diamond"/>
            <c:size val="3"/>
            <c:spPr>
              <a:solidFill>
                <a:srgbClr val="C00000"/>
              </a:solidFill>
              <a:ln>
                <a:noFill/>
              </a:ln>
            </c:spPr>
          </c:marker>
          <c:dLbls>
            <c:dLbl>
              <c:idx val="4"/>
              <c:layout>
                <c:manualLayout>
                  <c:x val="-2.942471763530349E-2"/>
                  <c:y val="-3.9931757464713058E-2"/>
                </c:manualLayout>
              </c:layout>
              <c:spPr>
                <a:solidFill>
                  <a:srgbClr val="C00000"/>
                </a:solidFill>
                <a:ln>
                  <a:noFill/>
                </a:ln>
                <a:effectLst/>
              </c:spPr>
              <c:txPr>
                <a:bodyPr wrap="square" lIns="38100" tIns="19050" rIns="38100" bIns="19050" anchor="ctr">
                  <a:spAutoFit/>
                </a:bodyPr>
                <a:lstStyle/>
                <a:p>
                  <a:pPr>
                    <a:defRPr sz="700">
                      <a:solidFill>
                        <a:schemeClr val="bg1"/>
                      </a:solidFill>
                    </a:defRPr>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DD-4404-B881-3E2D61565307}"/>
                </c:ext>
              </c:extLst>
            </c:dLbl>
            <c:dLbl>
              <c:idx val="5"/>
              <c:layout>
                <c:manualLayout>
                  <c:x val="-3.7669226662456617E-2"/>
                  <c:y val="-5.3865522708197333E-2"/>
                </c:manualLayout>
              </c:layout>
              <c:spPr>
                <a:noFill/>
                <a:ln>
                  <a:noFill/>
                </a:ln>
                <a:effectLst/>
              </c:spPr>
              <c:txPr>
                <a:bodyPr wrap="square" lIns="38100" tIns="19050" rIns="38100" bIns="19050" anchor="ctr">
                  <a:spAutoFit/>
                </a:bodyPr>
                <a:lstStyle/>
                <a:p>
                  <a:pPr>
                    <a:defRPr sz="700"/>
                  </a:pPr>
                  <a:endParaRPr lang="ko-KR"/>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6DD-4404-B881-3E2D61565307}"/>
                </c:ext>
              </c:extLst>
            </c:dLbl>
            <c:dLbl>
              <c:idx val="6"/>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7-96DD-4404-B881-3E2D61565307}"/>
                </c:ext>
              </c:extLst>
            </c:dLbl>
            <c:dLbl>
              <c:idx val="7"/>
              <c:spPr>
                <a:no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8-96DD-4404-B881-3E2D61565307}"/>
                </c:ext>
              </c:extLst>
            </c:dLbl>
            <c:spPr>
              <a:solidFill>
                <a:srgbClr val="0091DA"/>
              </a:solidFill>
              <a:ln>
                <a:noFill/>
              </a:ln>
              <a:effectLst/>
            </c:spPr>
            <c:txPr>
              <a:bodyPr wrap="square" lIns="38100" tIns="19050" rIns="38100" bIns="19050" anchor="ctr">
                <a:spAutoFit/>
              </a:bodyPr>
              <a:lstStyle/>
              <a:p>
                <a:pPr>
                  <a:defRPr sz="700"/>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상품매출!$C$59:$J$60</c:f>
              <c:multiLvlStrCache>
                <c:ptCount val="8"/>
                <c:lvl>
                  <c:pt idx="0">
                    <c:v>2018</c:v>
                  </c:pt>
                  <c:pt idx="1">
                    <c:v>2019</c:v>
                  </c:pt>
                  <c:pt idx="2">
                    <c:v>2020</c:v>
                  </c:pt>
                  <c:pt idx="3">
                    <c:v>21.06LTM</c:v>
                  </c:pt>
                  <c:pt idx="4">
                    <c:v>2018</c:v>
                  </c:pt>
                  <c:pt idx="5">
                    <c:v>2019</c:v>
                  </c:pt>
                  <c:pt idx="6">
                    <c:v>2020</c:v>
                  </c:pt>
                  <c:pt idx="7">
                    <c:v>21.06LTM</c:v>
                  </c:pt>
                </c:lvl>
                <c:lvl>
                  <c:pt idx="0">
                    <c:v>100X PBS(판매중단)</c:v>
                  </c:pt>
                  <c:pt idx="4">
                    <c:v>FBS(비중축소)</c:v>
                  </c:pt>
                </c:lvl>
              </c:multiLvlStrCache>
            </c:multiLvlStrRef>
          </c:cat>
          <c:val>
            <c:numRef>
              <c:f>상품매출!$C$64:$J$64</c:f>
              <c:numCache>
                <c:formatCode>General</c:formatCode>
                <c:ptCount val="8"/>
                <c:pt idx="4" formatCode="0.0%">
                  <c:v>0.14198125774968937</c:v>
                </c:pt>
                <c:pt idx="5" formatCode="0.0%">
                  <c:v>0.10135229165567186</c:v>
                </c:pt>
                <c:pt idx="6" formatCode="0.0%">
                  <c:v>0.2654243143879173</c:v>
                </c:pt>
                <c:pt idx="7" formatCode="0.0%">
                  <c:v>0.25649409601776052</c:v>
                </c:pt>
              </c:numCache>
            </c:numRef>
          </c:val>
          <c:smooth val="0"/>
          <c:extLst>
            <c:ext xmlns:c16="http://schemas.microsoft.com/office/drawing/2014/chart" uri="{C3380CC4-5D6E-409C-BE32-E72D297353CC}">
              <c16:uniqueId val="{00000009-96DD-4404-B881-3E2D61565307}"/>
            </c:ext>
          </c:extLst>
        </c:ser>
        <c:dLbls>
          <c:showLegendKey val="0"/>
          <c:showVal val="0"/>
          <c:showCatName val="0"/>
          <c:showSerName val="0"/>
          <c:showPercent val="0"/>
          <c:showBubbleSize val="0"/>
        </c:dLbls>
        <c:marker val="1"/>
        <c:smooth val="0"/>
        <c:axId val="1636932880"/>
        <c:axId val="1699893680"/>
      </c:lineChart>
      <c:catAx>
        <c:axId val="1880740416"/>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04314752"/>
        <c:crosses val="autoZero"/>
        <c:auto val="1"/>
        <c:lblAlgn val="ctr"/>
        <c:lblOffset val="100"/>
        <c:noMultiLvlLbl val="0"/>
      </c:catAx>
      <c:valAx>
        <c:axId val="1804314752"/>
        <c:scaling>
          <c:orientation val="minMax"/>
          <c:max val="2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6471895862625964E-2"/>
              <c:y val="0.39576622250861554"/>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880740416"/>
        <c:crosses val="autoZero"/>
        <c:crossBetween val="between"/>
        <c:majorUnit val="1000000000"/>
      </c:valAx>
      <c:valAx>
        <c:axId val="1699893680"/>
        <c:scaling>
          <c:orientation val="minMax"/>
        </c:scaling>
        <c:delete val="0"/>
        <c:axPos val="r"/>
        <c:numFmt formatCode="0.0%" sourceLinked="1"/>
        <c:majorTickMark val="none"/>
        <c:minorTickMark val="none"/>
        <c:tickLblPos val="none"/>
        <c:spPr>
          <a:ln>
            <a:noFill/>
          </a:ln>
        </c:spPr>
        <c:crossAx val="1636932880"/>
        <c:crosses val="max"/>
        <c:crossBetween val="between"/>
      </c:valAx>
      <c:catAx>
        <c:axId val="1636932880"/>
        <c:scaling>
          <c:orientation val="minMax"/>
        </c:scaling>
        <c:delete val="1"/>
        <c:axPos val="b"/>
        <c:numFmt formatCode="General" sourceLinked="1"/>
        <c:majorTickMark val="out"/>
        <c:minorTickMark val="none"/>
        <c:tickLblPos val="nextTo"/>
        <c:crossAx val="1699893680"/>
        <c:crosses val="autoZero"/>
        <c:auto val="1"/>
        <c:lblAlgn val="ctr"/>
        <c:lblOffset val="100"/>
        <c:noMultiLvlLbl val="0"/>
      </c:catAx>
      <c:spPr>
        <a:noFill/>
        <a:ln w="25400">
          <a:noFill/>
        </a:ln>
      </c:spPr>
    </c:plotArea>
    <c:legend>
      <c:legendPos val="b"/>
      <c:layout>
        <c:manualLayout>
          <c:xMode val="edge"/>
          <c:yMode val="edge"/>
          <c:x val="0.17353159451660952"/>
          <c:y val="0.65497400676208195"/>
          <c:w val="0.48321469895986746"/>
          <c:h val="6.3825056274491518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900" b="1">
                <a:solidFill>
                  <a:srgbClr val="00338D"/>
                </a:solidFill>
                <a:latin typeface="Arial"/>
                <a:ea typeface="Arial"/>
                <a:cs typeface="Arial"/>
              </a:defRPr>
            </a:pPr>
            <a:r>
              <a:rPr lang="ko-KR" altLang="en-US" sz="900"/>
              <a:t>연도별 계정별 국내 매입 </a:t>
            </a:r>
            <a:r>
              <a:rPr lang="en-US" altLang="ko-KR" sz="900"/>
              <a:t>· </a:t>
            </a:r>
            <a:r>
              <a:rPr lang="ko-KR" altLang="en-US" sz="900"/>
              <a:t>수입 매입</a:t>
            </a:r>
            <a:endParaRPr lang="en-US" sz="900"/>
          </a:p>
        </c:rich>
      </c:tx>
      <c:layout>
        <c:manualLayout>
          <c:xMode val="edge"/>
          <c:yMode val="edge"/>
          <c:x val="2.2801905305662232E-2"/>
          <c:y val="3.7156707315958187E-2"/>
        </c:manualLayout>
      </c:layout>
      <c:overlay val="0"/>
    </c:title>
    <c:autoTitleDeleted val="0"/>
    <c:plotArea>
      <c:layout>
        <c:manualLayout>
          <c:xMode val="edge"/>
          <c:yMode val="edge"/>
          <c:x val="6.8405715916986701E-2"/>
          <c:y val="0.13469306402034842"/>
          <c:w val="0.60140025243684136"/>
          <c:h val="0.54806143291038323"/>
        </c:manualLayout>
      </c:layout>
      <c:barChart>
        <c:barDir val="col"/>
        <c:grouping val="stacked"/>
        <c:varyColors val="0"/>
        <c:ser>
          <c:idx val="0"/>
          <c:order val="0"/>
          <c:tx>
            <c:strRef>
              <c:f>Summary_재고자산!$B$37</c:f>
              <c:strCache>
                <c:ptCount val="1"/>
                <c:pt idx="0">
                  <c:v>DOMESTIC</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Summary_재고자산!$C$35:$J$36</c:f>
              <c:multiLvlStrCache>
                <c:ptCount val="8"/>
                <c:lvl>
                  <c:pt idx="0">
                    <c:v>원재료</c:v>
                  </c:pt>
                  <c:pt idx="1">
                    <c:v>상품</c:v>
                  </c:pt>
                  <c:pt idx="2">
                    <c:v>원재료</c:v>
                  </c:pt>
                  <c:pt idx="3">
                    <c:v>상품</c:v>
                  </c:pt>
                  <c:pt idx="4">
                    <c:v>원재료</c:v>
                  </c:pt>
                  <c:pt idx="5">
                    <c:v>상품</c:v>
                  </c:pt>
                  <c:pt idx="6">
                    <c:v>원재료</c:v>
                  </c:pt>
                  <c:pt idx="7">
                    <c:v>상품</c:v>
                  </c:pt>
                </c:lvl>
                <c:lvl>
                  <c:pt idx="0">
                    <c:v>2018</c:v>
                  </c:pt>
                  <c:pt idx="2">
                    <c:v>2019</c:v>
                  </c:pt>
                  <c:pt idx="4">
                    <c:v>2020</c:v>
                  </c:pt>
                  <c:pt idx="6">
                    <c:v>2021 LTM</c:v>
                  </c:pt>
                </c:lvl>
              </c:multiLvlStrCache>
            </c:multiLvlStrRef>
          </c:cat>
          <c:val>
            <c:numRef>
              <c:f>Summary_재고자산!$C$37:$J$37</c:f>
              <c:numCache>
                <c:formatCode>#,###,,;\(#,###,,\);\-</c:formatCode>
                <c:ptCount val="8"/>
                <c:pt idx="0">
                  <c:v>531486801</c:v>
                </c:pt>
                <c:pt idx="1">
                  <c:v>836234300</c:v>
                </c:pt>
                <c:pt idx="2">
                  <c:v>594174276</c:v>
                </c:pt>
                <c:pt idx="3">
                  <c:v>166527300</c:v>
                </c:pt>
                <c:pt idx="4">
                  <c:v>1564891504</c:v>
                </c:pt>
                <c:pt idx="5">
                  <c:v>212062030</c:v>
                </c:pt>
                <c:pt idx="6">
                  <c:v>1038438204</c:v>
                </c:pt>
                <c:pt idx="7">
                  <c:v>177773100</c:v>
                </c:pt>
              </c:numCache>
            </c:numRef>
          </c:val>
          <c:extLst>
            <c:ext xmlns:c16="http://schemas.microsoft.com/office/drawing/2014/chart" uri="{C3380CC4-5D6E-409C-BE32-E72D297353CC}">
              <c16:uniqueId val="{00000000-1751-42FA-BE5A-0F5CD13B7D0D}"/>
            </c:ext>
          </c:extLst>
        </c:ser>
        <c:ser>
          <c:idx val="1"/>
          <c:order val="1"/>
          <c:tx>
            <c:strRef>
              <c:f>Summary_재고자산!$B$38</c:f>
              <c:strCache>
                <c:ptCount val="1"/>
                <c:pt idx="0">
                  <c:v>수입</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Summary_재고자산!$C$35:$J$36</c:f>
              <c:multiLvlStrCache>
                <c:ptCount val="8"/>
                <c:lvl>
                  <c:pt idx="0">
                    <c:v>원재료</c:v>
                  </c:pt>
                  <c:pt idx="1">
                    <c:v>상품</c:v>
                  </c:pt>
                  <c:pt idx="2">
                    <c:v>원재료</c:v>
                  </c:pt>
                  <c:pt idx="3">
                    <c:v>상품</c:v>
                  </c:pt>
                  <c:pt idx="4">
                    <c:v>원재료</c:v>
                  </c:pt>
                  <c:pt idx="5">
                    <c:v>상품</c:v>
                  </c:pt>
                  <c:pt idx="6">
                    <c:v>원재료</c:v>
                  </c:pt>
                  <c:pt idx="7">
                    <c:v>상품</c:v>
                  </c:pt>
                </c:lvl>
                <c:lvl>
                  <c:pt idx="0">
                    <c:v>2018</c:v>
                  </c:pt>
                  <c:pt idx="2">
                    <c:v>2019</c:v>
                  </c:pt>
                  <c:pt idx="4">
                    <c:v>2020</c:v>
                  </c:pt>
                  <c:pt idx="6">
                    <c:v>2021 LTM</c:v>
                  </c:pt>
                </c:lvl>
              </c:multiLvlStrCache>
            </c:multiLvlStrRef>
          </c:cat>
          <c:val>
            <c:numRef>
              <c:f>Summary_재고자산!$C$38:$J$38</c:f>
              <c:numCache>
                <c:formatCode>#,###,,;\(#,###,,\);\-</c:formatCode>
                <c:ptCount val="8"/>
                <c:pt idx="0">
                  <c:v>666633567</c:v>
                </c:pt>
                <c:pt idx="1">
                  <c:v>1864886752</c:v>
                </c:pt>
                <c:pt idx="2">
                  <c:v>747844510</c:v>
                </c:pt>
                <c:pt idx="3">
                  <c:v>1711575463</c:v>
                </c:pt>
                <c:pt idx="4">
                  <c:v>1670449659</c:v>
                </c:pt>
                <c:pt idx="5">
                  <c:v>705293714</c:v>
                </c:pt>
                <c:pt idx="6">
                  <c:v>1537072657</c:v>
                </c:pt>
                <c:pt idx="7">
                  <c:v>554939038</c:v>
                </c:pt>
              </c:numCache>
            </c:numRef>
          </c:val>
          <c:extLst>
            <c:ext xmlns:c16="http://schemas.microsoft.com/office/drawing/2014/chart" uri="{C3380CC4-5D6E-409C-BE32-E72D297353CC}">
              <c16:uniqueId val="{00000001-1751-42FA-BE5A-0F5CD13B7D0D}"/>
            </c:ext>
          </c:extLst>
        </c:ser>
        <c:dLbls>
          <c:dLblPos val="ctr"/>
          <c:showLegendKey val="0"/>
          <c:showVal val="1"/>
          <c:showCatName val="0"/>
          <c:showSerName val="0"/>
          <c:showPercent val="0"/>
          <c:showBubbleSize val="0"/>
        </c:dLbls>
        <c:gapWidth val="40"/>
        <c:overlap val="100"/>
        <c:axId val="1981412895"/>
        <c:axId val="1835809055"/>
        <c:extLst>
          <c:ext xmlns:c15="http://schemas.microsoft.com/office/drawing/2012/chart" uri="{02D57815-91ED-43cb-92C2-25804820EDAC}">
            <c15:filteredBarSeries>
              <c15:ser>
                <c:idx val="2"/>
                <c:order val="2"/>
                <c:tx>
                  <c:strRef>
                    <c:extLst>
                      <c:ext uri="{02D57815-91ED-43cb-92C2-25804820EDAC}">
                        <c15:formulaRef>
                          <c15:sqref>Summary_재고자산!$B$39</c15:sqref>
                        </c15:formulaRef>
                      </c:ext>
                    </c:extLst>
                    <c:strCache>
                      <c:ptCount val="1"/>
                      <c:pt idx="0">
                        <c:v>합계</c:v>
                      </c:pt>
                    </c:strCache>
                  </c:strRef>
                </c:tx>
                <c:invertIfNegative val="0"/>
                <c:dLbls>
                  <c:spPr>
                    <a:noFill/>
                    <a:ln>
                      <a:noFill/>
                    </a:ln>
                    <a:effectLst/>
                  </c:spPr>
                  <c:dLblPos val="ctr"/>
                  <c:showLegendKey val="0"/>
                  <c:showVal val="1"/>
                  <c:showCatName val="0"/>
                  <c:showSerName val="0"/>
                  <c:showPercent val="0"/>
                  <c:showBubbleSize val="0"/>
                  <c:showLeaderLines val="0"/>
                  <c:extLst>
                    <c:ext uri="{CE6537A1-D6FC-4f65-9D91-7224C49458BB}">
                      <c15:showLeaderLines val="1"/>
                    </c:ext>
                  </c:extLst>
                </c:dLbls>
                <c:cat>
                  <c:multiLvlStrRef>
                    <c:extLst>
                      <c:ext uri="{02D57815-91ED-43cb-92C2-25804820EDAC}">
                        <c15:formulaRef>
                          <c15:sqref>Summary_재고자산!$C$35:$J$36</c15:sqref>
                        </c15:formulaRef>
                      </c:ext>
                    </c:extLst>
                    <c:multiLvlStrCache>
                      <c:ptCount val="8"/>
                      <c:lvl>
                        <c:pt idx="0">
                          <c:v>원재료</c:v>
                        </c:pt>
                        <c:pt idx="1">
                          <c:v>상품</c:v>
                        </c:pt>
                        <c:pt idx="2">
                          <c:v>원재료</c:v>
                        </c:pt>
                        <c:pt idx="3">
                          <c:v>상품</c:v>
                        </c:pt>
                        <c:pt idx="4">
                          <c:v>원재료</c:v>
                        </c:pt>
                        <c:pt idx="5">
                          <c:v>상품</c:v>
                        </c:pt>
                        <c:pt idx="6">
                          <c:v>원재료</c:v>
                        </c:pt>
                        <c:pt idx="7">
                          <c:v>상품</c:v>
                        </c:pt>
                      </c:lvl>
                      <c:lvl>
                        <c:pt idx="0">
                          <c:v>2018</c:v>
                        </c:pt>
                        <c:pt idx="2">
                          <c:v>2019</c:v>
                        </c:pt>
                        <c:pt idx="4">
                          <c:v>2020</c:v>
                        </c:pt>
                        <c:pt idx="6">
                          <c:v>2021 LTM</c:v>
                        </c:pt>
                      </c:lvl>
                    </c:multiLvlStrCache>
                  </c:multiLvlStrRef>
                </c:cat>
                <c:val>
                  <c:numRef>
                    <c:extLst>
                      <c:ext uri="{02D57815-91ED-43cb-92C2-25804820EDAC}">
                        <c15:formulaRef>
                          <c15:sqref>Summary_재고자산!$C$39:$J$39</c15:sqref>
                        </c15:formulaRef>
                      </c:ext>
                    </c:extLst>
                    <c:numCache>
                      <c:formatCode>#,###,,;\(#,###,,\);\-</c:formatCode>
                      <c:ptCount val="8"/>
                      <c:pt idx="0">
                        <c:v>1198120368</c:v>
                      </c:pt>
                      <c:pt idx="1">
                        <c:v>2701121052</c:v>
                      </c:pt>
                      <c:pt idx="2">
                        <c:v>1342018786</c:v>
                      </c:pt>
                      <c:pt idx="3">
                        <c:v>1878102763</c:v>
                      </c:pt>
                      <c:pt idx="4">
                        <c:v>3235341163</c:v>
                      </c:pt>
                      <c:pt idx="5">
                        <c:v>917355744</c:v>
                      </c:pt>
                      <c:pt idx="6">
                        <c:v>2575510861</c:v>
                      </c:pt>
                      <c:pt idx="7">
                        <c:v>732712138</c:v>
                      </c:pt>
                    </c:numCache>
                  </c:numRef>
                </c:val>
                <c:extLst>
                  <c:ext xmlns:c16="http://schemas.microsoft.com/office/drawing/2014/chart" uri="{C3380CC4-5D6E-409C-BE32-E72D297353CC}">
                    <c16:uniqueId val="{00000002-1751-42FA-BE5A-0F5CD13B7D0D}"/>
                  </c:ext>
                </c:extLst>
              </c15:ser>
            </c15:filteredBarSeries>
          </c:ext>
        </c:extLst>
      </c:barChart>
      <c:catAx>
        <c:axId val="1981412895"/>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600">
                <a:solidFill>
                  <a:srgbClr val="000000"/>
                </a:solidFill>
              </a:defRPr>
            </a:pPr>
            <a:endParaRPr lang="ko-KR"/>
          </a:p>
        </c:txPr>
        <c:crossAx val="1835809055"/>
        <c:crosses val="autoZero"/>
        <c:auto val="1"/>
        <c:lblAlgn val="ctr"/>
        <c:lblOffset val="0"/>
        <c:noMultiLvlLbl val="0"/>
      </c:catAx>
      <c:valAx>
        <c:axId val="1835809055"/>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altLang="ko-KR" sz="700"/>
              </a:p>
              <a:p>
                <a:pPr>
                  <a:defRPr altLang="ko-KR" sz="700">
                    <a:solidFill>
                      <a:srgbClr val="000000"/>
                    </a:solidFill>
                  </a:defRPr>
                </a:pPr>
                <a:endParaRPr lang="en-US" sz="700"/>
              </a:p>
            </c:rich>
          </c:tx>
          <c:layout>
            <c:manualLayout>
              <c:xMode val="edge"/>
              <c:yMode val="edge"/>
              <c:x val="2.5652143468870015E-2"/>
              <c:y val="0.2604549868068089"/>
            </c:manualLayout>
          </c:layout>
          <c:overlay val="0"/>
        </c:title>
        <c:numFmt formatCode="#,###,,;\(#,###,,\);\-"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981412895"/>
        <c:crosses val="autoZero"/>
        <c:crossBetween val="between"/>
      </c:valAx>
      <c:spPr>
        <a:noFill/>
        <a:ln w="25400">
          <a:noFill/>
        </a:ln>
      </c:spPr>
    </c:plotArea>
    <c:legend>
      <c:legendPos val="b"/>
      <c:layout>
        <c:manualLayout>
          <c:xMode val="edge"/>
          <c:yMode val="edge"/>
          <c:x val="0.27310096686779739"/>
          <c:y val="0.68035670793617475"/>
          <c:w val="0.20018622180839599"/>
          <c:h val="5.2414878868623574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082961231374702"/>
          <c:y val="7.3855746676664377E-2"/>
          <c:w val="0.46085972160130417"/>
          <c:h val="0.45450026420622869"/>
        </c:manualLayout>
      </c:layout>
      <c:lineChart>
        <c:grouping val="standard"/>
        <c:varyColors val="0"/>
        <c:ser>
          <c:idx val="0"/>
          <c:order val="0"/>
          <c:tx>
            <c:strRef>
              <c:f>Summary_재고자산!$B$42</c:f>
              <c:strCache>
                <c:ptCount val="1"/>
                <c:pt idx="0">
                  <c:v>수입 비중(전체)</c:v>
                </c:pt>
              </c:strCache>
            </c:strRef>
          </c:tx>
          <c:spPr>
            <a:ln w="12700">
              <a:solidFill>
                <a:srgbClr val="BC204B"/>
              </a:solidFill>
              <a:prstDash val="solid"/>
            </a:ln>
          </c:spPr>
          <c:marker>
            <c:symbol val="diamond"/>
            <c:size val="3"/>
            <c:spPr>
              <a:solidFill>
                <a:srgbClr val="00338D"/>
              </a:solidFill>
              <a:ln>
                <a:solidFill>
                  <a:srgbClr val="00338D"/>
                </a:solidFill>
                <a:prstDash val="solid"/>
              </a:ln>
            </c:spPr>
          </c:marker>
          <c:dLbls>
            <c:spPr>
              <a:solidFill>
                <a:srgbClr val="BC204B"/>
              </a:solidFill>
              <a:ln>
                <a:noFill/>
              </a:ln>
              <a:effectLst/>
            </c:spPr>
            <c:txPr>
              <a:bodyPr wrap="square" lIns="38100" tIns="19050" rIns="38100" bIns="19050" anchor="ctr">
                <a:spAutoFit/>
              </a:bodyPr>
              <a:lstStyle/>
              <a:p>
                <a:pPr>
                  <a:defRPr sz="700">
                    <a:solidFill>
                      <a:schemeClr val="bg1"/>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Summary_재고자산!$C$41:$F$41</c:f>
              <c:numCache>
                <c:formatCode>General</c:formatCode>
                <c:ptCount val="4"/>
                <c:pt idx="0">
                  <c:v>2018</c:v>
                </c:pt>
                <c:pt idx="1">
                  <c:v>2019</c:v>
                </c:pt>
                <c:pt idx="2">
                  <c:v>2020</c:v>
                </c:pt>
                <c:pt idx="3">
                  <c:v>2021.6</c:v>
                </c:pt>
              </c:numCache>
            </c:numRef>
          </c:cat>
          <c:val>
            <c:numRef>
              <c:f>Summary_재고자산!$C$42:$F$42</c:f>
              <c:numCache>
                <c:formatCode>0.0%;\(0.0%\);\-;@</c:formatCode>
                <c:ptCount val="4"/>
                <c:pt idx="0">
                  <c:v>0.64923405512039312</c:v>
                </c:pt>
                <c:pt idx="1">
                  <c:v>0.76376619192022932</c:v>
                </c:pt>
                <c:pt idx="2">
                  <c:v>0.57209650167228066</c:v>
                </c:pt>
                <c:pt idx="3">
                  <c:v>0.63236719399882269</c:v>
                </c:pt>
              </c:numCache>
            </c:numRef>
          </c:val>
          <c:smooth val="0"/>
          <c:extLst>
            <c:ext xmlns:c16="http://schemas.microsoft.com/office/drawing/2014/chart" uri="{C3380CC4-5D6E-409C-BE32-E72D297353CC}">
              <c16:uniqueId val="{00000000-523E-44DE-9195-3937DC8CCB6F}"/>
            </c:ext>
          </c:extLst>
        </c:ser>
        <c:dLbls>
          <c:dLblPos val="t"/>
          <c:showLegendKey val="0"/>
          <c:showVal val="1"/>
          <c:showCatName val="0"/>
          <c:showSerName val="0"/>
          <c:showPercent val="0"/>
          <c:showBubbleSize val="0"/>
        </c:dLbls>
        <c:marker val="1"/>
        <c:smooth val="0"/>
        <c:axId val="922359023"/>
        <c:axId val="465919743"/>
      </c:lineChart>
      <c:catAx>
        <c:axId val="922359023"/>
        <c:scaling>
          <c:orientation val="minMax"/>
        </c:scaling>
        <c:delete val="1"/>
        <c:axPos val="b"/>
        <c:numFmt formatCode="General" sourceLinked="1"/>
        <c:majorTickMark val="out"/>
        <c:minorTickMark val="none"/>
        <c:tickLblPos val="low"/>
        <c:crossAx val="465919743"/>
        <c:crosses val="autoZero"/>
        <c:auto val="1"/>
        <c:lblAlgn val="ctr"/>
        <c:lblOffset val="100"/>
        <c:noMultiLvlLbl val="0"/>
      </c:catAx>
      <c:valAx>
        <c:axId val="465919743"/>
        <c:scaling>
          <c:orientation val="minMax"/>
        </c:scaling>
        <c:delete val="1"/>
        <c:axPos val="l"/>
        <c:numFmt formatCode="0.0%;\(0.0%\);\-;@" sourceLinked="1"/>
        <c:majorTickMark val="out"/>
        <c:minorTickMark val="none"/>
        <c:tickLblPos val="nextTo"/>
        <c:crossAx val="922359023"/>
        <c:crosses val="autoZero"/>
        <c:crossBetween val="midCat"/>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a:t>연간 상품 비중</a:t>
            </a:r>
            <a:endParaRPr lang="en-US" sz="800"/>
          </a:p>
        </c:rich>
      </c:tx>
      <c:layout>
        <c:manualLayout>
          <c:xMode val="edge"/>
          <c:yMode val="edge"/>
          <c:x val="2.2752134972114077E-2"/>
          <c:y val="3.6023552879632756E-2"/>
        </c:manualLayout>
      </c:layout>
      <c:overlay val="0"/>
    </c:title>
    <c:autoTitleDeleted val="0"/>
    <c:plotArea>
      <c:layout>
        <c:manualLayout>
          <c:layoutTarget val="inner"/>
          <c:xMode val="edge"/>
          <c:yMode val="edge"/>
          <c:x val="0.14234040170380624"/>
          <c:y val="0.13424126152073942"/>
          <c:w val="0.72072045441567212"/>
          <c:h val="0.53057445866279584"/>
        </c:manualLayout>
      </c:layout>
      <c:barChart>
        <c:barDir val="col"/>
        <c:grouping val="stacked"/>
        <c:varyColors val="0"/>
        <c:ser>
          <c:idx val="3"/>
          <c:order val="0"/>
          <c:tx>
            <c:strRef>
              <c:f>Summary_재고자산!$H$7</c:f>
              <c:strCache>
                <c:ptCount val="1"/>
                <c:pt idx="0">
                  <c:v>원재료</c:v>
                </c:pt>
              </c:strCache>
            </c:strRef>
          </c:tx>
          <c:spPr>
            <a:solidFill>
              <a:srgbClr val="005EB8"/>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Summary_재고자산!$I$7:$L$7</c:f>
              <c:numCache>
                <c:formatCode>#,###,,;\(#,###,,\);\-</c:formatCode>
                <c:ptCount val="4"/>
                <c:pt idx="0">
                  <c:v>714060376</c:v>
                </c:pt>
                <c:pt idx="1">
                  <c:v>598745864</c:v>
                </c:pt>
                <c:pt idx="2">
                  <c:v>1691453886</c:v>
                </c:pt>
                <c:pt idx="3">
                  <c:v>1780704520</c:v>
                </c:pt>
              </c:numCache>
            </c:numRef>
          </c:val>
          <c:extLst>
            <c:ext xmlns:c16="http://schemas.microsoft.com/office/drawing/2014/chart" uri="{C3380CC4-5D6E-409C-BE32-E72D297353CC}">
              <c16:uniqueId val="{00000000-06FD-4E57-A1AD-406AC64DAB9B}"/>
            </c:ext>
          </c:extLst>
        </c:ser>
        <c:ser>
          <c:idx val="1"/>
          <c:order val="1"/>
          <c:tx>
            <c:strRef>
              <c:f>Summary_재고자산!$H$5</c:f>
              <c:strCache>
                <c:ptCount val="1"/>
                <c:pt idx="0">
                  <c:v>제품</c:v>
                </c:pt>
              </c:strCache>
            </c:strRef>
          </c:tx>
          <c:spPr>
            <a:solidFill>
              <a:srgbClr val="0091DA"/>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Summary_재고자산!$I$5:$L$5</c:f>
              <c:numCache>
                <c:formatCode>#,###,,;\(#,###,,\);\-</c:formatCode>
                <c:ptCount val="4"/>
                <c:pt idx="0">
                  <c:v>318419540</c:v>
                </c:pt>
                <c:pt idx="1">
                  <c:v>324568193</c:v>
                </c:pt>
                <c:pt idx="2">
                  <c:v>364873244</c:v>
                </c:pt>
                <c:pt idx="3">
                  <c:v>452277891</c:v>
                </c:pt>
              </c:numCache>
            </c:numRef>
          </c:val>
          <c:extLst>
            <c:ext xmlns:c16="http://schemas.microsoft.com/office/drawing/2014/chart" uri="{C3380CC4-5D6E-409C-BE32-E72D297353CC}">
              <c16:uniqueId val="{00000001-06FD-4E57-A1AD-406AC64DAB9B}"/>
            </c:ext>
          </c:extLst>
        </c:ser>
        <c:ser>
          <c:idx val="0"/>
          <c:order val="2"/>
          <c:tx>
            <c:strRef>
              <c:f>Summary_재고자산!$H$4</c:f>
              <c:strCache>
                <c:ptCount val="1"/>
                <c:pt idx="0">
                  <c:v>상품</c:v>
                </c:pt>
              </c:strCache>
            </c:strRef>
          </c:tx>
          <c:spPr>
            <a:solidFill>
              <a:srgbClr val="00338D"/>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Summary_재고자산!$I$4:$L$4</c:f>
              <c:numCache>
                <c:formatCode>#,###,,;\(#,###,,\);\-</c:formatCode>
                <c:ptCount val="4"/>
                <c:pt idx="0">
                  <c:v>455154002</c:v>
                </c:pt>
                <c:pt idx="1">
                  <c:v>417843866</c:v>
                </c:pt>
                <c:pt idx="2">
                  <c:v>432916008</c:v>
                </c:pt>
                <c:pt idx="3">
                  <c:v>352171236</c:v>
                </c:pt>
              </c:numCache>
            </c:numRef>
          </c:val>
          <c:extLst>
            <c:ext xmlns:c16="http://schemas.microsoft.com/office/drawing/2014/chart" uri="{C3380CC4-5D6E-409C-BE32-E72D297353CC}">
              <c16:uniqueId val="{00000002-06FD-4E57-A1AD-406AC64DAB9B}"/>
            </c:ext>
          </c:extLst>
        </c:ser>
        <c:ser>
          <c:idx val="2"/>
          <c:order val="3"/>
          <c:tx>
            <c:strRef>
              <c:f>Summary_재고자산!$H$6</c:f>
              <c:strCache>
                <c:ptCount val="1"/>
                <c:pt idx="0">
                  <c:v>재공품</c:v>
                </c:pt>
              </c:strCache>
            </c:strRef>
          </c:tx>
          <c:spPr>
            <a:solidFill>
              <a:srgbClr val="6D2077"/>
            </a:solidFill>
            <a:ln w="3175">
              <a:noFill/>
              <a:prstDash val="solid"/>
            </a:ln>
          </c:spPr>
          <c:invertIfNegative val="0"/>
          <c:dLbls>
            <c:spPr>
              <a:noFill/>
              <a:ln>
                <a:noFill/>
              </a:ln>
              <a:effectLst/>
            </c:spPr>
            <c:txPr>
              <a:bodyPr wrap="square" lIns="38100" tIns="19050" rIns="38100" bIns="19050" anchor="ctr">
                <a:spAutoFit/>
              </a:bodyPr>
              <a:lstStyle/>
              <a:p>
                <a:pPr>
                  <a:defRPr sz="70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Summary_재고자산!$I$6:$L$6</c:f>
              <c:numCache>
                <c:formatCode>#,###,,;\(#,###,,\);\-</c:formatCode>
                <c:ptCount val="4"/>
                <c:pt idx="0">
                  <c:v>177130842</c:v>
                </c:pt>
                <c:pt idx="1">
                  <c:v>231141211</c:v>
                </c:pt>
                <c:pt idx="2">
                  <c:v>254536205</c:v>
                </c:pt>
                <c:pt idx="3">
                  <c:v>232604575</c:v>
                </c:pt>
              </c:numCache>
            </c:numRef>
          </c:val>
          <c:extLst>
            <c:ext xmlns:c16="http://schemas.microsoft.com/office/drawing/2014/chart" uri="{C3380CC4-5D6E-409C-BE32-E72D297353CC}">
              <c16:uniqueId val="{00000003-06FD-4E57-A1AD-406AC64DAB9B}"/>
            </c:ext>
          </c:extLst>
        </c:ser>
        <c:dLbls>
          <c:showLegendKey val="0"/>
          <c:showVal val="0"/>
          <c:showCatName val="0"/>
          <c:showSerName val="0"/>
          <c:showPercent val="0"/>
          <c:showBubbleSize val="0"/>
        </c:dLbls>
        <c:gapWidth val="40"/>
        <c:overlap val="100"/>
        <c:axId val="794586271"/>
        <c:axId val="1494689311"/>
      </c:barChart>
      <c:lineChart>
        <c:grouping val="standard"/>
        <c:varyColors val="0"/>
        <c:ser>
          <c:idx val="4"/>
          <c:order val="4"/>
          <c:tx>
            <c:strRef>
              <c:f>Summary_재고자산!$H$9</c:f>
              <c:strCache>
                <c:ptCount val="1"/>
                <c:pt idx="0">
                  <c:v>상품비중</c:v>
                </c:pt>
              </c:strCache>
            </c:strRef>
          </c:tx>
          <c:spPr>
            <a:ln w="12700">
              <a:solidFill>
                <a:srgbClr val="6D2077"/>
              </a:solidFill>
              <a:prstDash val="solid"/>
            </a:ln>
          </c:spPr>
          <c:marker>
            <c:symbol val="diamond"/>
            <c:size val="3"/>
            <c:spPr>
              <a:solidFill>
                <a:srgbClr val="6D2077"/>
              </a:solidFill>
              <a:ln>
                <a:solidFill>
                  <a:srgbClr val="6D2077"/>
                </a:solidFill>
                <a:prstDash val="solid"/>
              </a:ln>
            </c:spPr>
          </c:marker>
          <c:dLbls>
            <c:dLbl>
              <c:idx val="3"/>
              <c:spPr>
                <a:noFill/>
                <a:ln>
                  <a:noFill/>
                </a:ln>
                <a:effectLst/>
              </c:spPr>
              <c:txPr>
                <a:bodyPr wrap="square" lIns="38100" tIns="19050" rIns="38100" bIns="19050" anchor="ctr">
                  <a:spAutoFit/>
                </a:bodyPr>
                <a:lstStyle/>
                <a:p>
                  <a:pPr>
                    <a:defRPr sz="700">
                      <a:solidFill>
                        <a:srgbClr val="6D200B"/>
                      </a:solidFill>
                    </a:defRPr>
                  </a:pPr>
                  <a:endParaRPr lang="ko-KR"/>
                </a:p>
              </c:txPr>
              <c:dLblPos val="t"/>
              <c:showLegendKey val="0"/>
              <c:showVal val="1"/>
              <c:showCatName val="0"/>
              <c:showSerName val="0"/>
              <c:showPercent val="0"/>
              <c:showBubbleSize val="0"/>
              <c:extLst>
                <c:ext xmlns:c16="http://schemas.microsoft.com/office/drawing/2014/chart" uri="{C3380CC4-5D6E-409C-BE32-E72D297353CC}">
                  <c16:uniqueId val="{00000004-06FD-4E57-A1AD-406AC64DAB9B}"/>
                </c:ext>
              </c:extLst>
            </c:dLbl>
            <c:spPr>
              <a:noFill/>
              <a:ln>
                <a:noFill/>
              </a:ln>
              <a:effectLst/>
            </c:spPr>
            <c:txPr>
              <a:bodyPr wrap="square" lIns="38100" tIns="19050" rIns="38100" bIns="19050" anchor="ctr">
                <a:spAutoFit/>
              </a:bodyPr>
              <a:lstStyle/>
              <a:p>
                <a:pPr>
                  <a:defRPr sz="700">
                    <a:solidFill>
                      <a:srgbClr val="6D2077"/>
                    </a:solidFill>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Summary_재고자산!$I$3:$L$3</c:f>
              <c:numCache>
                <c:formatCode>General</c:formatCode>
                <c:ptCount val="4"/>
                <c:pt idx="0">
                  <c:v>2018</c:v>
                </c:pt>
                <c:pt idx="1">
                  <c:v>2019</c:v>
                </c:pt>
                <c:pt idx="2">
                  <c:v>2020</c:v>
                </c:pt>
                <c:pt idx="3">
                  <c:v>2021.6</c:v>
                </c:pt>
              </c:numCache>
            </c:numRef>
          </c:cat>
          <c:val>
            <c:numRef>
              <c:f>Summary_재고자산!$I$9:$L$9</c:f>
              <c:numCache>
                <c:formatCode>0.0%</c:formatCode>
                <c:ptCount val="4"/>
                <c:pt idx="0">
                  <c:v>0.27340439498491065</c:v>
                </c:pt>
                <c:pt idx="1">
                  <c:v>0.26575341610536052</c:v>
                </c:pt>
                <c:pt idx="2">
                  <c:v>0.15778091234066122</c:v>
                </c:pt>
                <c:pt idx="3">
                  <c:v>0.12498277291869082</c:v>
                </c:pt>
              </c:numCache>
            </c:numRef>
          </c:val>
          <c:smooth val="0"/>
          <c:extLst>
            <c:ext xmlns:c16="http://schemas.microsoft.com/office/drawing/2014/chart" uri="{C3380CC4-5D6E-409C-BE32-E72D297353CC}">
              <c16:uniqueId val="{00000005-06FD-4E57-A1AD-406AC64DAB9B}"/>
            </c:ext>
          </c:extLst>
        </c:ser>
        <c:dLbls>
          <c:showLegendKey val="0"/>
          <c:showVal val="0"/>
          <c:showCatName val="0"/>
          <c:showSerName val="0"/>
          <c:showPercent val="0"/>
          <c:showBubbleSize val="0"/>
        </c:dLbls>
        <c:marker val="1"/>
        <c:smooth val="0"/>
        <c:axId val="290436111"/>
        <c:axId val="1225883903"/>
      </c:lineChart>
      <c:catAx>
        <c:axId val="79458627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494689311"/>
        <c:crosses val="autoZero"/>
        <c:auto val="1"/>
        <c:lblAlgn val="ctr"/>
        <c:lblOffset val="100"/>
        <c:noMultiLvlLbl val="0"/>
      </c:catAx>
      <c:valAx>
        <c:axId val="1494689311"/>
        <c:scaling>
          <c:orientation val="minMax"/>
          <c:max val="6000000000"/>
          <c:min val="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2.5596151843628338E-2"/>
              <c:y val="0.31741430312330587"/>
            </c:manualLayout>
          </c:layout>
          <c:overlay val="0"/>
        </c:title>
        <c:numFmt formatCode="#,###,,;\(#,###,,\);\-"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794586271"/>
        <c:crosses val="autoZero"/>
        <c:crossBetween val="between"/>
        <c:majorUnit val="2000000000"/>
      </c:valAx>
      <c:valAx>
        <c:axId val="1225883903"/>
        <c:scaling>
          <c:orientation val="minMax"/>
          <c:min val="-0.1"/>
        </c:scaling>
        <c:delete val="0"/>
        <c:axPos val="r"/>
        <c:numFmt formatCode="0.0%" sourceLinked="1"/>
        <c:majorTickMark val="out"/>
        <c:minorTickMark val="none"/>
        <c:tickLblPos val="none"/>
        <c:spPr>
          <a:ln>
            <a:noFill/>
          </a:ln>
        </c:spPr>
        <c:txPr>
          <a:bodyPr/>
          <a:lstStyle/>
          <a:p>
            <a:pPr>
              <a:defRPr sz="700"/>
            </a:pPr>
            <a:endParaRPr lang="ko-KR"/>
          </a:p>
        </c:txPr>
        <c:crossAx val="290436111"/>
        <c:crosses val="max"/>
        <c:crossBetween val="between"/>
      </c:valAx>
      <c:catAx>
        <c:axId val="290436111"/>
        <c:scaling>
          <c:orientation val="minMax"/>
        </c:scaling>
        <c:delete val="1"/>
        <c:axPos val="b"/>
        <c:numFmt formatCode="General" sourceLinked="1"/>
        <c:majorTickMark val="out"/>
        <c:minorTickMark val="none"/>
        <c:tickLblPos val="nextTo"/>
        <c:crossAx val="1225883903"/>
        <c:crosses val="autoZero"/>
        <c:auto val="1"/>
        <c:lblAlgn val="ctr"/>
        <c:lblOffset val="100"/>
        <c:noMultiLvlLbl val="0"/>
      </c:catAx>
      <c:spPr>
        <a:noFill/>
        <a:ln w="25400">
          <a:noFill/>
        </a:ln>
      </c:spPr>
    </c:plotArea>
    <c:legend>
      <c:legendPos val="b"/>
      <c:layout>
        <c:manualLayout>
          <c:xMode val="edge"/>
          <c:yMode val="edge"/>
          <c:x val="8.0485677463853558E-2"/>
          <c:y val="0.76099755458224205"/>
          <c:w val="0.79216439078030765"/>
          <c:h val="6.6814111623463235E-2"/>
        </c:manualLayout>
      </c:layout>
      <c:overlay val="0"/>
      <c:spPr>
        <a:noFill/>
        <a:ln w="25400">
          <a:noFill/>
        </a:ln>
      </c:spPr>
      <c:txPr>
        <a:bodyPr/>
        <a:lstStyle/>
        <a:p>
          <a:pPr>
            <a:defRPr sz="700">
              <a:solidFill>
                <a:srgbClr val="000000"/>
              </a:solidFill>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ko-KR" altLang="en-US" sz="800" dirty="0"/>
              <a:t>연도별 </a:t>
            </a:r>
            <a:r>
              <a:rPr lang="ko-KR" altLang="en-US" sz="800" dirty="0" err="1"/>
              <a:t>계정별</a:t>
            </a:r>
            <a:r>
              <a:rPr lang="en-US" altLang="ko-KR" sz="800" baseline="0" dirty="0"/>
              <a:t> </a:t>
            </a:r>
            <a:r>
              <a:rPr lang="ko-KR" altLang="en-US" sz="800" baseline="0" dirty="0"/>
              <a:t>매출비중</a:t>
            </a:r>
            <a:r>
              <a:rPr lang="en-US" altLang="ko-KR" sz="800" baseline="0" dirty="0"/>
              <a:t>(Mercy </a:t>
            </a:r>
            <a:r>
              <a:rPr lang="ko-KR" altLang="en-US" sz="800" baseline="0" dirty="0"/>
              <a:t>계정 기준</a:t>
            </a:r>
            <a:r>
              <a:rPr lang="en-US" altLang="ko-KR" sz="800" baseline="0" dirty="0"/>
              <a:t>)</a:t>
            </a:r>
            <a:endParaRPr lang="en-US" sz="800" dirty="0"/>
          </a:p>
        </c:rich>
      </c:tx>
      <c:layout>
        <c:manualLayout>
          <c:xMode val="edge"/>
          <c:yMode val="edge"/>
          <c:x val="0.16388888888888889"/>
          <c:y val="3.2407407407407406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1"/>
          <c:order val="0"/>
          <c:tx>
            <c:strRef>
              <c:f>Summary_재고자산!$B$89</c:f>
              <c:strCache>
                <c:ptCount val="1"/>
                <c:pt idx="0">
                  <c:v>상품</c:v>
                </c:pt>
              </c:strCache>
            </c:strRef>
          </c:tx>
          <c:spPr>
            <a:solidFill>
              <a:srgbClr val="0091DA"/>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5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Summary_재고자산!$C$86:$F$86</c:f>
              <c:numCache>
                <c:formatCode>General</c:formatCode>
                <c:ptCount val="4"/>
                <c:pt idx="0">
                  <c:v>2018</c:v>
                </c:pt>
                <c:pt idx="1">
                  <c:v>2019</c:v>
                </c:pt>
                <c:pt idx="2">
                  <c:v>2020</c:v>
                </c:pt>
                <c:pt idx="3">
                  <c:v>2021.6</c:v>
                </c:pt>
              </c:numCache>
            </c:numRef>
          </c:cat>
          <c:val>
            <c:numRef>
              <c:f>Summary_재고자산!$C$89:$F$89</c:f>
              <c:numCache>
                <c:formatCode>0.0%;\(0.0%\);\-;@</c:formatCode>
                <c:ptCount val="4"/>
                <c:pt idx="0">
                  <c:v>0.78905033608186759</c:v>
                </c:pt>
                <c:pt idx="1">
                  <c:v>0.82343438546487535</c:v>
                </c:pt>
                <c:pt idx="2">
                  <c:v>0.50890041570180078</c:v>
                </c:pt>
                <c:pt idx="3">
                  <c:v>0.55464387665176795</c:v>
                </c:pt>
              </c:numCache>
            </c:numRef>
          </c:val>
          <c:extLst>
            <c:ext xmlns:c16="http://schemas.microsoft.com/office/drawing/2014/chart" uri="{C3380CC4-5D6E-409C-BE32-E72D297353CC}">
              <c16:uniqueId val="{00000000-2A3C-4BCE-8562-D7EA36EBFDAB}"/>
            </c:ext>
          </c:extLst>
        </c:ser>
        <c:ser>
          <c:idx val="0"/>
          <c:order val="1"/>
          <c:tx>
            <c:strRef>
              <c:f>Summary_재고자산!$B$88</c:f>
              <c:strCache>
                <c:ptCount val="1"/>
                <c:pt idx="0">
                  <c:v>원재료</c:v>
                </c:pt>
              </c:strCache>
            </c:strRef>
          </c:tx>
          <c:spPr>
            <a:solidFill>
              <a:srgbClr val="00338D"/>
            </a:solidFill>
            <a:ln w="3175">
              <a:solidFill>
                <a:srgbClr val="FFFFFF"/>
              </a:solidFill>
              <a:prstDash val="solid"/>
            </a:ln>
          </c:spPr>
          <c:invertIfNegative val="0"/>
          <c:dLbls>
            <c:spPr>
              <a:noFill/>
              <a:ln>
                <a:noFill/>
              </a:ln>
              <a:effectLst/>
            </c:spPr>
            <c:txPr>
              <a:bodyPr wrap="square" lIns="38100" tIns="19050" rIns="38100" bIns="19050" anchor="ctr">
                <a:spAutoFit/>
              </a:bodyPr>
              <a:lstStyle/>
              <a:p>
                <a:pPr>
                  <a:defRPr sz="750">
                    <a:solidFill>
                      <a:schemeClr val="bg1"/>
                    </a:solidFill>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Summary_재고자산!$C$86:$F$86</c:f>
              <c:numCache>
                <c:formatCode>General</c:formatCode>
                <c:ptCount val="4"/>
                <c:pt idx="0">
                  <c:v>2018</c:v>
                </c:pt>
                <c:pt idx="1">
                  <c:v>2019</c:v>
                </c:pt>
                <c:pt idx="2">
                  <c:v>2020</c:v>
                </c:pt>
                <c:pt idx="3">
                  <c:v>2021.6</c:v>
                </c:pt>
              </c:numCache>
            </c:numRef>
          </c:cat>
          <c:val>
            <c:numRef>
              <c:f>Summary_재고자산!$C$88:$F$88</c:f>
              <c:numCache>
                <c:formatCode>0.0%;\(0.0%\);\-;@</c:formatCode>
                <c:ptCount val="4"/>
                <c:pt idx="0">
                  <c:v>0.21094966391813241</c:v>
                </c:pt>
                <c:pt idx="1">
                  <c:v>0.17656561453512462</c:v>
                </c:pt>
                <c:pt idx="2">
                  <c:v>0.49109958429819922</c:v>
                </c:pt>
                <c:pt idx="3">
                  <c:v>0.4453561233482321</c:v>
                </c:pt>
              </c:numCache>
            </c:numRef>
          </c:val>
          <c:extLst>
            <c:ext xmlns:c16="http://schemas.microsoft.com/office/drawing/2014/chart" uri="{C3380CC4-5D6E-409C-BE32-E72D297353CC}">
              <c16:uniqueId val="{00000001-2A3C-4BCE-8562-D7EA36EBFDAB}"/>
            </c:ext>
          </c:extLst>
        </c:ser>
        <c:dLbls>
          <c:dLblPos val="ctr"/>
          <c:showLegendKey val="0"/>
          <c:showVal val="1"/>
          <c:showCatName val="0"/>
          <c:showSerName val="0"/>
          <c:showPercent val="0"/>
          <c:showBubbleSize val="0"/>
        </c:dLbls>
        <c:gapWidth val="40"/>
        <c:overlap val="100"/>
        <c:axId val="1154885519"/>
        <c:axId val="1073953919"/>
      </c:barChart>
      <c:catAx>
        <c:axId val="1154885519"/>
        <c:scaling>
          <c:orientation val="minMax"/>
        </c:scaling>
        <c:delete val="0"/>
        <c:axPos val="b"/>
        <c:numFmt formatCode="General" sourceLinked="1"/>
        <c:majorTickMark val="out"/>
        <c:minorTickMark val="none"/>
        <c:tickLblPos val="nextTo"/>
        <c:spPr>
          <a:ln w="3175">
            <a:solidFill>
              <a:srgbClr val="000000"/>
            </a:solidFill>
            <a:prstDash val="solid"/>
          </a:ln>
        </c:spPr>
        <c:txPr>
          <a:bodyPr/>
          <a:lstStyle/>
          <a:p>
            <a:pPr>
              <a:defRPr sz="750">
                <a:solidFill>
                  <a:srgbClr val="000000"/>
                </a:solidFill>
              </a:defRPr>
            </a:pPr>
            <a:endParaRPr lang="ko-KR"/>
          </a:p>
        </c:txPr>
        <c:crossAx val="1073953919"/>
        <c:crosses val="autoZero"/>
        <c:auto val="1"/>
        <c:lblAlgn val="ctr"/>
        <c:lblOffset val="100"/>
        <c:noMultiLvlLbl val="0"/>
      </c:catAx>
      <c:valAx>
        <c:axId val="1073953919"/>
        <c:scaling>
          <c:orientation val="minMax"/>
          <c:max val="1"/>
        </c:scaling>
        <c:delete val="0"/>
        <c:axPos val="l"/>
        <c:numFmt formatCode="0.0%;\(0.0%\);\-;@" sourceLinked="1"/>
        <c:majorTickMark val="out"/>
        <c:minorTickMark val="none"/>
        <c:tickLblPos val="nextTo"/>
        <c:spPr>
          <a:ln w="3175">
            <a:solidFill>
              <a:srgbClr val="000000"/>
            </a:solidFill>
            <a:prstDash val="solid"/>
          </a:ln>
        </c:spPr>
        <c:txPr>
          <a:bodyPr/>
          <a:lstStyle/>
          <a:p>
            <a:pPr>
              <a:defRPr>
                <a:solidFill>
                  <a:schemeClr val="bg1"/>
                </a:solidFill>
              </a:defRPr>
            </a:pPr>
            <a:endParaRPr lang="ko-KR"/>
          </a:p>
        </c:txPr>
        <c:crossAx val="1154885519"/>
        <c:crosses val="autoZero"/>
        <c:crossBetween val="between"/>
        <c:majorUnit val="0.2"/>
      </c:valAx>
      <c:spPr>
        <a:noFill/>
        <a:ln w="25400">
          <a:noFill/>
        </a:ln>
      </c:spPr>
    </c:plotArea>
    <c:legend>
      <c:legendPos val="b"/>
      <c:layout>
        <c:manualLayout>
          <c:xMode val="edge"/>
          <c:yMode val="edge"/>
          <c:x val="0.25375065616797898"/>
          <c:y val="0.71367782152230974"/>
          <c:w val="0.17527974628171478"/>
          <c:h val="6.6185841353164188E-2"/>
        </c:manualLayout>
      </c:layout>
      <c:overlay val="0"/>
      <c:txPr>
        <a:bodyPr/>
        <a:lstStyle/>
        <a:p>
          <a:pPr>
            <a:defRPr sz="750"/>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Revenue</a:t>
            </a:r>
            <a:r>
              <a:rPr lang="en-US" sz="800" baseline="0"/>
              <a:t> Bridge(2Q20~2Q21)</a:t>
            </a:r>
            <a:endParaRPr lang="en-US" sz="800"/>
          </a:p>
        </c:rich>
      </c:tx>
      <c:layout>
        <c:manualLayout>
          <c:xMode val="edge"/>
          <c:yMode val="edge"/>
          <c:x val="6.8336238493325818E-2"/>
          <c:y val="6.5960304819906307E-2"/>
        </c:manualLayout>
      </c:layout>
      <c:overlay val="0"/>
    </c:title>
    <c:autoTitleDeleted val="0"/>
    <c:plotArea>
      <c:layout>
        <c:manualLayout>
          <c:xMode val="edge"/>
          <c:yMode val="edge"/>
          <c:x val="6.6666666666666666E-2"/>
          <c:y val="0.13425925925925927"/>
          <c:w val="0.58611111111111114"/>
          <c:h val="0.54629629629629628"/>
        </c:manualLayout>
      </c:layout>
      <c:barChart>
        <c:barDir val="col"/>
        <c:grouping val="stacked"/>
        <c:varyColors val="0"/>
        <c:ser>
          <c:idx val="0"/>
          <c:order val="0"/>
          <c:tx>
            <c:strRef>
              <c:f>'Revenue Bridge'!$C$76</c:f>
              <c:strCache>
                <c:ptCount val="1"/>
                <c:pt idx="0">
                  <c:v>기초</c:v>
                </c:pt>
              </c:strCache>
            </c:strRef>
          </c:tx>
          <c:spPr>
            <a:solidFill>
              <a:srgbClr val="00338D"/>
            </a:solidFill>
            <a:ln w="3175">
              <a:solidFill>
                <a:srgbClr val="FFFFFF"/>
              </a:solidFill>
              <a:prstDash val="solid"/>
            </a:ln>
          </c:spPr>
          <c:invertIfNegative val="0"/>
          <c:dPt>
            <c:idx val="1"/>
            <c:invertIfNegative val="0"/>
            <c:bubble3D val="0"/>
            <c:spPr>
              <a:noFill/>
              <a:ln w="3175">
                <a:solidFill>
                  <a:srgbClr val="FFFFFF"/>
                </a:solidFill>
                <a:prstDash val="solid"/>
              </a:ln>
            </c:spPr>
            <c:extLst>
              <c:ext xmlns:c16="http://schemas.microsoft.com/office/drawing/2014/chart" uri="{C3380CC4-5D6E-409C-BE32-E72D297353CC}">
                <c16:uniqueId val="{00000001-4C76-4B8C-8227-904C99168892}"/>
              </c:ext>
            </c:extLst>
          </c:dPt>
          <c:dPt>
            <c:idx val="2"/>
            <c:invertIfNegative val="0"/>
            <c:bubble3D val="0"/>
            <c:spPr>
              <a:noFill/>
              <a:ln w="3175">
                <a:solidFill>
                  <a:srgbClr val="FFFFFF"/>
                </a:solidFill>
                <a:prstDash val="solid"/>
              </a:ln>
            </c:spPr>
            <c:extLst>
              <c:ext xmlns:c16="http://schemas.microsoft.com/office/drawing/2014/chart" uri="{C3380CC4-5D6E-409C-BE32-E72D297353CC}">
                <c16:uniqueId val="{00000003-4C76-4B8C-8227-904C99168892}"/>
              </c:ext>
            </c:extLst>
          </c:dPt>
          <c:dPt>
            <c:idx val="3"/>
            <c:invertIfNegative val="0"/>
            <c:bubble3D val="0"/>
            <c:spPr>
              <a:noFill/>
              <a:ln w="3175">
                <a:solidFill>
                  <a:srgbClr val="FFFFFF"/>
                </a:solidFill>
                <a:prstDash val="solid"/>
              </a:ln>
            </c:spPr>
            <c:extLst>
              <c:ext xmlns:c16="http://schemas.microsoft.com/office/drawing/2014/chart" uri="{C3380CC4-5D6E-409C-BE32-E72D297353CC}">
                <c16:uniqueId val="{00000005-4C76-4B8C-8227-904C99168892}"/>
              </c:ext>
            </c:extLst>
          </c:dPt>
          <c:dPt>
            <c:idx val="4"/>
            <c:invertIfNegative val="0"/>
            <c:bubble3D val="0"/>
            <c:spPr>
              <a:noFill/>
              <a:ln w="3175">
                <a:solidFill>
                  <a:srgbClr val="FFFFFF"/>
                </a:solidFill>
                <a:prstDash val="solid"/>
              </a:ln>
            </c:spPr>
            <c:extLst>
              <c:ext xmlns:c16="http://schemas.microsoft.com/office/drawing/2014/chart" uri="{C3380CC4-5D6E-409C-BE32-E72D297353CC}">
                <c16:uniqueId val="{00000007-4C76-4B8C-8227-904C99168892}"/>
              </c:ext>
            </c:extLst>
          </c:dPt>
          <c:dPt>
            <c:idx val="5"/>
            <c:invertIfNegative val="0"/>
            <c:bubble3D val="0"/>
            <c:spPr>
              <a:noFill/>
              <a:ln w="3175">
                <a:solidFill>
                  <a:srgbClr val="FFFFFF"/>
                </a:solidFill>
                <a:prstDash val="solid"/>
              </a:ln>
            </c:spPr>
            <c:extLst>
              <c:ext xmlns:c16="http://schemas.microsoft.com/office/drawing/2014/chart" uri="{C3380CC4-5D6E-409C-BE32-E72D297353CC}">
                <c16:uniqueId val="{00000009-4C76-4B8C-8227-904C99168892}"/>
              </c:ext>
            </c:extLst>
          </c:dPt>
          <c:dPt>
            <c:idx val="6"/>
            <c:invertIfNegative val="0"/>
            <c:bubble3D val="0"/>
            <c:spPr>
              <a:noFill/>
              <a:ln w="3175">
                <a:solidFill>
                  <a:srgbClr val="FFFFFF"/>
                </a:solidFill>
                <a:prstDash val="solid"/>
              </a:ln>
            </c:spPr>
            <c:extLst>
              <c:ext xmlns:c16="http://schemas.microsoft.com/office/drawing/2014/chart" uri="{C3380CC4-5D6E-409C-BE32-E72D297353CC}">
                <c16:uniqueId val="{0000000B-4C76-4B8C-8227-904C99168892}"/>
              </c:ext>
            </c:extLst>
          </c:dPt>
          <c:dPt>
            <c:idx val="7"/>
            <c:invertIfNegative val="0"/>
            <c:bubble3D val="0"/>
            <c:spPr>
              <a:noFill/>
              <a:ln w="3175">
                <a:solidFill>
                  <a:srgbClr val="FFFFFF"/>
                </a:solidFill>
                <a:prstDash val="solid"/>
              </a:ln>
            </c:spPr>
            <c:extLst>
              <c:ext xmlns:c16="http://schemas.microsoft.com/office/drawing/2014/chart" uri="{C3380CC4-5D6E-409C-BE32-E72D297353CC}">
                <c16:uniqueId val="{0000000D-4C76-4B8C-8227-904C99168892}"/>
              </c:ext>
            </c:extLst>
          </c:dPt>
          <c:dPt>
            <c:idx val="8"/>
            <c:invertIfNegative val="0"/>
            <c:bubble3D val="0"/>
            <c:spPr>
              <a:noFill/>
              <a:ln w="3175">
                <a:solidFill>
                  <a:srgbClr val="FFFFFF"/>
                </a:solidFill>
                <a:prstDash val="solid"/>
              </a:ln>
            </c:spPr>
            <c:extLst>
              <c:ext xmlns:c16="http://schemas.microsoft.com/office/drawing/2014/chart" uri="{C3380CC4-5D6E-409C-BE32-E72D297353CC}">
                <c16:uniqueId val="{0000000F-4C76-4B8C-8227-904C99168892}"/>
              </c:ext>
            </c:extLst>
          </c:dPt>
          <c:dPt>
            <c:idx val="9"/>
            <c:invertIfNegative val="0"/>
            <c:bubble3D val="0"/>
            <c:spPr>
              <a:noFill/>
              <a:ln w="3175">
                <a:solidFill>
                  <a:srgbClr val="FFFFFF"/>
                </a:solidFill>
                <a:prstDash val="solid"/>
              </a:ln>
            </c:spPr>
            <c:extLst>
              <c:ext xmlns:c16="http://schemas.microsoft.com/office/drawing/2014/chart" uri="{C3380CC4-5D6E-409C-BE32-E72D297353CC}">
                <c16:uniqueId val="{00000011-4C76-4B8C-8227-904C99168892}"/>
              </c:ext>
            </c:extLst>
          </c:dPt>
          <c:dPt>
            <c:idx val="10"/>
            <c:invertIfNegative val="0"/>
            <c:bubble3D val="0"/>
            <c:spPr>
              <a:noFill/>
              <a:ln w="3175">
                <a:solidFill>
                  <a:srgbClr val="FFFFFF"/>
                </a:solidFill>
                <a:prstDash val="solid"/>
              </a:ln>
            </c:spPr>
            <c:extLst>
              <c:ext xmlns:c16="http://schemas.microsoft.com/office/drawing/2014/chart" uri="{C3380CC4-5D6E-409C-BE32-E72D297353CC}">
                <c16:uniqueId val="{00000013-4C76-4B8C-8227-904C99168892}"/>
              </c:ext>
            </c:extLst>
          </c:dPt>
          <c:dPt>
            <c:idx val="11"/>
            <c:invertIfNegative val="0"/>
            <c:bubble3D val="0"/>
            <c:spPr>
              <a:noFill/>
              <a:ln w="3175">
                <a:solidFill>
                  <a:srgbClr val="FFFFFF"/>
                </a:solidFill>
                <a:prstDash val="solid"/>
              </a:ln>
            </c:spPr>
            <c:extLst>
              <c:ext xmlns:c16="http://schemas.microsoft.com/office/drawing/2014/chart" uri="{C3380CC4-5D6E-409C-BE32-E72D297353CC}">
                <c16:uniqueId val="{00000015-4C76-4B8C-8227-904C99168892}"/>
              </c:ext>
            </c:extLst>
          </c:dPt>
          <c:dPt>
            <c:idx val="12"/>
            <c:invertIfNegative val="0"/>
            <c:bubble3D val="0"/>
            <c:spPr>
              <a:noFill/>
              <a:ln w="3175">
                <a:solidFill>
                  <a:srgbClr val="FFFFFF"/>
                </a:solidFill>
                <a:prstDash val="solid"/>
              </a:ln>
            </c:spPr>
            <c:extLst>
              <c:ext xmlns:c16="http://schemas.microsoft.com/office/drawing/2014/chart" uri="{C3380CC4-5D6E-409C-BE32-E72D297353CC}">
                <c16:uniqueId val="{00000017-4C76-4B8C-8227-904C99168892}"/>
              </c:ext>
            </c:extLst>
          </c:dPt>
          <c:dPt>
            <c:idx val="13"/>
            <c:invertIfNegative val="0"/>
            <c:bubble3D val="0"/>
            <c:spPr>
              <a:noFill/>
              <a:ln w="3175">
                <a:solidFill>
                  <a:srgbClr val="FFFFFF"/>
                </a:solidFill>
                <a:prstDash val="solid"/>
              </a:ln>
            </c:spPr>
            <c:extLst>
              <c:ext xmlns:c16="http://schemas.microsoft.com/office/drawing/2014/chart" uri="{C3380CC4-5D6E-409C-BE32-E72D297353CC}">
                <c16:uniqueId val="{00000019-4C76-4B8C-8227-904C99168892}"/>
              </c:ext>
            </c:extLst>
          </c:dPt>
          <c:dLbls>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Bridge'!$B$77:$B$91</c:f>
              <c:strCache>
                <c:ptCount val="15"/>
                <c:pt idx="0">
                  <c:v>2Q20</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c:v>
                </c:pt>
              </c:strCache>
            </c:strRef>
          </c:cat>
          <c:val>
            <c:numRef>
              <c:f>'Revenue Bridge'!$C$77:$C$91</c:f>
              <c:numCache>
                <c:formatCode>#,##0,,;\(#,##0,,\);\-</c:formatCode>
                <c:ptCount val="15"/>
                <c:pt idx="0">
                  <c:v>8589163472</c:v>
                </c:pt>
                <c:pt idx="1">
                  <c:v>7662438020</c:v>
                </c:pt>
                <c:pt idx="2">
                  <c:v>5874068744</c:v>
                </c:pt>
                <c:pt idx="3">
                  <c:v>5874068744</c:v>
                </c:pt>
                <c:pt idx="4">
                  <c:v>6154465608</c:v>
                </c:pt>
                <c:pt idx="5">
                  <c:v>6497879164</c:v>
                </c:pt>
                <c:pt idx="6">
                  <c:v>7226107558</c:v>
                </c:pt>
                <c:pt idx="7">
                  <c:v>7355187498</c:v>
                </c:pt>
                <c:pt idx="8">
                  <c:v>7541902204</c:v>
                </c:pt>
                <c:pt idx="9">
                  <c:v>6927384388</c:v>
                </c:pt>
                <c:pt idx="10">
                  <c:v>6919452228</c:v>
                </c:pt>
                <c:pt idx="11">
                  <c:v>6919452228</c:v>
                </c:pt>
                <c:pt idx="12">
                  <c:v>7225624095</c:v>
                </c:pt>
                <c:pt idx="13">
                  <c:v>7303054433</c:v>
                </c:pt>
                <c:pt idx="14">
                  <c:v>7360597511</c:v>
                </c:pt>
              </c:numCache>
            </c:numRef>
          </c:val>
          <c:extLst>
            <c:ext xmlns:c16="http://schemas.microsoft.com/office/drawing/2014/chart" uri="{C3380CC4-5D6E-409C-BE32-E72D297353CC}">
              <c16:uniqueId val="{0000001A-4C76-4B8C-8227-904C99168892}"/>
            </c:ext>
          </c:extLst>
        </c:ser>
        <c:ser>
          <c:idx val="1"/>
          <c:order val="1"/>
          <c:tx>
            <c:strRef>
              <c:f>'Revenue Bridge'!$D$76</c:f>
              <c:strCache>
                <c:ptCount val="1"/>
                <c:pt idx="0">
                  <c:v>변동값</c:v>
                </c:pt>
              </c:strCache>
            </c:strRef>
          </c:tx>
          <c:spPr>
            <a:solidFill>
              <a:srgbClr val="0091DA"/>
            </a:solidFill>
            <a:ln w="3175">
              <a:solidFill>
                <a:srgbClr val="0091DA"/>
              </a:solidFill>
              <a:prstDash val="solid"/>
            </a:ln>
          </c:spPr>
          <c:invertIfNegative val="0"/>
          <c:dPt>
            <c:idx val="1"/>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C-4C76-4B8C-8227-904C99168892}"/>
              </c:ext>
            </c:extLst>
          </c:dPt>
          <c:dPt>
            <c:idx val="2"/>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E-4C76-4B8C-8227-904C99168892}"/>
              </c:ext>
            </c:extLst>
          </c:dPt>
          <c:dPt>
            <c:idx val="9"/>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0-4C76-4B8C-8227-904C99168892}"/>
              </c:ext>
            </c:extLst>
          </c:dPt>
          <c:dPt>
            <c:idx val="10"/>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2-4C76-4B8C-8227-904C99168892}"/>
              </c:ext>
            </c:extLst>
          </c:dPt>
          <c:dLbls>
            <c:dLbl>
              <c:idx val="1"/>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1C-4C76-4B8C-8227-904C99168892}"/>
                </c:ext>
              </c:extLst>
            </c:dLbl>
            <c:dLbl>
              <c:idx val="2"/>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1E-4C76-4B8C-8227-904C99168892}"/>
                </c:ext>
              </c:extLst>
            </c:dLbl>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3-4C76-4B8C-8227-904C99168892}"/>
                </c:ext>
              </c:extLst>
            </c:dLbl>
            <c:dLbl>
              <c:idx val="4"/>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4-4C76-4B8C-8227-904C99168892}"/>
                </c:ext>
              </c:extLst>
            </c:dLbl>
            <c:dLbl>
              <c:idx val="6"/>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5-4C76-4B8C-8227-904C99168892}"/>
                </c:ext>
              </c:extLst>
            </c:dLbl>
            <c:dLbl>
              <c:idx val="7"/>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6-4C76-4B8C-8227-904C99168892}"/>
                </c:ext>
              </c:extLst>
            </c:dLbl>
            <c:dLbl>
              <c:idx val="8"/>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7-4C76-4B8C-8227-904C99168892}"/>
                </c:ext>
              </c:extLst>
            </c:dLbl>
            <c:dLbl>
              <c:idx val="9"/>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0-4C76-4B8C-8227-904C99168892}"/>
                </c:ext>
              </c:extLst>
            </c:dLbl>
            <c:dLbl>
              <c:idx val="1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2-4C76-4B8C-8227-904C99168892}"/>
                </c:ext>
              </c:extLst>
            </c:dLbl>
            <c:dLbl>
              <c:idx val="1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8-4C76-4B8C-8227-904C99168892}"/>
                </c:ext>
              </c:extLst>
            </c:dLbl>
            <c:dLbl>
              <c:idx val="1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9-4C76-4B8C-8227-904C99168892}"/>
                </c:ext>
              </c:extLst>
            </c:dLbl>
            <c:dLbl>
              <c:idx val="1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A-4C76-4B8C-8227-904C99168892}"/>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Bridge'!$B$77:$B$91</c:f>
              <c:strCache>
                <c:ptCount val="15"/>
                <c:pt idx="0">
                  <c:v>2Q20</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c:v>
                </c:pt>
              </c:strCache>
            </c:strRef>
          </c:cat>
          <c:val>
            <c:numRef>
              <c:f>'Revenue Bridge'!$D$77:$D$91</c:f>
              <c:numCache>
                <c:formatCode>\(#,##0,,\);\(#,##0,,\);\-</c:formatCode>
                <c:ptCount val="15"/>
                <c:pt idx="1">
                  <c:v>926725452</c:v>
                </c:pt>
                <c:pt idx="2">
                  <c:v>1788369276</c:v>
                </c:pt>
                <c:pt idx="3" formatCode="#,##0,,;\(#,##0,,\);\-">
                  <c:v>280396864</c:v>
                </c:pt>
                <c:pt idx="4" formatCode="#,##0,,;\(#,##0,,\);\-">
                  <c:v>343413556</c:v>
                </c:pt>
                <c:pt idx="5" formatCode="#,##0,,;\(#,##0,,\);\-">
                  <c:v>728228394</c:v>
                </c:pt>
                <c:pt idx="6" formatCode="#,##0,,;\(#,##0,,\);\-">
                  <c:v>129079940</c:v>
                </c:pt>
                <c:pt idx="7" formatCode="#,##0,,;\(#,##0,,\);\-">
                  <c:v>186714706</c:v>
                </c:pt>
                <c:pt idx="8" formatCode="#,##0,,;\(#,##0,,\);\-">
                  <c:v>42873099</c:v>
                </c:pt>
                <c:pt idx="9">
                  <c:v>657390915</c:v>
                </c:pt>
                <c:pt idx="10">
                  <c:v>7932160</c:v>
                </c:pt>
                <c:pt idx="11" formatCode="#,##0,,;\(#,##0,,\);\-">
                  <c:v>306171867</c:v>
                </c:pt>
                <c:pt idx="12" formatCode="#,##0,,;\(#,##0,,\);\-">
                  <c:v>77430338</c:v>
                </c:pt>
                <c:pt idx="13" formatCode="#,##0,,;\(#,##0,,\);\-">
                  <c:v>57543078</c:v>
                </c:pt>
              </c:numCache>
            </c:numRef>
          </c:val>
          <c:extLst>
            <c:ext xmlns:c16="http://schemas.microsoft.com/office/drawing/2014/chart" uri="{C3380CC4-5D6E-409C-BE32-E72D297353CC}">
              <c16:uniqueId val="{0000002B-4C76-4B8C-8227-904C99168892}"/>
            </c:ext>
          </c:extLst>
        </c:ser>
        <c:dLbls>
          <c:showLegendKey val="0"/>
          <c:showVal val="0"/>
          <c:showCatName val="0"/>
          <c:showSerName val="0"/>
          <c:showPercent val="0"/>
          <c:showBubbleSize val="0"/>
        </c:dLbls>
        <c:gapWidth val="0"/>
        <c:overlap val="100"/>
        <c:axId val="2069241071"/>
        <c:axId val="1806351375"/>
      </c:barChart>
      <c:catAx>
        <c:axId val="206924107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806351375"/>
        <c:crosses val="autoZero"/>
        <c:auto val="1"/>
        <c:lblAlgn val="ctr"/>
        <c:lblOffset val="100"/>
        <c:noMultiLvlLbl val="0"/>
      </c:catAx>
      <c:valAx>
        <c:axId val="1806351375"/>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7.7003468976798758E-2"/>
              <c:y val="0.40141289690633264"/>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2069241071"/>
        <c:crosses val="autoZero"/>
        <c:crossBetween val="between"/>
        <c:majorUnit val="5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Revenue</a:t>
            </a:r>
            <a:r>
              <a:rPr lang="en-US" sz="800" baseline="0"/>
              <a:t> Bridge(2020~2Q21.LTM)</a:t>
            </a:r>
            <a:endParaRPr lang="en-US" sz="800"/>
          </a:p>
        </c:rich>
      </c:tx>
      <c:layout>
        <c:manualLayout>
          <c:xMode val="edge"/>
          <c:yMode val="edge"/>
          <c:x val="7.0852589614667214E-2"/>
          <c:y val="6.5972044131813526E-2"/>
        </c:manualLayout>
      </c:layout>
      <c:overlay val="0"/>
    </c:title>
    <c:autoTitleDeleted val="0"/>
    <c:plotArea>
      <c:layout>
        <c:manualLayout>
          <c:xMode val="edge"/>
          <c:yMode val="edge"/>
          <c:x val="6.8571428571428575E-2"/>
          <c:y val="0.13181818181818181"/>
          <c:w val="0.60285714285714287"/>
          <c:h val="0.53636363636363638"/>
        </c:manualLayout>
      </c:layout>
      <c:barChart>
        <c:barDir val="col"/>
        <c:grouping val="stacked"/>
        <c:varyColors val="0"/>
        <c:ser>
          <c:idx val="0"/>
          <c:order val="0"/>
          <c:tx>
            <c:strRef>
              <c:f>'Revenue Bridge'!$C$58</c:f>
              <c:strCache>
                <c:ptCount val="1"/>
                <c:pt idx="0">
                  <c:v>기초</c:v>
                </c:pt>
              </c:strCache>
            </c:strRef>
          </c:tx>
          <c:spPr>
            <a:solidFill>
              <a:srgbClr val="00338D"/>
            </a:solidFill>
            <a:ln w="3175">
              <a:noFill/>
              <a:prstDash val="solid"/>
            </a:ln>
          </c:spPr>
          <c:invertIfNegative val="0"/>
          <c:dPt>
            <c:idx val="1"/>
            <c:invertIfNegative val="0"/>
            <c:bubble3D val="0"/>
            <c:spPr>
              <a:noFill/>
              <a:ln w="3175">
                <a:noFill/>
                <a:prstDash val="solid"/>
              </a:ln>
            </c:spPr>
            <c:extLst>
              <c:ext xmlns:c16="http://schemas.microsoft.com/office/drawing/2014/chart" uri="{C3380CC4-5D6E-409C-BE32-E72D297353CC}">
                <c16:uniqueId val="{00000001-8C09-487B-8C77-7B045F344293}"/>
              </c:ext>
            </c:extLst>
          </c:dPt>
          <c:dPt>
            <c:idx val="2"/>
            <c:invertIfNegative val="0"/>
            <c:bubble3D val="0"/>
            <c:spPr>
              <a:noFill/>
              <a:ln w="3175">
                <a:noFill/>
                <a:prstDash val="solid"/>
              </a:ln>
            </c:spPr>
            <c:extLst>
              <c:ext xmlns:c16="http://schemas.microsoft.com/office/drawing/2014/chart" uri="{C3380CC4-5D6E-409C-BE32-E72D297353CC}">
                <c16:uniqueId val="{00000003-8C09-487B-8C77-7B045F344293}"/>
              </c:ext>
            </c:extLst>
          </c:dPt>
          <c:dPt>
            <c:idx val="3"/>
            <c:invertIfNegative val="0"/>
            <c:bubble3D val="0"/>
            <c:spPr>
              <a:noFill/>
              <a:ln w="3175">
                <a:noFill/>
                <a:prstDash val="solid"/>
              </a:ln>
            </c:spPr>
            <c:extLst>
              <c:ext xmlns:c16="http://schemas.microsoft.com/office/drawing/2014/chart" uri="{C3380CC4-5D6E-409C-BE32-E72D297353CC}">
                <c16:uniqueId val="{00000005-8C09-487B-8C77-7B045F344293}"/>
              </c:ext>
            </c:extLst>
          </c:dPt>
          <c:dPt>
            <c:idx val="4"/>
            <c:invertIfNegative val="0"/>
            <c:bubble3D val="0"/>
            <c:spPr>
              <a:noFill/>
              <a:ln w="3175">
                <a:noFill/>
                <a:prstDash val="solid"/>
              </a:ln>
            </c:spPr>
            <c:extLst>
              <c:ext xmlns:c16="http://schemas.microsoft.com/office/drawing/2014/chart" uri="{C3380CC4-5D6E-409C-BE32-E72D297353CC}">
                <c16:uniqueId val="{00000007-8C09-487B-8C77-7B045F344293}"/>
              </c:ext>
            </c:extLst>
          </c:dPt>
          <c:dPt>
            <c:idx val="5"/>
            <c:invertIfNegative val="0"/>
            <c:bubble3D val="0"/>
            <c:spPr>
              <a:noFill/>
              <a:ln w="3175">
                <a:noFill/>
                <a:prstDash val="solid"/>
              </a:ln>
            </c:spPr>
            <c:extLst>
              <c:ext xmlns:c16="http://schemas.microsoft.com/office/drawing/2014/chart" uri="{C3380CC4-5D6E-409C-BE32-E72D297353CC}">
                <c16:uniqueId val="{00000009-8C09-487B-8C77-7B045F344293}"/>
              </c:ext>
            </c:extLst>
          </c:dPt>
          <c:dPt>
            <c:idx val="6"/>
            <c:invertIfNegative val="0"/>
            <c:bubble3D val="0"/>
            <c:spPr>
              <a:noFill/>
              <a:ln w="3175">
                <a:noFill/>
                <a:prstDash val="solid"/>
              </a:ln>
            </c:spPr>
            <c:extLst>
              <c:ext xmlns:c16="http://schemas.microsoft.com/office/drawing/2014/chart" uri="{C3380CC4-5D6E-409C-BE32-E72D297353CC}">
                <c16:uniqueId val="{0000000B-8C09-487B-8C77-7B045F344293}"/>
              </c:ext>
            </c:extLst>
          </c:dPt>
          <c:dPt>
            <c:idx val="7"/>
            <c:invertIfNegative val="0"/>
            <c:bubble3D val="0"/>
            <c:spPr>
              <a:noFill/>
              <a:ln w="3175">
                <a:noFill/>
                <a:prstDash val="solid"/>
              </a:ln>
            </c:spPr>
            <c:extLst>
              <c:ext xmlns:c16="http://schemas.microsoft.com/office/drawing/2014/chart" uri="{C3380CC4-5D6E-409C-BE32-E72D297353CC}">
                <c16:uniqueId val="{0000000D-8C09-487B-8C77-7B045F344293}"/>
              </c:ext>
            </c:extLst>
          </c:dPt>
          <c:dPt>
            <c:idx val="8"/>
            <c:invertIfNegative val="0"/>
            <c:bubble3D val="0"/>
            <c:spPr>
              <a:noFill/>
              <a:ln w="3175">
                <a:noFill/>
                <a:prstDash val="solid"/>
              </a:ln>
            </c:spPr>
            <c:extLst>
              <c:ext xmlns:c16="http://schemas.microsoft.com/office/drawing/2014/chart" uri="{C3380CC4-5D6E-409C-BE32-E72D297353CC}">
                <c16:uniqueId val="{0000000F-8C09-487B-8C77-7B045F344293}"/>
              </c:ext>
            </c:extLst>
          </c:dPt>
          <c:dPt>
            <c:idx val="9"/>
            <c:invertIfNegative val="0"/>
            <c:bubble3D val="0"/>
            <c:spPr>
              <a:noFill/>
              <a:ln w="3175">
                <a:noFill/>
                <a:prstDash val="solid"/>
              </a:ln>
            </c:spPr>
            <c:extLst>
              <c:ext xmlns:c16="http://schemas.microsoft.com/office/drawing/2014/chart" uri="{C3380CC4-5D6E-409C-BE32-E72D297353CC}">
                <c16:uniqueId val="{00000011-8C09-487B-8C77-7B045F344293}"/>
              </c:ext>
            </c:extLst>
          </c:dPt>
          <c:dPt>
            <c:idx val="10"/>
            <c:invertIfNegative val="0"/>
            <c:bubble3D val="0"/>
            <c:spPr>
              <a:noFill/>
              <a:ln w="3175">
                <a:noFill/>
                <a:prstDash val="solid"/>
              </a:ln>
            </c:spPr>
            <c:extLst>
              <c:ext xmlns:c16="http://schemas.microsoft.com/office/drawing/2014/chart" uri="{C3380CC4-5D6E-409C-BE32-E72D297353CC}">
                <c16:uniqueId val="{00000013-8C09-487B-8C77-7B045F344293}"/>
              </c:ext>
            </c:extLst>
          </c:dPt>
          <c:dPt>
            <c:idx val="11"/>
            <c:invertIfNegative val="0"/>
            <c:bubble3D val="0"/>
            <c:spPr>
              <a:noFill/>
              <a:ln w="3175">
                <a:noFill/>
                <a:prstDash val="solid"/>
              </a:ln>
            </c:spPr>
            <c:extLst>
              <c:ext xmlns:c16="http://schemas.microsoft.com/office/drawing/2014/chart" uri="{C3380CC4-5D6E-409C-BE32-E72D297353CC}">
                <c16:uniqueId val="{00000015-8C09-487B-8C77-7B045F344293}"/>
              </c:ext>
            </c:extLst>
          </c:dPt>
          <c:dPt>
            <c:idx val="12"/>
            <c:invertIfNegative val="0"/>
            <c:bubble3D val="0"/>
            <c:spPr>
              <a:noFill/>
              <a:ln w="3175">
                <a:noFill/>
                <a:prstDash val="solid"/>
              </a:ln>
            </c:spPr>
            <c:extLst>
              <c:ext xmlns:c16="http://schemas.microsoft.com/office/drawing/2014/chart" uri="{C3380CC4-5D6E-409C-BE32-E72D297353CC}">
                <c16:uniqueId val="{00000017-8C09-487B-8C77-7B045F344293}"/>
              </c:ext>
            </c:extLst>
          </c:dPt>
          <c:dPt>
            <c:idx val="13"/>
            <c:invertIfNegative val="0"/>
            <c:bubble3D val="0"/>
            <c:spPr>
              <a:noFill/>
              <a:ln w="3175">
                <a:noFill/>
                <a:prstDash val="solid"/>
              </a:ln>
            </c:spPr>
            <c:extLst>
              <c:ext xmlns:c16="http://schemas.microsoft.com/office/drawing/2014/chart" uri="{C3380CC4-5D6E-409C-BE32-E72D297353CC}">
                <c16:uniqueId val="{00000019-8C09-487B-8C77-7B045F344293}"/>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8C09-487B-8C77-7B045F344293}"/>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8C09-487B-8C77-7B045F344293}"/>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Bridge'!$B$59:$B$73</c:f>
              <c:strCache>
                <c:ptCount val="15"/>
                <c:pt idx="0">
                  <c:v>2020</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2Q21.LTM</c:v>
                </c:pt>
              </c:strCache>
            </c:strRef>
          </c:cat>
          <c:val>
            <c:numRef>
              <c:f>'Revenue Bridge'!$C$59:$C$73</c:f>
              <c:numCache>
                <c:formatCode>#,##0,,;\(#,##0,,\);\-</c:formatCode>
                <c:ptCount val="15"/>
                <c:pt idx="0">
                  <c:v>13804527618</c:v>
                </c:pt>
                <c:pt idx="1">
                  <c:v>12877802166</c:v>
                </c:pt>
                <c:pt idx="2">
                  <c:v>11089432890</c:v>
                </c:pt>
                <c:pt idx="3">
                  <c:v>11089432890</c:v>
                </c:pt>
                <c:pt idx="4">
                  <c:v>11369829754</c:v>
                </c:pt>
                <c:pt idx="5">
                  <c:v>11713243310</c:v>
                </c:pt>
                <c:pt idx="6">
                  <c:v>12441471704</c:v>
                </c:pt>
                <c:pt idx="7">
                  <c:v>12570551644</c:v>
                </c:pt>
                <c:pt idx="8">
                  <c:v>12757266350</c:v>
                </c:pt>
                <c:pt idx="9">
                  <c:v>12142748534</c:v>
                </c:pt>
                <c:pt idx="10">
                  <c:v>12134816374</c:v>
                </c:pt>
                <c:pt idx="11">
                  <c:v>12134816374</c:v>
                </c:pt>
                <c:pt idx="12">
                  <c:v>12440988241</c:v>
                </c:pt>
                <c:pt idx="13">
                  <c:v>12518418579</c:v>
                </c:pt>
                <c:pt idx="14">
                  <c:v>12575961657</c:v>
                </c:pt>
              </c:numCache>
            </c:numRef>
          </c:val>
          <c:extLst>
            <c:ext xmlns:c16="http://schemas.microsoft.com/office/drawing/2014/chart" uri="{C3380CC4-5D6E-409C-BE32-E72D297353CC}">
              <c16:uniqueId val="{0000001C-8C09-487B-8C77-7B045F344293}"/>
            </c:ext>
          </c:extLst>
        </c:ser>
        <c:ser>
          <c:idx val="1"/>
          <c:order val="1"/>
          <c:tx>
            <c:strRef>
              <c:f>'Revenue Bridge'!$D$58</c:f>
              <c:strCache>
                <c:ptCount val="1"/>
                <c:pt idx="0">
                  <c:v>변동값</c:v>
                </c:pt>
              </c:strCache>
            </c:strRef>
          </c:tx>
          <c:spPr>
            <a:solidFill>
              <a:srgbClr val="0091DA"/>
            </a:solidFill>
            <a:ln w="3175">
              <a:solidFill>
                <a:srgbClr val="0091DA"/>
              </a:solidFill>
              <a:prstDash val="solid"/>
            </a:ln>
          </c:spPr>
          <c:invertIfNegative val="0"/>
          <c:dPt>
            <c:idx val="1"/>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E-8C09-487B-8C77-7B045F344293}"/>
              </c:ext>
            </c:extLst>
          </c:dPt>
          <c:dPt>
            <c:idx val="2"/>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0-8C09-487B-8C77-7B045F344293}"/>
              </c:ext>
            </c:extLst>
          </c:dPt>
          <c:dPt>
            <c:idx val="4"/>
            <c:invertIfNegative val="0"/>
            <c:bubble3D val="0"/>
            <c:extLst>
              <c:ext xmlns:c16="http://schemas.microsoft.com/office/drawing/2014/chart" uri="{C3380CC4-5D6E-409C-BE32-E72D297353CC}">
                <c16:uniqueId val="{00000021-8C09-487B-8C77-7B045F344293}"/>
              </c:ext>
            </c:extLst>
          </c:dPt>
          <c:dPt>
            <c:idx val="8"/>
            <c:invertIfNegative val="0"/>
            <c:bubble3D val="0"/>
            <c:extLst>
              <c:ext xmlns:c16="http://schemas.microsoft.com/office/drawing/2014/chart" uri="{C3380CC4-5D6E-409C-BE32-E72D297353CC}">
                <c16:uniqueId val="{00000022-8C09-487B-8C77-7B045F344293}"/>
              </c:ext>
            </c:extLst>
          </c:dPt>
          <c:dPt>
            <c:idx val="9"/>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4-8C09-487B-8C77-7B045F344293}"/>
              </c:ext>
            </c:extLst>
          </c:dPt>
          <c:dPt>
            <c:idx val="10"/>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6-8C09-487B-8C77-7B045F344293}"/>
              </c:ext>
            </c:extLst>
          </c:dPt>
          <c:dPt>
            <c:idx val="11"/>
            <c:invertIfNegative val="0"/>
            <c:bubble3D val="0"/>
            <c:extLst>
              <c:ext xmlns:c16="http://schemas.microsoft.com/office/drawing/2014/chart" uri="{C3380CC4-5D6E-409C-BE32-E72D297353CC}">
                <c16:uniqueId val="{00000027-8C09-487B-8C77-7B045F344293}"/>
              </c:ext>
            </c:extLst>
          </c:dPt>
          <c:dPt>
            <c:idx val="12"/>
            <c:invertIfNegative val="0"/>
            <c:bubble3D val="0"/>
            <c:extLst>
              <c:ext xmlns:c16="http://schemas.microsoft.com/office/drawing/2014/chart" uri="{C3380CC4-5D6E-409C-BE32-E72D297353CC}">
                <c16:uniqueId val="{00000028-8C09-487B-8C77-7B045F344293}"/>
              </c:ext>
            </c:extLst>
          </c:dPt>
          <c:dPt>
            <c:idx val="13"/>
            <c:invertIfNegative val="0"/>
            <c:bubble3D val="0"/>
            <c:extLst>
              <c:ext xmlns:c16="http://schemas.microsoft.com/office/drawing/2014/chart" uri="{C3380CC4-5D6E-409C-BE32-E72D297353CC}">
                <c16:uniqueId val="{00000029-8C09-487B-8C77-7B045F344293}"/>
              </c:ext>
            </c:extLst>
          </c:dPt>
          <c:dLbls>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A-8C09-487B-8C77-7B045F344293}"/>
                </c:ext>
              </c:extLst>
            </c:dLbl>
            <c:dLbl>
              <c:idx val="4"/>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1-8C09-487B-8C77-7B045F344293}"/>
                </c:ext>
              </c:extLst>
            </c:dLbl>
            <c:dLbl>
              <c:idx val="5"/>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B-8C09-487B-8C77-7B045F344293}"/>
                </c:ext>
              </c:extLst>
            </c:dLbl>
            <c:dLbl>
              <c:idx val="6"/>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C-8C09-487B-8C77-7B045F344293}"/>
                </c:ext>
              </c:extLst>
            </c:dLbl>
            <c:dLbl>
              <c:idx val="7"/>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D-8C09-487B-8C77-7B045F344293}"/>
                </c:ext>
              </c:extLst>
            </c:dLbl>
            <c:dLbl>
              <c:idx val="8"/>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2-8C09-487B-8C77-7B045F344293}"/>
                </c:ext>
              </c:extLst>
            </c:dLbl>
            <c:dLbl>
              <c:idx val="9"/>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4-8C09-487B-8C77-7B045F344293}"/>
                </c:ext>
              </c:extLst>
            </c:dLbl>
            <c:dLbl>
              <c:idx val="1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6-8C09-487B-8C77-7B045F344293}"/>
                </c:ext>
              </c:extLst>
            </c:dLbl>
            <c:dLbl>
              <c:idx val="1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7-8C09-487B-8C77-7B045F344293}"/>
                </c:ext>
              </c:extLst>
            </c:dLbl>
            <c:dLbl>
              <c:idx val="1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8-8C09-487B-8C77-7B045F344293}"/>
                </c:ext>
              </c:extLst>
            </c:dLbl>
            <c:dLbl>
              <c:idx val="1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9-8C09-487B-8C77-7B045F344293}"/>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Bridge'!$B$59:$B$73</c:f>
              <c:strCache>
                <c:ptCount val="15"/>
                <c:pt idx="0">
                  <c:v>2020</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2Q21.LTM</c:v>
                </c:pt>
              </c:strCache>
            </c:strRef>
          </c:cat>
          <c:val>
            <c:numRef>
              <c:f>'Revenue Bridge'!$D$59:$D$73</c:f>
              <c:numCache>
                <c:formatCode>\(#,##0,,\);\(#,##0,,\);\-</c:formatCode>
                <c:ptCount val="15"/>
                <c:pt idx="1">
                  <c:v>926725452</c:v>
                </c:pt>
                <c:pt idx="2">
                  <c:v>1788369276</c:v>
                </c:pt>
                <c:pt idx="3" formatCode="#,##0,,;\(#,##0,,\);\-">
                  <c:v>280396864</c:v>
                </c:pt>
                <c:pt idx="4" formatCode="#,##0,,;\(#,##0,,\);\-">
                  <c:v>343413556</c:v>
                </c:pt>
                <c:pt idx="5" formatCode="#,##0,,;\(#,##0,,\);\-">
                  <c:v>728228394</c:v>
                </c:pt>
                <c:pt idx="6" formatCode="#,##0,,;\(#,##0,,\);\-">
                  <c:v>129079940</c:v>
                </c:pt>
                <c:pt idx="7" formatCode="#,##0,,;\(#,##0,,\);\-">
                  <c:v>186714706</c:v>
                </c:pt>
                <c:pt idx="8" formatCode="#,##0,,;\(#,##0,,\);\-">
                  <c:v>42873099</c:v>
                </c:pt>
                <c:pt idx="9">
                  <c:v>657390915</c:v>
                </c:pt>
                <c:pt idx="10">
                  <c:v>7932160</c:v>
                </c:pt>
                <c:pt idx="11" formatCode="#,##0,,;\(#,##0,,\);\-">
                  <c:v>306171867</c:v>
                </c:pt>
                <c:pt idx="12" formatCode="#,##0,,;\(#,##0,,\);\-">
                  <c:v>77430338</c:v>
                </c:pt>
                <c:pt idx="13" formatCode="#,##0,,;\(#,##0,,\);\-">
                  <c:v>57543078</c:v>
                </c:pt>
              </c:numCache>
            </c:numRef>
          </c:val>
          <c:extLst>
            <c:ext xmlns:c16="http://schemas.microsoft.com/office/drawing/2014/chart" uri="{C3380CC4-5D6E-409C-BE32-E72D297353CC}">
              <c16:uniqueId val="{0000002E-8C09-487B-8C77-7B045F344293}"/>
            </c:ext>
          </c:extLst>
        </c:ser>
        <c:dLbls>
          <c:showLegendKey val="0"/>
          <c:showVal val="0"/>
          <c:showCatName val="0"/>
          <c:showSerName val="0"/>
          <c:showPercent val="0"/>
          <c:showBubbleSize val="0"/>
        </c:dLbls>
        <c:gapWidth val="0"/>
        <c:overlap val="100"/>
        <c:axId val="1539217087"/>
        <c:axId val="1321392575"/>
      </c:barChart>
      <c:catAx>
        <c:axId val="1539217087"/>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21392575"/>
        <c:crosses val="autoZero"/>
        <c:auto val="1"/>
        <c:lblAlgn val="ctr"/>
        <c:lblOffset val="100"/>
        <c:noMultiLvlLbl val="0"/>
      </c:catAx>
      <c:valAx>
        <c:axId val="1321392575"/>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0022894294805358E-2"/>
              <c:y val="0.43583902172051747"/>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539217087"/>
        <c:crosses val="autoZero"/>
        <c:crossBetween val="between"/>
        <c:majorUnit val="8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Revenue</a:t>
            </a:r>
            <a:r>
              <a:rPr lang="en-US" sz="800" baseline="0"/>
              <a:t> Bridge(2019~2020)</a:t>
            </a:r>
            <a:endParaRPr lang="en-US" sz="800"/>
          </a:p>
        </c:rich>
      </c:tx>
      <c:layout>
        <c:manualLayout>
          <c:xMode val="edge"/>
          <c:yMode val="edge"/>
          <c:x val="6.9090743347385658E-2"/>
          <c:y val="5.5586260815302352E-2"/>
        </c:manualLayout>
      </c:layout>
      <c:overlay val="0"/>
    </c:title>
    <c:autoTitleDeleted val="0"/>
    <c:plotArea>
      <c:layout>
        <c:manualLayout>
          <c:xMode val="edge"/>
          <c:yMode val="edge"/>
          <c:x val="6.8779500098498203E-2"/>
          <c:y val="0.12811851884834566"/>
          <c:w val="0.60468643836596336"/>
          <c:h val="0.52130983531395825"/>
        </c:manualLayout>
      </c:layout>
      <c:barChart>
        <c:barDir val="col"/>
        <c:grouping val="stacked"/>
        <c:varyColors val="0"/>
        <c:ser>
          <c:idx val="0"/>
          <c:order val="0"/>
          <c:tx>
            <c:strRef>
              <c:f>'Revenue Bridge'!$C$40</c:f>
              <c:strCache>
                <c:ptCount val="1"/>
                <c:pt idx="0">
                  <c:v>기초</c:v>
                </c:pt>
              </c:strCache>
            </c:strRef>
          </c:tx>
          <c:spPr>
            <a:solidFill>
              <a:srgbClr val="00338D"/>
            </a:solidFill>
            <a:ln w="3175">
              <a:solidFill>
                <a:srgbClr val="FFFFFF"/>
              </a:solidFill>
              <a:prstDash val="solid"/>
            </a:ln>
          </c:spPr>
          <c:invertIfNegative val="0"/>
          <c:dPt>
            <c:idx val="0"/>
            <c:invertIfNegative val="0"/>
            <c:bubble3D val="0"/>
            <c:spPr>
              <a:solidFill>
                <a:srgbClr val="00338D"/>
              </a:solidFill>
              <a:ln w="3175">
                <a:solidFill>
                  <a:srgbClr val="00338D"/>
                </a:solidFill>
                <a:prstDash val="solid"/>
              </a:ln>
            </c:spPr>
            <c:extLst>
              <c:ext xmlns:c16="http://schemas.microsoft.com/office/drawing/2014/chart" uri="{C3380CC4-5D6E-409C-BE32-E72D297353CC}">
                <c16:uniqueId val="{00000001-0D0A-48AB-852D-8549D6DE927E}"/>
              </c:ext>
            </c:extLst>
          </c:dPt>
          <c:dPt>
            <c:idx val="1"/>
            <c:invertIfNegative val="0"/>
            <c:bubble3D val="0"/>
            <c:spPr>
              <a:noFill/>
              <a:ln w="3175">
                <a:solidFill>
                  <a:srgbClr val="FFFFFF"/>
                </a:solidFill>
                <a:prstDash val="solid"/>
              </a:ln>
            </c:spPr>
            <c:extLst>
              <c:ext xmlns:c16="http://schemas.microsoft.com/office/drawing/2014/chart" uri="{C3380CC4-5D6E-409C-BE32-E72D297353CC}">
                <c16:uniqueId val="{00000003-0D0A-48AB-852D-8549D6DE927E}"/>
              </c:ext>
            </c:extLst>
          </c:dPt>
          <c:dPt>
            <c:idx val="2"/>
            <c:invertIfNegative val="0"/>
            <c:bubble3D val="0"/>
            <c:spPr>
              <a:noFill/>
              <a:ln w="3175">
                <a:solidFill>
                  <a:srgbClr val="FFFFFF"/>
                </a:solidFill>
                <a:prstDash val="solid"/>
              </a:ln>
            </c:spPr>
            <c:extLst>
              <c:ext xmlns:c16="http://schemas.microsoft.com/office/drawing/2014/chart" uri="{C3380CC4-5D6E-409C-BE32-E72D297353CC}">
                <c16:uniqueId val="{00000005-0D0A-48AB-852D-8549D6DE927E}"/>
              </c:ext>
            </c:extLst>
          </c:dPt>
          <c:dPt>
            <c:idx val="3"/>
            <c:invertIfNegative val="0"/>
            <c:bubble3D val="0"/>
            <c:spPr>
              <a:noFill/>
              <a:ln w="3175">
                <a:solidFill>
                  <a:srgbClr val="FFFFFF"/>
                </a:solidFill>
                <a:prstDash val="solid"/>
              </a:ln>
            </c:spPr>
            <c:extLst>
              <c:ext xmlns:c16="http://schemas.microsoft.com/office/drawing/2014/chart" uri="{C3380CC4-5D6E-409C-BE32-E72D297353CC}">
                <c16:uniqueId val="{00000007-0D0A-48AB-852D-8549D6DE927E}"/>
              </c:ext>
            </c:extLst>
          </c:dPt>
          <c:dPt>
            <c:idx val="4"/>
            <c:invertIfNegative val="0"/>
            <c:bubble3D val="0"/>
            <c:spPr>
              <a:noFill/>
              <a:ln w="3175">
                <a:solidFill>
                  <a:srgbClr val="FFFFFF"/>
                </a:solidFill>
                <a:prstDash val="solid"/>
              </a:ln>
            </c:spPr>
            <c:extLst>
              <c:ext xmlns:c16="http://schemas.microsoft.com/office/drawing/2014/chart" uri="{C3380CC4-5D6E-409C-BE32-E72D297353CC}">
                <c16:uniqueId val="{00000009-0D0A-48AB-852D-8549D6DE927E}"/>
              </c:ext>
            </c:extLst>
          </c:dPt>
          <c:dPt>
            <c:idx val="5"/>
            <c:invertIfNegative val="0"/>
            <c:bubble3D val="0"/>
            <c:spPr>
              <a:noFill/>
              <a:ln w="3175">
                <a:solidFill>
                  <a:srgbClr val="FFFFFF"/>
                </a:solidFill>
                <a:prstDash val="solid"/>
              </a:ln>
            </c:spPr>
            <c:extLst>
              <c:ext xmlns:c16="http://schemas.microsoft.com/office/drawing/2014/chart" uri="{C3380CC4-5D6E-409C-BE32-E72D297353CC}">
                <c16:uniqueId val="{0000000B-0D0A-48AB-852D-8549D6DE927E}"/>
              </c:ext>
            </c:extLst>
          </c:dPt>
          <c:dPt>
            <c:idx val="6"/>
            <c:invertIfNegative val="0"/>
            <c:bubble3D val="0"/>
            <c:spPr>
              <a:noFill/>
              <a:ln w="3175">
                <a:solidFill>
                  <a:srgbClr val="FFFFFF"/>
                </a:solidFill>
                <a:prstDash val="solid"/>
              </a:ln>
            </c:spPr>
            <c:extLst>
              <c:ext xmlns:c16="http://schemas.microsoft.com/office/drawing/2014/chart" uri="{C3380CC4-5D6E-409C-BE32-E72D297353CC}">
                <c16:uniqueId val="{0000000D-0D0A-48AB-852D-8549D6DE927E}"/>
              </c:ext>
            </c:extLst>
          </c:dPt>
          <c:dPt>
            <c:idx val="7"/>
            <c:invertIfNegative val="0"/>
            <c:bubble3D val="0"/>
            <c:spPr>
              <a:noFill/>
              <a:ln w="3175">
                <a:solidFill>
                  <a:srgbClr val="FFFFFF"/>
                </a:solidFill>
                <a:prstDash val="solid"/>
              </a:ln>
            </c:spPr>
            <c:extLst>
              <c:ext xmlns:c16="http://schemas.microsoft.com/office/drawing/2014/chart" uri="{C3380CC4-5D6E-409C-BE32-E72D297353CC}">
                <c16:uniqueId val="{0000000F-0D0A-48AB-852D-8549D6DE927E}"/>
              </c:ext>
            </c:extLst>
          </c:dPt>
          <c:dPt>
            <c:idx val="8"/>
            <c:invertIfNegative val="0"/>
            <c:bubble3D val="0"/>
            <c:spPr>
              <a:noFill/>
              <a:ln w="3175">
                <a:solidFill>
                  <a:srgbClr val="FFFFFF"/>
                </a:solidFill>
                <a:prstDash val="solid"/>
              </a:ln>
            </c:spPr>
            <c:extLst>
              <c:ext xmlns:c16="http://schemas.microsoft.com/office/drawing/2014/chart" uri="{C3380CC4-5D6E-409C-BE32-E72D297353CC}">
                <c16:uniqueId val="{00000011-0D0A-48AB-852D-8549D6DE927E}"/>
              </c:ext>
            </c:extLst>
          </c:dPt>
          <c:dPt>
            <c:idx val="9"/>
            <c:invertIfNegative val="0"/>
            <c:bubble3D val="0"/>
            <c:spPr>
              <a:noFill/>
              <a:ln w="3175">
                <a:solidFill>
                  <a:srgbClr val="FFFFFF"/>
                </a:solidFill>
                <a:prstDash val="solid"/>
              </a:ln>
            </c:spPr>
            <c:extLst>
              <c:ext xmlns:c16="http://schemas.microsoft.com/office/drawing/2014/chart" uri="{C3380CC4-5D6E-409C-BE32-E72D297353CC}">
                <c16:uniqueId val="{00000013-0D0A-48AB-852D-8549D6DE927E}"/>
              </c:ext>
            </c:extLst>
          </c:dPt>
          <c:dPt>
            <c:idx val="10"/>
            <c:invertIfNegative val="0"/>
            <c:bubble3D val="0"/>
            <c:spPr>
              <a:noFill/>
              <a:ln w="3175">
                <a:solidFill>
                  <a:srgbClr val="FFFFFF"/>
                </a:solidFill>
                <a:prstDash val="solid"/>
              </a:ln>
            </c:spPr>
            <c:extLst>
              <c:ext xmlns:c16="http://schemas.microsoft.com/office/drawing/2014/chart" uri="{C3380CC4-5D6E-409C-BE32-E72D297353CC}">
                <c16:uniqueId val="{00000015-0D0A-48AB-852D-8549D6DE927E}"/>
              </c:ext>
            </c:extLst>
          </c:dPt>
          <c:dPt>
            <c:idx val="11"/>
            <c:invertIfNegative val="0"/>
            <c:bubble3D val="0"/>
            <c:spPr>
              <a:noFill/>
              <a:ln w="3175">
                <a:solidFill>
                  <a:srgbClr val="FFFFFF"/>
                </a:solidFill>
                <a:prstDash val="solid"/>
              </a:ln>
            </c:spPr>
            <c:extLst>
              <c:ext xmlns:c16="http://schemas.microsoft.com/office/drawing/2014/chart" uri="{C3380CC4-5D6E-409C-BE32-E72D297353CC}">
                <c16:uniqueId val="{00000017-0D0A-48AB-852D-8549D6DE927E}"/>
              </c:ext>
            </c:extLst>
          </c:dPt>
          <c:dPt>
            <c:idx val="12"/>
            <c:invertIfNegative val="0"/>
            <c:bubble3D val="0"/>
            <c:spPr>
              <a:noFill/>
              <a:ln w="3175">
                <a:solidFill>
                  <a:srgbClr val="FFFFFF"/>
                </a:solidFill>
                <a:prstDash val="solid"/>
              </a:ln>
            </c:spPr>
            <c:extLst>
              <c:ext xmlns:c16="http://schemas.microsoft.com/office/drawing/2014/chart" uri="{C3380CC4-5D6E-409C-BE32-E72D297353CC}">
                <c16:uniqueId val="{00000019-0D0A-48AB-852D-8549D6DE927E}"/>
              </c:ext>
            </c:extLst>
          </c:dPt>
          <c:dPt>
            <c:idx val="13"/>
            <c:invertIfNegative val="0"/>
            <c:bubble3D val="0"/>
            <c:spPr>
              <a:noFill/>
              <a:ln w="3175">
                <a:solidFill>
                  <a:srgbClr val="FFFFFF"/>
                </a:solidFill>
                <a:prstDash val="solid"/>
              </a:ln>
            </c:spPr>
            <c:extLst>
              <c:ext xmlns:c16="http://schemas.microsoft.com/office/drawing/2014/chart" uri="{C3380CC4-5D6E-409C-BE32-E72D297353CC}">
                <c16:uniqueId val="{0000001B-0D0A-48AB-852D-8549D6DE927E}"/>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D0A-48AB-852D-8549D6DE927E}"/>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0D0A-48AB-852D-8549D6DE927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Bridge'!$B$41:$B$55</c:f>
              <c:strCache>
                <c:ptCount val="15"/>
                <c:pt idx="0">
                  <c:v>2019</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2020</c:v>
                </c:pt>
              </c:strCache>
            </c:strRef>
          </c:cat>
          <c:val>
            <c:numRef>
              <c:f>'Revenue Bridge'!$C$41:$C$55</c:f>
              <c:numCache>
                <c:formatCode>#,##0,,;\(#,##0,,\);\-</c:formatCode>
                <c:ptCount val="15"/>
                <c:pt idx="0">
                  <c:v>10462705078</c:v>
                </c:pt>
                <c:pt idx="1">
                  <c:v>10462705078</c:v>
                </c:pt>
                <c:pt idx="2">
                  <c:v>11526383614</c:v>
                </c:pt>
                <c:pt idx="3">
                  <c:v>13838424959</c:v>
                </c:pt>
                <c:pt idx="4">
                  <c:v>12397414861</c:v>
                </c:pt>
                <c:pt idx="5">
                  <c:v>12397414861</c:v>
                </c:pt>
                <c:pt idx="6">
                  <c:v>12827950192</c:v>
                </c:pt>
                <c:pt idx="7">
                  <c:v>12935565304</c:v>
                </c:pt>
                <c:pt idx="8">
                  <c:v>12956959688</c:v>
                </c:pt>
                <c:pt idx="9">
                  <c:v>12956959688</c:v>
                </c:pt>
                <c:pt idx="10">
                  <c:v>13589784706</c:v>
                </c:pt>
                <c:pt idx="11">
                  <c:v>13589784706</c:v>
                </c:pt>
                <c:pt idx="12">
                  <c:v>13805835996</c:v>
                </c:pt>
                <c:pt idx="13">
                  <c:v>13804527618</c:v>
                </c:pt>
                <c:pt idx="14">
                  <c:v>13804527618</c:v>
                </c:pt>
              </c:numCache>
            </c:numRef>
          </c:val>
          <c:extLst>
            <c:ext xmlns:c16="http://schemas.microsoft.com/office/drawing/2014/chart" uri="{C3380CC4-5D6E-409C-BE32-E72D297353CC}">
              <c16:uniqueId val="{0000001D-0D0A-48AB-852D-8549D6DE927E}"/>
            </c:ext>
          </c:extLst>
        </c:ser>
        <c:ser>
          <c:idx val="1"/>
          <c:order val="1"/>
          <c:tx>
            <c:strRef>
              <c:f>'Revenue Bridge'!$D$40</c:f>
              <c:strCache>
                <c:ptCount val="1"/>
                <c:pt idx="0">
                  <c:v>변동값</c:v>
                </c:pt>
              </c:strCache>
            </c:strRef>
          </c:tx>
          <c:spPr>
            <a:solidFill>
              <a:srgbClr val="0091DA"/>
            </a:solidFill>
            <a:ln w="3175">
              <a:solidFill>
                <a:srgbClr val="0091DA"/>
              </a:solidFill>
              <a:prstDash val="solid"/>
            </a:ln>
          </c:spPr>
          <c:invertIfNegative val="0"/>
          <c:dPt>
            <c:idx val="4"/>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F-0D0A-48AB-852D-8549D6DE927E}"/>
              </c:ext>
            </c:extLst>
          </c:dPt>
          <c:dPt>
            <c:idx val="8"/>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1-0D0A-48AB-852D-8549D6DE927E}"/>
              </c:ext>
            </c:extLst>
          </c:dPt>
          <c:dPt>
            <c:idx val="10"/>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3-0D0A-48AB-852D-8549D6DE927E}"/>
              </c:ext>
            </c:extLst>
          </c:dPt>
          <c:dPt>
            <c:idx val="13"/>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5-0D0A-48AB-852D-8549D6DE927E}"/>
              </c:ext>
            </c:extLst>
          </c:dPt>
          <c:dLbls>
            <c:dLbl>
              <c:idx val="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6-0D0A-48AB-852D-8549D6DE927E}"/>
                </c:ext>
              </c:extLst>
            </c:dLbl>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7-0D0A-48AB-852D-8549D6DE927E}"/>
                </c:ext>
              </c:extLst>
            </c:dLbl>
            <c:dLbl>
              <c:idx val="4"/>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1F-0D0A-48AB-852D-8549D6DE927E}"/>
                </c:ext>
              </c:extLst>
            </c:dLbl>
            <c:dLbl>
              <c:idx val="5"/>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8-0D0A-48AB-852D-8549D6DE927E}"/>
                </c:ext>
              </c:extLst>
            </c:dLbl>
            <c:dLbl>
              <c:idx val="6"/>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9-0D0A-48AB-852D-8549D6DE927E}"/>
                </c:ext>
              </c:extLst>
            </c:dLbl>
            <c:dLbl>
              <c:idx val="7"/>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A-0D0A-48AB-852D-8549D6DE927E}"/>
                </c:ext>
              </c:extLst>
            </c:dLbl>
            <c:dLbl>
              <c:idx val="8"/>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1-0D0A-48AB-852D-8549D6DE927E}"/>
                </c:ext>
              </c:extLst>
            </c:dLbl>
            <c:dLbl>
              <c:idx val="9"/>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B-0D0A-48AB-852D-8549D6DE927E}"/>
                </c:ext>
              </c:extLst>
            </c:dLbl>
            <c:dLbl>
              <c:idx val="10"/>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3-0D0A-48AB-852D-8549D6DE927E}"/>
                </c:ext>
              </c:extLst>
            </c:dLbl>
            <c:dLbl>
              <c:idx val="1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C-0D0A-48AB-852D-8549D6DE927E}"/>
                </c:ext>
              </c:extLst>
            </c:dLbl>
            <c:dLbl>
              <c:idx val="1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D-0D0A-48AB-852D-8549D6DE927E}"/>
                </c:ext>
              </c:extLst>
            </c:dLbl>
            <c:dLbl>
              <c:idx val="13"/>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5-0D0A-48AB-852D-8549D6DE927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'Revenue Bridge'!$B$41:$B$55</c:f>
              <c:strCache>
                <c:ptCount val="15"/>
                <c:pt idx="0">
                  <c:v>2019</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2020</c:v>
                </c:pt>
              </c:strCache>
            </c:strRef>
          </c:cat>
          <c:val>
            <c:numRef>
              <c:f>'Revenue Bridge'!$D$41:$D$55</c:f>
              <c:numCache>
                <c:formatCode>#,##0,,;\(#,##0,,\);\-</c:formatCode>
                <c:ptCount val="15"/>
                <c:pt idx="1">
                  <c:v>1063678536</c:v>
                </c:pt>
                <c:pt idx="2">
                  <c:v>2312041345</c:v>
                </c:pt>
                <c:pt idx="3">
                  <c:v>112530855</c:v>
                </c:pt>
                <c:pt idx="4" formatCode="\(#,##0,,\);\(#,##0,,\);\-">
                  <c:v>1553540953</c:v>
                </c:pt>
                <c:pt idx="5">
                  <c:v>430535331</c:v>
                </c:pt>
                <c:pt idx="6">
                  <c:v>107615112</c:v>
                </c:pt>
                <c:pt idx="7">
                  <c:v>120847117</c:v>
                </c:pt>
                <c:pt idx="8" formatCode="\(#,##0,,\);\(#,##0,,\);\-">
                  <c:v>99452733</c:v>
                </c:pt>
                <c:pt idx="9">
                  <c:v>647223738</c:v>
                </c:pt>
                <c:pt idx="10" formatCode="\(#,##0,,\);\(#,##0,,\);\-">
                  <c:v>14398720</c:v>
                </c:pt>
                <c:pt idx="11">
                  <c:v>216051290</c:v>
                </c:pt>
                <c:pt idx="12">
                  <c:v>17755050</c:v>
                </c:pt>
                <c:pt idx="13" formatCode="\(#,##0,,\);\(#,##0,,\);\-">
                  <c:v>19063428</c:v>
                </c:pt>
              </c:numCache>
            </c:numRef>
          </c:val>
          <c:extLst>
            <c:ext xmlns:c16="http://schemas.microsoft.com/office/drawing/2014/chart" uri="{C3380CC4-5D6E-409C-BE32-E72D297353CC}">
              <c16:uniqueId val="{0000002E-0D0A-48AB-852D-8549D6DE927E}"/>
            </c:ext>
          </c:extLst>
        </c:ser>
        <c:dLbls>
          <c:showLegendKey val="0"/>
          <c:showVal val="0"/>
          <c:showCatName val="0"/>
          <c:showSerName val="0"/>
          <c:showPercent val="0"/>
          <c:showBubbleSize val="0"/>
        </c:dLbls>
        <c:gapWidth val="0"/>
        <c:overlap val="100"/>
        <c:axId val="1207909471"/>
        <c:axId val="1372820799"/>
      </c:barChart>
      <c:catAx>
        <c:axId val="1207909471"/>
        <c:scaling>
          <c:orientation val="minMax"/>
        </c:scaling>
        <c:delete val="0"/>
        <c:axPos val="b"/>
        <c:numFmt formatCode="General" sourceLinked="1"/>
        <c:majorTickMark val="out"/>
        <c:minorTickMark val="none"/>
        <c:tickLblPos val="low"/>
        <c:spPr>
          <a:ln w="3175">
            <a:solidFill>
              <a:srgbClr val="000000"/>
            </a:solidFill>
            <a:prstDash val="solid"/>
          </a:ln>
        </c:spPr>
        <c:txPr>
          <a:bodyPr/>
          <a:lstStyle/>
          <a:p>
            <a:pPr>
              <a:defRPr sz="700">
                <a:solidFill>
                  <a:srgbClr val="000000"/>
                </a:solidFill>
              </a:defRPr>
            </a:pPr>
            <a:endParaRPr lang="ko-KR"/>
          </a:p>
        </c:txPr>
        <c:crossAx val="1372820799"/>
        <c:crosses val="autoZero"/>
        <c:auto val="1"/>
        <c:lblAlgn val="ctr"/>
        <c:lblOffset val="100"/>
        <c:noMultiLvlLbl val="0"/>
      </c:catAx>
      <c:valAx>
        <c:axId val="1372820799"/>
        <c:scaling>
          <c:orientation val="minMax"/>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8.0254326073311816E-2"/>
              <c:y val="0.40889972145764136"/>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207909471"/>
        <c:crosses val="autoZero"/>
        <c:crossBetween val="between"/>
        <c:majorUnit val="8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800" b="1">
                <a:solidFill>
                  <a:srgbClr val="00338D"/>
                </a:solidFill>
                <a:latin typeface="Arial"/>
                <a:ea typeface="Arial"/>
                <a:cs typeface="Arial"/>
              </a:defRPr>
            </a:pPr>
            <a:r>
              <a:rPr lang="en-US" sz="800"/>
              <a:t>Revenue Bridge(2018~2019)</a:t>
            </a:r>
          </a:p>
        </c:rich>
      </c:tx>
      <c:layout>
        <c:manualLayout>
          <c:xMode val="edge"/>
          <c:yMode val="edge"/>
          <c:x val="6.7182162635839551E-2"/>
          <c:y val="5.973074733730651E-2"/>
        </c:manualLayout>
      </c:layout>
      <c:overlay val="0"/>
    </c:title>
    <c:autoTitleDeleted val="0"/>
    <c:plotArea>
      <c:layout>
        <c:manualLayout>
          <c:xMode val="edge"/>
          <c:yMode val="edge"/>
          <c:x val="6.8788192624091263E-2"/>
          <c:y val="0.12811851884834566"/>
          <c:w val="0.60476286015346903"/>
          <c:h val="0.52130983531395825"/>
        </c:manualLayout>
      </c:layout>
      <c:barChart>
        <c:barDir val="col"/>
        <c:grouping val="stacked"/>
        <c:varyColors val="0"/>
        <c:ser>
          <c:idx val="0"/>
          <c:order val="0"/>
          <c:tx>
            <c:strRef>
              <c:f>'Revenue Bridge'!$C$24</c:f>
              <c:strCache>
                <c:ptCount val="1"/>
                <c:pt idx="0">
                  <c:v>기초</c:v>
                </c:pt>
              </c:strCache>
            </c:strRef>
          </c:tx>
          <c:spPr>
            <a:solidFill>
              <a:srgbClr val="00338D"/>
            </a:solidFill>
            <a:ln w="3175">
              <a:noFill/>
              <a:prstDash val="solid"/>
            </a:ln>
          </c:spPr>
          <c:invertIfNegative val="0"/>
          <c:dPt>
            <c:idx val="1"/>
            <c:invertIfNegative val="0"/>
            <c:bubble3D val="0"/>
            <c:spPr>
              <a:noFill/>
              <a:ln w="3175">
                <a:noFill/>
                <a:prstDash val="solid"/>
              </a:ln>
            </c:spPr>
            <c:extLst>
              <c:ext xmlns:c16="http://schemas.microsoft.com/office/drawing/2014/chart" uri="{C3380CC4-5D6E-409C-BE32-E72D297353CC}">
                <c16:uniqueId val="{00000001-EB48-4257-8C6F-9EC566CB5F6E}"/>
              </c:ext>
            </c:extLst>
          </c:dPt>
          <c:dPt>
            <c:idx val="2"/>
            <c:invertIfNegative val="0"/>
            <c:bubble3D val="0"/>
            <c:spPr>
              <a:noFill/>
              <a:ln w="3175">
                <a:noFill/>
                <a:prstDash val="solid"/>
              </a:ln>
            </c:spPr>
            <c:extLst>
              <c:ext xmlns:c16="http://schemas.microsoft.com/office/drawing/2014/chart" uri="{C3380CC4-5D6E-409C-BE32-E72D297353CC}">
                <c16:uniqueId val="{00000003-EB48-4257-8C6F-9EC566CB5F6E}"/>
              </c:ext>
            </c:extLst>
          </c:dPt>
          <c:dPt>
            <c:idx val="3"/>
            <c:invertIfNegative val="0"/>
            <c:bubble3D val="0"/>
            <c:spPr>
              <a:noFill/>
              <a:ln w="3175">
                <a:noFill/>
                <a:prstDash val="solid"/>
              </a:ln>
            </c:spPr>
            <c:extLst>
              <c:ext xmlns:c16="http://schemas.microsoft.com/office/drawing/2014/chart" uri="{C3380CC4-5D6E-409C-BE32-E72D297353CC}">
                <c16:uniqueId val="{00000005-EB48-4257-8C6F-9EC566CB5F6E}"/>
              </c:ext>
            </c:extLst>
          </c:dPt>
          <c:dPt>
            <c:idx val="4"/>
            <c:invertIfNegative val="0"/>
            <c:bubble3D val="0"/>
            <c:spPr>
              <a:noFill/>
              <a:ln w="3175">
                <a:noFill/>
                <a:prstDash val="solid"/>
              </a:ln>
            </c:spPr>
            <c:extLst>
              <c:ext xmlns:c16="http://schemas.microsoft.com/office/drawing/2014/chart" uri="{C3380CC4-5D6E-409C-BE32-E72D297353CC}">
                <c16:uniqueId val="{00000007-EB48-4257-8C6F-9EC566CB5F6E}"/>
              </c:ext>
            </c:extLst>
          </c:dPt>
          <c:dPt>
            <c:idx val="5"/>
            <c:invertIfNegative val="0"/>
            <c:bubble3D val="0"/>
            <c:spPr>
              <a:noFill/>
              <a:ln w="3175">
                <a:noFill/>
                <a:prstDash val="solid"/>
              </a:ln>
            </c:spPr>
            <c:extLst>
              <c:ext xmlns:c16="http://schemas.microsoft.com/office/drawing/2014/chart" uri="{C3380CC4-5D6E-409C-BE32-E72D297353CC}">
                <c16:uniqueId val="{00000009-EB48-4257-8C6F-9EC566CB5F6E}"/>
              </c:ext>
            </c:extLst>
          </c:dPt>
          <c:dPt>
            <c:idx val="6"/>
            <c:invertIfNegative val="0"/>
            <c:bubble3D val="0"/>
            <c:spPr>
              <a:noFill/>
              <a:ln w="3175">
                <a:noFill/>
                <a:prstDash val="solid"/>
              </a:ln>
            </c:spPr>
            <c:extLst>
              <c:ext xmlns:c16="http://schemas.microsoft.com/office/drawing/2014/chart" uri="{C3380CC4-5D6E-409C-BE32-E72D297353CC}">
                <c16:uniqueId val="{0000000B-EB48-4257-8C6F-9EC566CB5F6E}"/>
              </c:ext>
            </c:extLst>
          </c:dPt>
          <c:dPt>
            <c:idx val="7"/>
            <c:invertIfNegative val="0"/>
            <c:bubble3D val="0"/>
            <c:spPr>
              <a:noFill/>
              <a:ln w="3175">
                <a:noFill/>
                <a:prstDash val="solid"/>
              </a:ln>
            </c:spPr>
            <c:extLst>
              <c:ext xmlns:c16="http://schemas.microsoft.com/office/drawing/2014/chart" uri="{C3380CC4-5D6E-409C-BE32-E72D297353CC}">
                <c16:uniqueId val="{0000000D-EB48-4257-8C6F-9EC566CB5F6E}"/>
              </c:ext>
            </c:extLst>
          </c:dPt>
          <c:dPt>
            <c:idx val="8"/>
            <c:invertIfNegative val="0"/>
            <c:bubble3D val="0"/>
            <c:spPr>
              <a:noFill/>
              <a:ln w="3175">
                <a:noFill/>
                <a:prstDash val="solid"/>
              </a:ln>
            </c:spPr>
            <c:extLst>
              <c:ext xmlns:c16="http://schemas.microsoft.com/office/drawing/2014/chart" uri="{C3380CC4-5D6E-409C-BE32-E72D297353CC}">
                <c16:uniqueId val="{0000000F-EB48-4257-8C6F-9EC566CB5F6E}"/>
              </c:ext>
            </c:extLst>
          </c:dPt>
          <c:dPt>
            <c:idx val="9"/>
            <c:invertIfNegative val="0"/>
            <c:bubble3D val="0"/>
            <c:spPr>
              <a:noFill/>
              <a:ln w="3175">
                <a:noFill/>
                <a:prstDash val="solid"/>
              </a:ln>
            </c:spPr>
            <c:extLst>
              <c:ext xmlns:c16="http://schemas.microsoft.com/office/drawing/2014/chart" uri="{C3380CC4-5D6E-409C-BE32-E72D297353CC}">
                <c16:uniqueId val="{00000011-EB48-4257-8C6F-9EC566CB5F6E}"/>
              </c:ext>
            </c:extLst>
          </c:dPt>
          <c:dPt>
            <c:idx val="10"/>
            <c:invertIfNegative val="0"/>
            <c:bubble3D val="0"/>
            <c:spPr>
              <a:noFill/>
              <a:ln w="3175">
                <a:noFill/>
                <a:prstDash val="solid"/>
              </a:ln>
            </c:spPr>
            <c:extLst>
              <c:ext xmlns:c16="http://schemas.microsoft.com/office/drawing/2014/chart" uri="{C3380CC4-5D6E-409C-BE32-E72D297353CC}">
                <c16:uniqueId val="{00000013-EB48-4257-8C6F-9EC566CB5F6E}"/>
              </c:ext>
            </c:extLst>
          </c:dPt>
          <c:dPt>
            <c:idx val="11"/>
            <c:invertIfNegative val="0"/>
            <c:bubble3D val="0"/>
            <c:spPr>
              <a:noFill/>
              <a:ln w="3175">
                <a:noFill/>
                <a:prstDash val="solid"/>
              </a:ln>
            </c:spPr>
            <c:extLst>
              <c:ext xmlns:c16="http://schemas.microsoft.com/office/drawing/2014/chart" uri="{C3380CC4-5D6E-409C-BE32-E72D297353CC}">
                <c16:uniqueId val="{00000015-EB48-4257-8C6F-9EC566CB5F6E}"/>
              </c:ext>
            </c:extLst>
          </c:dPt>
          <c:dPt>
            <c:idx val="12"/>
            <c:invertIfNegative val="0"/>
            <c:bubble3D val="0"/>
            <c:spPr>
              <a:noFill/>
              <a:ln w="3175">
                <a:noFill/>
                <a:prstDash val="solid"/>
              </a:ln>
            </c:spPr>
            <c:extLst>
              <c:ext xmlns:c16="http://schemas.microsoft.com/office/drawing/2014/chart" uri="{C3380CC4-5D6E-409C-BE32-E72D297353CC}">
                <c16:uniqueId val="{00000017-EB48-4257-8C6F-9EC566CB5F6E}"/>
              </c:ext>
            </c:extLst>
          </c:dPt>
          <c:dPt>
            <c:idx val="13"/>
            <c:invertIfNegative val="0"/>
            <c:bubble3D val="0"/>
            <c:spPr>
              <a:noFill/>
              <a:ln w="3175">
                <a:noFill/>
                <a:prstDash val="solid"/>
              </a:ln>
            </c:spPr>
            <c:extLst>
              <c:ext xmlns:c16="http://schemas.microsoft.com/office/drawing/2014/chart" uri="{C3380CC4-5D6E-409C-BE32-E72D297353CC}">
                <c16:uniqueId val="{00000019-EB48-4257-8C6F-9EC566CB5F6E}"/>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EB48-4257-8C6F-9EC566CB5F6E}"/>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EB48-4257-8C6F-9EC566CB5F6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'Revenue Bridge'!$B$25:$B$39</c:f>
              <c:strCache>
                <c:ptCount val="15"/>
                <c:pt idx="0">
                  <c:v>2018</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2019</c:v>
                </c:pt>
              </c:strCache>
            </c:strRef>
          </c:cat>
          <c:val>
            <c:numRef>
              <c:f>'Revenue Bridge'!$C$25:$C$39</c:f>
              <c:numCache>
                <c:formatCode>#,##0,,;\(#,##0,,\);\-</c:formatCode>
                <c:ptCount val="15"/>
                <c:pt idx="0">
                  <c:v>10320203373</c:v>
                </c:pt>
                <c:pt idx="1">
                  <c:v>10320203373</c:v>
                </c:pt>
                <c:pt idx="2">
                  <c:v>10913160558</c:v>
                </c:pt>
                <c:pt idx="3">
                  <c:v>12071248449</c:v>
                </c:pt>
                <c:pt idx="4">
                  <c:v>11348560534</c:v>
                </c:pt>
                <c:pt idx="5">
                  <c:v>10023541542</c:v>
                </c:pt>
                <c:pt idx="6">
                  <c:v>10023541542</c:v>
                </c:pt>
                <c:pt idx="7">
                  <c:v>10027431148</c:v>
                </c:pt>
                <c:pt idx="8">
                  <c:v>9953713262</c:v>
                </c:pt>
                <c:pt idx="9">
                  <c:v>9953713262</c:v>
                </c:pt>
                <c:pt idx="10">
                  <c:v>10269693778</c:v>
                </c:pt>
                <c:pt idx="11">
                  <c:v>10281200658</c:v>
                </c:pt>
                <c:pt idx="12">
                  <c:v>10318576973</c:v>
                </c:pt>
                <c:pt idx="13">
                  <c:v>10441233473</c:v>
                </c:pt>
                <c:pt idx="14">
                  <c:v>10462705078</c:v>
                </c:pt>
              </c:numCache>
            </c:numRef>
          </c:val>
          <c:extLst>
            <c:ext xmlns:c16="http://schemas.microsoft.com/office/drawing/2014/chart" uri="{C3380CC4-5D6E-409C-BE32-E72D297353CC}">
              <c16:uniqueId val="{0000001C-EB48-4257-8C6F-9EC566CB5F6E}"/>
            </c:ext>
          </c:extLst>
        </c:ser>
        <c:ser>
          <c:idx val="1"/>
          <c:order val="1"/>
          <c:tx>
            <c:strRef>
              <c:f>'Revenue Bridge'!$D$24</c:f>
              <c:strCache>
                <c:ptCount val="1"/>
                <c:pt idx="0">
                  <c:v>변동값</c:v>
                </c:pt>
              </c:strCache>
            </c:strRef>
          </c:tx>
          <c:spPr>
            <a:solidFill>
              <a:srgbClr val="0091DA"/>
            </a:solidFill>
            <a:ln w="3175">
              <a:solidFill>
                <a:srgbClr val="0091DA"/>
              </a:solidFill>
              <a:prstDash val="solid"/>
            </a:ln>
          </c:spPr>
          <c:invertIfNegative val="0"/>
          <c:dPt>
            <c:idx val="4"/>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1E-EB48-4257-8C6F-9EC566CB5F6E}"/>
              </c:ext>
            </c:extLst>
          </c:dPt>
          <c:dPt>
            <c:idx val="5"/>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0-EB48-4257-8C6F-9EC566CB5F6E}"/>
              </c:ext>
            </c:extLst>
          </c:dPt>
          <c:dPt>
            <c:idx val="7"/>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2-EB48-4257-8C6F-9EC566CB5F6E}"/>
              </c:ext>
            </c:extLst>
          </c:dPt>
          <c:dPt>
            <c:idx val="8"/>
            <c:invertIfNegative val="0"/>
            <c:bubble3D val="0"/>
            <c:spPr>
              <a:solidFill>
                <a:srgbClr val="6D2077"/>
              </a:solidFill>
              <a:ln w="3175">
                <a:solidFill>
                  <a:srgbClr val="6D2077"/>
                </a:solidFill>
                <a:prstDash val="solid"/>
              </a:ln>
            </c:spPr>
            <c:extLst>
              <c:ext xmlns:c16="http://schemas.microsoft.com/office/drawing/2014/chart" uri="{C3380CC4-5D6E-409C-BE32-E72D297353CC}">
                <c16:uniqueId val="{00000024-EB48-4257-8C6F-9EC566CB5F6E}"/>
              </c:ext>
            </c:extLst>
          </c:dPt>
          <c:dLbls>
            <c:dLbl>
              <c:idx val="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5-EB48-4257-8C6F-9EC566CB5F6E}"/>
                </c:ext>
              </c:extLst>
            </c:dLbl>
            <c:dLbl>
              <c:idx val="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6-EB48-4257-8C6F-9EC566CB5F6E}"/>
                </c:ext>
              </c:extLst>
            </c:dLbl>
            <c:dLbl>
              <c:idx val="4"/>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1E-EB48-4257-8C6F-9EC566CB5F6E}"/>
                </c:ext>
              </c:extLst>
            </c:dLbl>
            <c:dLbl>
              <c:idx val="6"/>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7-EB48-4257-8C6F-9EC566CB5F6E}"/>
                </c:ext>
              </c:extLst>
            </c:dLbl>
            <c:dLbl>
              <c:idx val="7"/>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2-EB48-4257-8C6F-9EC566CB5F6E}"/>
                </c:ext>
              </c:extLst>
            </c:dLbl>
            <c:dLbl>
              <c:idx val="8"/>
              <c:spPr>
                <a:solidFill>
                  <a:srgbClr val="6D2077"/>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4-EB48-4257-8C6F-9EC566CB5F6E}"/>
                </c:ext>
              </c:extLst>
            </c:dLbl>
            <c:dLbl>
              <c:idx val="9"/>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8-EB48-4257-8C6F-9EC566CB5F6E}"/>
                </c:ext>
              </c:extLst>
            </c:dLbl>
            <c:dLbl>
              <c:idx val="10"/>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9-EB48-4257-8C6F-9EC566CB5F6E}"/>
                </c:ext>
              </c:extLst>
            </c:dLbl>
            <c:dLbl>
              <c:idx val="11"/>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A-EB48-4257-8C6F-9EC566CB5F6E}"/>
                </c:ext>
              </c:extLst>
            </c:dLbl>
            <c:dLbl>
              <c:idx val="12"/>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B-EB48-4257-8C6F-9EC566CB5F6E}"/>
                </c:ext>
              </c:extLst>
            </c:dLbl>
            <c:dLbl>
              <c:idx val="13"/>
              <c:spPr>
                <a:solidFill>
                  <a:srgbClr val="0091DA"/>
                </a:solid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extLst>
                <c:ext xmlns:c16="http://schemas.microsoft.com/office/drawing/2014/chart" uri="{C3380CC4-5D6E-409C-BE32-E72D297353CC}">
                  <c16:uniqueId val="{0000002C-EB48-4257-8C6F-9EC566CB5F6E}"/>
                </c:ext>
              </c:extLst>
            </c:dLbl>
            <c:spPr>
              <a:noFill/>
              <a:ln>
                <a:noFill/>
              </a:ln>
              <a:effectLst/>
            </c:spPr>
            <c:txPr>
              <a:bodyPr wrap="square" lIns="38100" tIns="19050" rIns="38100" bIns="19050" anchor="ctr">
                <a:spAutoFit/>
              </a:bodyPr>
              <a:lstStyle/>
              <a:p>
                <a:pPr>
                  <a:defRPr sz="700">
                    <a:solidFill>
                      <a:schemeClr val="bg1"/>
                    </a:solidFill>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'Revenue Bridge'!$B$25:$B$39</c:f>
              <c:strCache>
                <c:ptCount val="15"/>
                <c:pt idx="0">
                  <c:v>2018</c:v>
                </c:pt>
                <c:pt idx="1">
                  <c:v>△ELISA</c:v>
                </c:pt>
                <c:pt idx="2">
                  <c:v>△PCR</c:v>
                </c:pt>
                <c:pt idx="3">
                  <c:v>△Rapid</c:v>
                </c:pt>
                <c:pt idx="4">
                  <c:v>△기타</c:v>
                </c:pt>
                <c:pt idx="5">
                  <c:v>△ELISA</c:v>
                </c:pt>
                <c:pt idx="6">
                  <c:v>△PCR</c:v>
                </c:pt>
                <c:pt idx="7">
                  <c:v>△Rapid</c:v>
                </c:pt>
                <c:pt idx="8">
                  <c:v>△기타</c:v>
                </c:pt>
                <c:pt idx="9">
                  <c:v>△Biologicals</c:v>
                </c:pt>
                <c:pt idx="10">
                  <c:v>△기타</c:v>
                </c:pt>
                <c:pt idx="11">
                  <c:v>△유럽</c:v>
                </c:pt>
                <c:pt idx="12">
                  <c:v>△남아메리카</c:v>
                </c:pt>
                <c:pt idx="13">
                  <c:v>△기타</c:v>
                </c:pt>
                <c:pt idx="14">
                  <c:v>2019</c:v>
                </c:pt>
              </c:strCache>
            </c:strRef>
          </c:cat>
          <c:val>
            <c:numRef>
              <c:f>'Revenue Bridge'!$D$25:$D$39</c:f>
              <c:numCache>
                <c:formatCode>#,##0,,;\(#,##0,,\);\-</c:formatCode>
                <c:ptCount val="15"/>
                <c:pt idx="1">
                  <c:v>592957185</c:v>
                </c:pt>
                <c:pt idx="2">
                  <c:v>1158087891</c:v>
                </c:pt>
                <c:pt idx="3">
                  <c:v>159188692</c:v>
                </c:pt>
                <c:pt idx="4" formatCode="\(#,##0,,\);\(#,##0,,\);\-">
                  <c:v>881876607</c:v>
                </c:pt>
                <c:pt idx="5" formatCode="\(#,##0,,\);\(#,##0,,\);\-">
                  <c:v>1325018992</c:v>
                </c:pt>
                <c:pt idx="6">
                  <c:v>74442478</c:v>
                </c:pt>
                <c:pt idx="7" formatCode="\(#,##0,,\);\(#,##0,,\);\-">
                  <c:v>70552872</c:v>
                </c:pt>
                <c:pt idx="8" formatCode="\(#,##0,,\);\(#,##0,,\);\-">
                  <c:v>73717886</c:v>
                </c:pt>
                <c:pt idx="9">
                  <c:v>315980516</c:v>
                </c:pt>
                <c:pt idx="10">
                  <c:v>11506880</c:v>
                </c:pt>
                <c:pt idx="11">
                  <c:v>37376315</c:v>
                </c:pt>
                <c:pt idx="12">
                  <c:v>122656500</c:v>
                </c:pt>
                <c:pt idx="13">
                  <c:v>21471605</c:v>
                </c:pt>
              </c:numCache>
            </c:numRef>
          </c:val>
          <c:extLst>
            <c:ext xmlns:c16="http://schemas.microsoft.com/office/drawing/2014/chart" uri="{C3380CC4-5D6E-409C-BE32-E72D297353CC}">
              <c16:uniqueId val="{0000002D-EB48-4257-8C6F-9EC566CB5F6E}"/>
            </c:ext>
          </c:extLst>
        </c:ser>
        <c:dLbls>
          <c:showLegendKey val="0"/>
          <c:showVal val="0"/>
          <c:showCatName val="0"/>
          <c:showSerName val="0"/>
          <c:showPercent val="0"/>
          <c:showBubbleSize val="0"/>
        </c:dLbls>
        <c:gapWidth val="0"/>
        <c:overlap val="100"/>
        <c:axId val="1027767663"/>
        <c:axId val="1376972463"/>
      </c:barChart>
      <c:catAx>
        <c:axId val="1027767663"/>
        <c:scaling>
          <c:orientation val="minMax"/>
        </c:scaling>
        <c:delete val="0"/>
        <c:axPos val="b"/>
        <c:numFmt formatCode="General"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376972463"/>
        <c:crosses val="autoZero"/>
        <c:auto val="1"/>
        <c:lblAlgn val="ctr"/>
        <c:lblOffset val="0"/>
        <c:noMultiLvlLbl val="0"/>
      </c:catAx>
      <c:valAx>
        <c:axId val="1376972463"/>
        <c:scaling>
          <c:orientation val="minMax"/>
          <c:max val="16000000000"/>
        </c:scaling>
        <c:delete val="0"/>
        <c:axPos val="l"/>
        <c:title>
          <c:tx>
            <c:rich>
              <a:bodyPr rot="-5400000" vert="horz"/>
              <a:lstStyle/>
              <a:p>
                <a:pPr>
                  <a:defRPr altLang="ko-KR" sz="700">
                    <a:solidFill>
                      <a:srgbClr val="000000"/>
                    </a:solidFill>
                  </a:defRPr>
                </a:pPr>
                <a:r>
                  <a:rPr lang="ko-KR" altLang="en-US" sz="700"/>
                  <a:t>백만원</a:t>
                </a:r>
                <a:endParaRPr lang="en-US" sz="700"/>
              </a:p>
            </c:rich>
          </c:tx>
          <c:layout>
            <c:manualLayout>
              <c:xMode val="edge"/>
              <c:yMode val="edge"/>
              <c:x val="7.9113546758989794E-2"/>
              <c:y val="0.40397280087916349"/>
            </c:manualLayout>
          </c:layout>
          <c:overlay val="0"/>
        </c:title>
        <c:numFmt formatCode="#,##0,,;\(#,##0,,\);\-" sourceLinked="1"/>
        <c:majorTickMark val="out"/>
        <c:minorTickMark val="none"/>
        <c:tickLblPos val="nextTo"/>
        <c:spPr>
          <a:ln w="3175">
            <a:solidFill>
              <a:srgbClr val="000000"/>
            </a:solidFill>
            <a:prstDash val="solid"/>
          </a:ln>
        </c:spPr>
        <c:txPr>
          <a:bodyPr/>
          <a:lstStyle/>
          <a:p>
            <a:pPr>
              <a:defRPr sz="700">
                <a:solidFill>
                  <a:srgbClr val="000000"/>
                </a:solidFill>
              </a:defRPr>
            </a:pPr>
            <a:endParaRPr lang="ko-KR"/>
          </a:p>
        </c:txPr>
        <c:crossAx val="1027767663"/>
        <c:crosses val="autoZero"/>
        <c:crossBetween val="between"/>
        <c:majorUnit val="8000000000"/>
      </c:valAx>
      <c:spPr>
        <a:noFill/>
        <a:ln w="25400">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c:spPr>
  <c:txPr>
    <a:bodyPr/>
    <a:lstStyle/>
    <a:p>
      <a:pPr>
        <a:defRPr sz="800" b="0" i="0">
          <a:solidFill>
            <a:srgbClr val="000000"/>
          </a:solidFill>
          <a:latin typeface="Arial"/>
          <a:ea typeface="Arial"/>
          <a:cs typeface="Arial"/>
        </a:defRPr>
      </a:pPr>
      <a:endParaRPr lang="ko-KR"/>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0.31103</cdr:x>
      <cdr:y>0.31267</cdr:y>
    </cdr:from>
    <cdr:to>
      <cdr:x>0.37851</cdr:x>
      <cdr:y>0.36388</cdr:y>
    </cdr:to>
    <cdr:sp macro="" textlink="">
      <cdr:nvSpPr>
        <cdr:cNvPr id="2" name="직사각형 1">
          <a:extLst xmlns:a="http://schemas.openxmlformats.org/drawingml/2006/main">
            <a:ext uri="{FF2B5EF4-FFF2-40B4-BE49-F238E27FC236}">
              <a16:creationId xmlns:a16="http://schemas.microsoft.com/office/drawing/2014/main" id="{A746DCAE-8DDB-4F8B-BD76-233908384F43}"/>
            </a:ext>
          </a:extLst>
        </cdr:cNvPr>
        <cdr:cNvSpPr/>
      </cdr:nvSpPr>
      <cdr:spPr>
        <a:xfrm xmlns:a="http://schemas.openxmlformats.org/drawingml/2006/main">
          <a:off x="1886316" y="832531"/>
          <a:ext cx="409196" cy="136368"/>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a:solidFill>
                <a:schemeClr val="bg1"/>
              </a:solidFill>
              <a:highlight>
                <a:srgbClr val="0091DA"/>
              </a:highlight>
            </a:rPr>
            <a:t>(15.3%)</a:t>
          </a:r>
          <a:endParaRPr lang="ko-KR" altLang="en-US" sz="700" dirty="0">
            <a:solidFill>
              <a:schemeClr val="bg1"/>
            </a:solidFill>
            <a:highlight>
              <a:srgbClr val="0091DA"/>
            </a:highlight>
          </a:endParaRPr>
        </a:p>
      </cdr:txBody>
    </cdr:sp>
  </cdr:relSizeAnchor>
  <cdr:relSizeAnchor xmlns:cdr="http://schemas.openxmlformats.org/drawingml/2006/chartDrawing">
    <cdr:from>
      <cdr:x>0.48545</cdr:x>
      <cdr:y>0.42959</cdr:y>
    </cdr:from>
    <cdr:to>
      <cdr:x>0.55292</cdr:x>
      <cdr:y>0.48081</cdr:y>
    </cdr:to>
    <cdr:sp macro="" textlink="">
      <cdr:nvSpPr>
        <cdr:cNvPr id="6" name="직사각형 5">
          <a:extLst xmlns:a="http://schemas.openxmlformats.org/drawingml/2006/main">
            <a:ext uri="{FF2B5EF4-FFF2-40B4-BE49-F238E27FC236}">
              <a16:creationId xmlns:a16="http://schemas.microsoft.com/office/drawing/2014/main" id="{BC30AE5F-9B49-4E0F-85B8-99948AECB773}"/>
            </a:ext>
          </a:extLst>
        </cdr:cNvPr>
        <cdr:cNvSpPr/>
      </cdr:nvSpPr>
      <cdr:spPr>
        <a:xfrm xmlns:a="http://schemas.openxmlformats.org/drawingml/2006/main">
          <a:off x="2944062" y="1143866"/>
          <a:ext cx="409196" cy="136368"/>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a:solidFill>
                <a:schemeClr val="bg1"/>
              </a:solidFill>
              <a:highlight>
                <a:srgbClr val="0091DA"/>
              </a:highlight>
            </a:rPr>
            <a:t>(23.5%)</a:t>
          </a:r>
          <a:endParaRPr lang="ko-KR" altLang="en-US" sz="700" dirty="0">
            <a:solidFill>
              <a:schemeClr val="bg1"/>
            </a:solidFill>
            <a:highlight>
              <a:srgbClr val="0091DA"/>
            </a:highlight>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0.04562</cdr:x>
      <cdr:y>0.05669</cdr:y>
    </cdr:from>
    <cdr:to>
      <cdr:x>0.0735</cdr:x>
      <cdr:y>0.10297</cdr:y>
    </cdr:to>
    <cdr:sp macro="" textlink="">
      <cdr:nvSpPr>
        <cdr:cNvPr id="3" name="타원 2">
          <a:extLst xmlns:a="http://schemas.openxmlformats.org/drawingml/2006/main">
            <a:ext uri="{FF2B5EF4-FFF2-40B4-BE49-F238E27FC236}">
              <a16:creationId xmlns:a16="http://schemas.microsoft.com/office/drawing/2014/main" id="{886D77F5-723A-4424-97DC-873561D03654}"/>
            </a:ext>
          </a:extLst>
        </cdr:cNvPr>
        <cdr:cNvSpPr/>
      </cdr:nvSpPr>
      <cdr:spPr>
        <a:xfrm xmlns:a="http://schemas.openxmlformats.org/drawingml/2006/main">
          <a:off x="211726" y="158511"/>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cdr:txBody>
    </cdr:sp>
  </cdr:relSizeAnchor>
  <cdr:relSizeAnchor xmlns:cdr="http://schemas.openxmlformats.org/drawingml/2006/chartDrawing">
    <cdr:from>
      <cdr:x>0.66386</cdr:x>
      <cdr:y>0.05514</cdr:y>
    </cdr:from>
    <cdr:to>
      <cdr:x>0.69174</cdr:x>
      <cdr:y>0.10142</cdr:y>
    </cdr:to>
    <cdr:sp macro="" textlink="">
      <cdr:nvSpPr>
        <cdr:cNvPr id="4" name="타원 3">
          <a:extLst xmlns:a="http://schemas.openxmlformats.org/drawingml/2006/main">
            <a:ext uri="{FF2B5EF4-FFF2-40B4-BE49-F238E27FC236}">
              <a16:creationId xmlns:a16="http://schemas.microsoft.com/office/drawing/2014/main" id="{938E9DDA-9EEA-4CE6-8EB6-CE4C30BF6DD0}"/>
            </a:ext>
          </a:extLst>
        </cdr:cNvPr>
        <cdr:cNvSpPr/>
      </cdr:nvSpPr>
      <cdr:spPr>
        <a:xfrm xmlns:a="http://schemas.openxmlformats.org/drawingml/2006/main">
          <a:off x="3081201" y="154157"/>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0.03832</cdr:x>
      <cdr:y>0.05462</cdr:y>
    </cdr:from>
    <cdr:to>
      <cdr:x>0.06652</cdr:x>
      <cdr:y>0.1009</cdr:y>
    </cdr:to>
    <cdr:sp macro="" textlink="">
      <cdr:nvSpPr>
        <cdr:cNvPr id="2" name="타원 1">
          <a:extLst xmlns:a="http://schemas.openxmlformats.org/drawingml/2006/main">
            <a:ext uri="{FF2B5EF4-FFF2-40B4-BE49-F238E27FC236}">
              <a16:creationId xmlns:a16="http://schemas.microsoft.com/office/drawing/2014/main" id="{BF932DFE-88C9-41C0-8A90-62222E1058BE}"/>
            </a:ext>
          </a:extLst>
        </cdr:cNvPr>
        <cdr:cNvSpPr/>
      </cdr:nvSpPr>
      <cdr:spPr>
        <a:xfrm xmlns:a="http://schemas.openxmlformats.org/drawingml/2006/main">
          <a:off x="175893" y="152706"/>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0.16666</cdr:x>
      <cdr:y>0.71746</cdr:y>
    </cdr:from>
    <cdr:to>
      <cdr:x>0.67656</cdr:x>
      <cdr:y>0.90609</cdr:y>
    </cdr:to>
    <cdr:sp macro="" textlink="">
      <cdr:nvSpPr>
        <cdr:cNvPr id="2" name="Rounded Rectangle 2">
          <a:extLst xmlns:a="http://schemas.openxmlformats.org/drawingml/2006/main">
            <a:ext uri="{FF2B5EF4-FFF2-40B4-BE49-F238E27FC236}">
              <a16:creationId xmlns:a16="http://schemas.microsoft.com/office/drawing/2014/main" id="{1357DEBA-9579-4D0F-9D38-84C4568BF97C}"/>
            </a:ext>
          </a:extLst>
        </cdr:cNvPr>
        <cdr:cNvSpPr/>
      </cdr:nvSpPr>
      <cdr:spPr>
        <a:xfrm xmlns:a="http://schemas.openxmlformats.org/drawingml/2006/main">
          <a:off x="764898" y="2004583"/>
          <a:ext cx="2340228" cy="527024"/>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1752" tIns="31752" rIns="31752" bIns="31752"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nSpc>
              <a:spcPct val="120000"/>
            </a:lnSpc>
          </a:pPr>
          <a:r>
            <a:rPr lang="ko-KR" altLang="en-US" sz="700">
              <a:solidFill>
                <a:schemeClr val="tx1"/>
              </a:solidFill>
            </a:rPr>
            <a:t>해당 품목의 경우 관납품목이 아니며</a:t>
          </a:r>
          <a:r>
            <a:rPr lang="en-US" altLang="ko-KR" sz="700">
              <a:solidFill>
                <a:schemeClr val="tx1"/>
              </a:solidFill>
            </a:rPr>
            <a:t>, </a:t>
          </a:r>
          <a:r>
            <a:rPr lang="ko-KR" altLang="en-US" sz="700">
              <a:solidFill>
                <a:schemeClr val="tx1"/>
              </a:solidFill>
            </a:rPr>
            <a:t>매출비중도 높지 않아 단가가 고정되어 있지 않음</a:t>
          </a:r>
          <a:r>
            <a:rPr lang="en-US" altLang="ko-KR" sz="700">
              <a:solidFill>
                <a:schemeClr val="tx1"/>
              </a:solidFill>
            </a:rPr>
            <a:t>. </a:t>
          </a:r>
          <a:r>
            <a:rPr lang="ko-KR" altLang="en-US" sz="700">
              <a:solidFill>
                <a:schemeClr val="tx1"/>
              </a:solidFill>
            </a:rPr>
            <a:t>이에 따라 </a:t>
          </a:r>
          <a:r>
            <a:rPr lang="en-US" altLang="ko-KR" sz="700">
              <a:solidFill>
                <a:schemeClr val="tx1"/>
              </a:solidFill>
            </a:rPr>
            <a:t>2019</a:t>
          </a:r>
          <a:r>
            <a:rPr lang="ko-KR" altLang="en-US" sz="700">
              <a:solidFill>
                <a:schemeClr val="tx1"/>
              </a:solidFill>
            </a:rPr>
            <a:t>년 단가가 크게 하락한 부분이 있으나 이후 안정적인 단가를 유지하고 있음</a:t>
          </a:r>
          <a:r>
            <a:rPr lang="en-US" altLang="ko-KR" sz="700">
              <a:solidFill>
                <a:schemeClr val="tx1"/>
              </a:solidFill>
            </a:rPr>
            <a:t>.</a:t>
          </a:r>
          <a:r>
            <a:rPr lang="ko-KR" altLang="en-US" sz="700">
              <a:solidFill>
                <a:schemeClr val="tx1"/>
              </a:solidFill>
            </a:rPr>
            <a:t> </a:t>
          </a:r>
          <a:endParaRPr lang="en-US" altLang="ko-KR" sz="700" dirty="0">
            <a:solidFill>
              <a:schemeClr val="tx1"/>
            </a:solidFill>
          </a:endParaRPr>
        </a:p>
      </cdr:txBody>
    </cdr:sp>
  </cdr:relSizeAnchor>
  <cdr:relSizeAnchor xmlns:cdr="http://schemas.openxmlformats.org/drawingml/2006/chartDrawing">
    <cdr:from>
      <cdr:x>0.041</cdr:x>
      <cdr:y>0.05239</cdr:y>
    </cdr:from>
    <cdr:to>
      <cdr:x>0.0692</cdr:x>
      <cdr:y>0.0987</cdr:y>
    </cdr:to>
    <cdr:sp macro="" textlink="">
      <cdr:nvSpPr>
        <cdr:cNvPr id="3" name="타원 2">
          <a:extLst xmlns:a="http://schemas.openxmlformats.org/drawingml/2006/main">
            <a:ext uri="{FF2B5EF4-FFF2-40B4-BE49-F238E27FC236}">
              <a16:creationId xmlns:a16="http://schemas.microsoft.com/office/drawing/2014/main" id="{A0CD0CF4-DB8F-455B-8877-77531CDB9458}"/>
            </a:ext>
          </a:extLst>
        </cdr:cNvPr>
        <cdr:cNvSpPr/>
      </cdr:nvSpPr>
      <cdr:spPr>
        <a:xfrm xmlns:a="http://schemas.openxmlformats.org/drawingml/2006/main">
          <a:off x="188187" y="146371"/>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2</a:t>
          </a:r>
          <a:endParaRPr lang="ko-KR" altLang="en-US" sz="700" dirty="0">
            <a:solidFill>
              <a:srgbClr val="FFFFFF"/>
            </a:solidFill>
            <a:latin typeface=""/>
            <a:cs typeface="KPMG Extralight"/>
          </a:endParaRPr>
        </a:p>
      </cdr:txBody>
    </cdr:sp>
  </cdr:relSizeAnchor>
</c:userShapes>
</file>

<file path=ppt/drawings/drawing13.xml><?xml version="1.0" encoding="utf-8"?>
<c:userShapes xmlns:c="http://schemas.openxmlformats.org/drawingml/2006/chart">
  <cdr:relSizeAnchor xmlns:cdr="http://schemas.openxmlformats.org/drawingml/2006/chartDrawing">
    <cdr:from>
      <cdr:x>0.16196</cdr:x>
      <cdr:y>0.7185</cdr:y>
    </cdr:from>
    <cdr:to>
      <cdr:x>0.683</cdr:x>
      <cdr:y>0.90713</cdr:y>
    </cdr:to>
    <cdr:sp macro="" textlink="">
      <cdr:nvSpPr>
        <cdr:cNvPr id="2" name="Rounded Rectangle 2">
          <a:extLst xmlns:a="http://schemas.openxmlformats.org/drawingml/2006/main">
            <a:ext uri="{FF2B5EF4-FFF2-40B4-BE49-F238E27FC236}">
              <a16:creationId xmlns:a16="http://schemas.microsoft.com/office/drawing/2014/main" id="{BB70D065-3070-44DE-87B2-84C2C5870899}"/>
            </a:ext>
          </a:extLst>
        </cdr:cNvPr>
        <cdr:cNvSpPr/>
      </cdr:nvSpPr>
      <cdr:spPr>
        <a:xfrm xmlns:a="http://schemas.openxmlformats.org/drawingml/2006/main">
          <a:off x="727419" y="2007497"/>
          <a:ext cx="2340228" cy="527024"/>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1752" tIns="31752" rIns="31752" bIns="31752"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nSpc>
              <a:spcPct val="120000"/>
            </a:lnSpc>
          </a:pPr>
          <a:r>
            <a:rPr lang="ko-KR" altLang="en-US" sz="700">
              <a:solidFill>
                <a:schemeClr val="tx1"/>
              </a:solidFill>
            </a:rPr>
            <a:t>해당 품목은 단일 수요처</a:t>
          </a:r>
          <a:r>
            <a:rPr lang="en-US" altLang="ko-KR" sz="700">
              <a:solidFill>
                <a:schemeClr val="tx1"/>
              </a:solidFill>
            </a:rPr>
            <a:t>(</a:t>
          </a:r>
          <a:r>
            <a:rPr lang="ko-KR" altLang="en-US" sz="700">
              <a:solidFill>
                <a:schemeClr val="tx1"/>
              </a:solidFill>
            </a:rPr>
            <a:t>농림부 산하 기관</a:t>
          </a:r>
          <a:r>
            <a:rPr lang="en-US" altLang="ko-KR" sz="700">
              <a:solidFill>
                <a:schemeClr val="tx1"/>
              </a:solidFill>
            </a:rPr>
            <a:t>)</a:t>
          </a:r>
          <a:r>
            <a:rPr lang="ko-KR" altLang="en-US" sz="700">
              <a:solidFill>
                <a:schemeClr val="tx1"/>
              </a:solidFill>
            </a:rPr>
            <a:t>에 공급되며</a:t>
          </a:r>
          <a:r>
            <a:rPr lang="en-US" altLang="ko-KR" sz="700">
              <a:solidFill>
                <a:schemeClr val="tx1"/>
              </a:solidFill>
            </a:rPr>
            <a:t>, </a:t>
          </a:r>
          <a:r>
            <a:rPr lang="ko-KR" altLang="en-US" sz="700">
              <a:solidFill>
                <a:schemeClr val="tx1"/>
              </a:solidFill>
            </a:rPr>
            <a:t>공급 역시 독점으로 수행됨</a:t>
          </a:r>
          <a:r>
            <a:rPr lang="en-US" altLang="ko-KR" sz="700">
              <a:solidFill>
                <a:schemeClr val="tx1"/>
              </a:solidFill>
            </a:rPr>
            <a:t>. </a:t>
          </a:r>
          <a:r>
            <a:rPr lang="ko-KR" altLang="en-US" sz="700">
              <a:solidFill>
                <a:schemeClr val="tx1"/>
              </a:solidFill>
            </a:rPr>
            <a:t>이에 따라 판매 초창기 판가를 다소 높게 책정하였으나 이후 단가에 대한 클레임 건으로 판매단가가 변동하였음</a:t>
          </a:r>
          <a:r>
            <a:rPr lang="en-US" altLang="ko-KR" sz="700">
              <a:solidFill>
                <a:schemeClr val="tx1"/>
              </a:solidFill>
            </a:rPr>
            <a:t>.</a:t>
          </a:r>
          <a:endParaRPr lang="en-US" altLang="ko-KR" sz="700" dirty="0">
            <a:solidFill>
              <a:schemeClr val="tx1"/>
            </a:solidFill>
          </a:endParaRPr>
        </a:p>
      </cdr:txBody>
    </cdr:sp>
  </cdr:relSizeAnchor>
  <cdr:relSizeAnchor xmlns:cdr="http://schemas.openxmlformats.org/drawingml/2006/chartDrawing">
    <cdr:from>
      <cdr:x>0.03924</cdr:x>
      <cdr:y>0.04918</cdr:y>
    </cdr:from>
    <cdr:to>
      <cdr:x>0.06805</cdr:x>
      <cdr:y>0.09549</cdr:y>
    </cdr:to>
    <cdr:sp macro="" textlink="">
      <cdr:nvSpPr>
        <cdr:cNvPr id="3" name="타원 2">
          <a:extLst xmlns:a="http://schemas.openxmlformats.org/drawingml/2006/main">
            <a:ext uri="{FF2B5EF4-FFF2-40B4-BE49-F238E27FC236}">
              <a16:creationId xmlns:a16="http://schemas.microsoft.com/office/drawing/2014/main" id="{E0FE0A4A-1CD6-4017-AA76-983B380BC871}"/>
            </a:ext>
          </a:extLst>
        </cdr:cNvPr>
        <cdr:cNvSpPr/>
      </cdr:nvSpPr>
      <cdr:spPr>
        <a:xfrm xmlns:a="http://schemas.openxmlformats.org/drawingml/2006/main">
          <a:off x="176234" y="137406"/>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3</a:t>
          </a:r>
          <a:endParaRPr lang="ko-KR" altLang="en-US" sz="700" dirty="0">
            <a:solidFill>
              <a:srgbClr val="FFFFFF"/>
            </a:solidFill>
            <a:latin typeface=""/>
            <a:cs typeface="KPMG Extralight"/>
          </a:endParaRPr>
        </a:p>
      </cdr:txBody>
    </cdr:sp>
  </cdr:relSizeAnchor>
</c:userShapes>
</file>

<file path=ppt/drawings/drawing14.xml><?xml version="1.0" encoding="utf-8"?>
<c:userShapes xmlns:c="http://schemas.openxmlformats.org/drawingml/2006/chart">
  <cdr:relSizeAnchor xmlns:cdr="http://schemas.openxmlformats.org/drawingml/2006/chartDrawing">
    <cdr:from>
      <cdr:x>0.02969</cdr:x>
      <cdr:y>0.05239</cdr:y>
    </cdr:from>
    <cdr:to>
      <cdr:x>0.05789</cdr:x>
      <cdr:y>0.0987</cdr:y>
    </cdr:to>
    <cdr:sp macro="" textlink="">
      <cdr:nvSpPr>
        <cdr:cNvPr id="2" name="타원 1">
          <a:extLst xmlns:a="http://schemas.openxmlformats.org/drawingml/2006/main">
            <a:ext uri="{FF2B5EF4-FFF2-40B4-BE49-F238E27FC236}">
              <a16:creationId xmlns:a16="http://schemas.microsoft.com/office/drawing/2014/main" id="{6264E605-86FC-4FE9-BDDA-9A36BA6EE9F2}"/>
            </a:ext>
          </a:extLst>
        </cdr:cNvPr>
        <cdr:cNvSpPr/>
      </cdr:nvSpPr>
      <cdr:spPr>
        <a:xfrm xmlns:a="http://schemas.openxmlformats.org/drawingml/2006/main">
          <a:off x="136261" y="146372"/>
          <a:ext cx="129407" cy="129398"/>
        </a:xfrm>
        <a:prstGeom xmlns:a="http://schemas.openxmlformats.org/drawingml/2006/main" prst="ellipse">
          <a:avLst/>
        </a:prstGeom>
        <a:solidFill xmlns:a="http://schemas.openxmlformats.org/drawingml/2006/main">
          <a:srgbClr val="00338D"/>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lIns="0" tIns="0" rIns="0" bIns="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dirty="0">
              <a:solidFill>
                <a:srgbClr val="FFFFFF"/>
              </a:solidFill>
              <a:latin typeface=""/>
              <a:cs typeface="KPMG Extralight"/>
            </a:rPr>
            <a:t>4</a:t>
          </a:r>
          <a:endParaRPr lang="ko-KR" altLang="en-US" sz="700" dirty="0">
            <a:solidFill>
              <a:srgbClr val="FFFFFF"/>
            </a:solidFill>
            <a:latin typeface=""/>
            <a:cs typeface="KPMG Extralight"/>
          </a:endParaRPr>
        </a:p>
      </cdr:txBody>
    </cdr:sp>
  </cdr:relSizeAnchor>
  <cdr:relSizeAnchor xmlns:cdr="http://schemas.openxmlformats.org/drawingml/2006/chartDrawing">
    <cdr:from>
      <cdr:x>0.16682</cdr:x>
      <cdr:y>0.71874</cdr:y>
    </cdr:from>
    <cdr:to>
      <cdr:x>0.67672</cdr:x>
      <cdr:y>0.90737</cdr:y>
    </cdr:to>
    <cdr:sp macro="" textlink="">
      <cdr:nvSpPr>
        <cdr:cNvPr id="5" name="Rounded Rectangle 2">
          <a:extLst xmlns:a="http://schemas.openxmlformats.org/drawingml/2006/main">
            <a:ext uri="{FF2B5EF4-FFF2-40B4-BE49-F238E27FC236}">
              <a16:creationId xmlns:a16="http://schemas.microsoft.com/office/drawing/2014/main" id="{BD9FF1A1-8930-40F2-8569-2A7BB5EA82E6}"/>
            </a:ext>
          </a:extLst>
        </cdr:cNvPr>
        <cdr:cNvSpPr/>
      </cdr:nvSpPr>
      <cdr:spPr>
        <a:xfrm xmlns:a="http://schemas.openxmlformats.org/drawingml/2006/main">
          <a:off x="765655" y="2008173"/>
          <a:ext cx="2340228" cy="527024"/>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1752" tIns="31752" rIns="31752" bIns="31752"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nSpc>
              <a:spcPct val="120000"/>
            </a:lnSpc>
          </a:pPr>
          <a:r>
            <a:rPr lang="ko-KR" altLang="en-US" sz="700">
              <a:solidFill>
                <a:schemeClr val="tx1"/>
              </a:solidFill>
            </a:rPr>
            <a:t>이전연도까지 독점공급을 수행하던 품목이었으나</a:t>
          </a:r>
          <a:r>
            <a:rPr lang="en-US" altLang="ko-KR" sz="700">
              <a:solidFill>
                <a:schemeClr val="tx1"/>
              </a:solidFill>
            </a:rPr>
            <a:t>, 2021</a:t>
          </a:r>
          <a:r>
            <a:rPr lang="ko-KR" altLang="en-US" sz="700">
              <a:solidFill>
                <a:schemeClr val="tx1"/>
              </a:solidFill>
            </a:rPr>
            <a:t>년 중 경쟁입찰</a:t>
          </a:r>
          <a:r>
            <a:rPr lang="en-US" altLang="ko-KR" sz="700">
              <a:solidFill>
                <a:schemeClr val="tx1"/>
              </a:solidFill>
            </a:rPr>
            <a:t>(</a:t>
          </a:r>
          <a:r>
            <a:rPr lang="ko-KR" altLang="en-US" sz="700">
              <a:solidFill>
                <a:schemeClr val="tx1"/>
              </a:solidFill>
            </a:rPr>
            <a:t>바이오노트</a:t>
          </a:r>
          <a:r>
            <a:rPr lang="en-US" altLang="ko-KR" sz="700">
              <a:solidFill>
                <a:schemeClr val="tx1"/>
              </a:solidFill>
            </a:rPr>
            <a:t>)</a:t>
          </a:r>
          <a:r>
            <a:rPr lang="ko-KR" altLang="en-US" sz="700">
              <a:solidFill>
                <a:schemeClr val="tx1"/>
              </a:solidFill>
            </a:rPr>
            <a:t>이 이루어짐에 따라 단가가 하락하였음</a:t>
          </a:r>
          <a:r>
            <a:rPr lang="en-US" altLang="ko-KR" sz="700">
              <a:solidFill>
                <a:schemeClr val="tx1"/>
              </a:solidFill>
            </a:rPr>
            <a:t>.</a:t>
          </a:r>
          <a:endParaRPr lang="en-US" altLang="ko-KR" sz="700" dirty="0">
            <a:solidFill>
              <a:schemeClr val="tx1"/>
            </a:solidFill>
          </a:endParaRPr>
        </a:p>
      </cdr:txBody>
    </cdr:sp>
  </cdr:relSizeAnchor>
</c:userShapes>
</file>

<file path=ppt/drawings/drawing15.xml><?xml version="1.0" encoding="utf-8"?>
<c:userShapes xmlns:c="http://schemas.openxmlformats.org/drawingml/2006/chart">
  <cdr:relSizeAnchor xmlns:cdr="http://schemas.openxmlformats.org/drawingml/2006/chartDrawing">
    <cdr:from>
      <cdr:x>0</cdr:x>
      <cdr:y>0.01864</cdr:y>
    </cdr:from>
    <cdr:to>
      <cdr:x>0.06074</cdr:x>
      <cdr:y>0.45002</cdr:y>
    </cdr:to>
    <cdr:sp macro="" textlink="">
      <cdr:nvSpPr>
        <cdr:cNvPr id="2" name="TextBox 16">
          <a:extLst xmlns:a="http://schemas.openxmlformats.org/drawingml/2006/main">
            <a:ext uri="{FF2B5EF4-FFF2-40B4-BE49-F238E27FC236}">
              <a16:creationId xmlns:a16="http://schemas.microsoft.com/office/drawing/2014/main" id="{31703285-7493-46D4-A7D3-C80CD9B61010}"/>
            </a:ext>
          </a:extLst>
        </cdr:cNvPr>
        <cdr:cNvSpPr txBox="1"/>
      </cdr:nvSpPr>
      <cdr:spPr>
        <a:xfrm xmlns:a="http://schemas.openxmlformats.org/drawingml/2006/main">
          <a:off x="-34772" y="50800"/>
          <a:ext cx="339837" cy="117585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vert="vert270" wrap="square" rtlCol="0" anchor="ctr" anchorCtr="0">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ko-KR" altLang="en-US" sz="700">
              <a:latin typeface="+mj-ea"/>
              <a:ea typeface="+mj-ea"/>
            </a:rPr>
            <a:t>백만원</a:t>
          </a:r>
          <a:r>
            <a:rPr lang="en-US" altLang="ko-KR" sz="700">
              <a:latin typeface="+mj-ea"/>
              <a:ea typeface="+mj-ea"/>
            </a:rPr>
            <a:t>,%</a:t>
          </a:r>
          <a:endParaRPr lang="ko-KR" altLang="en-US" sz="700">
            <a:latin typeface="+mj-ea"/>
            <a:ea typeface="+mj-ea"/>
          </a:endParaRPr>
        </a:p>
      </cdr:txBody>
    </cdr:sp>
  </cdr:relSizeAnchor>
</c:userShapes>
</file>

<file path=ppt/drawings/drawing16.xml><?xml version="1.0" encoding="utf-8"?>
<c:userShapes xmlns:c="http://schemas.openxmlformats.org/drawingml/2006/chart">
  <cdr:relSizeAnchor xmlns:cdr="http://schemas.openxmlformats.org/drawingml/2006/chartDrawing">
    <cdr:from>
      <cdr:x>0.34523</cdr:x>
      <cdr:y>0.30107</cdr:y>
    </cdr:from>
    <cdr:to>
      <cdr:x>0.46524</cdr:x>
      <cdr:y>0.35332</cdr:y>
    </cdr:to>
    <cdr:sp macro="" textlink="">
      <cdr:nvSpPr>
        <cdr:cNvPr id="2" name="직사각형 1">
          <a:extLst xmlns:a="http://schemas.openxmlformats.org/drawingml/2006/main">
            <a:ext uri="{FF2B5EF4-FFF2-40B4-BE49-F238E27FC236}">
              <a16:creationId xmlns:a16="http://schemas.microsoft.com/office/drawing/2014/main" id="{9214BBE1-BD75-471C-9E06-E984735A0399}"/>
            </a:ext>
          </a:extLst>
        </cdr:cNvPr>
        <cdr:cNvSpPr/>
      </cdr:nvSpPr>
      <cdr:spPr>
        <a:xfrm xmlns:a="http://schemas.openxmlformats.org/drawingml/2006/main" rot="850615">
          <a:off x="2043086" y="996131"/>
          <a:ext cx="710207" cy="172841"/>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700">
              <a:solidFill>
                <a:srgbClr val="C00000"/>
              </a:solidFill>
            </a:rPr>
            <a:t>CAGR (30.4)%</a:t>
          </a:r>
          <a:endParaRPr lang="ko-KR" altLang="en-US" sz="900" dirty="0">
            <a:solidFill>
              <a:srgbClr val="C0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0.12964</cdr:x>
      <cdr:y>0.12265</cdr:y>
    </cdr:from>
    <cdr:to>
      <cdr:x>0.27957</cdr:x>
      <cdr:y>0.58262</cdr:y>
    </cdr:to>
    <cdr:sp macro="" textlink="">
      <cdr:nvSpPr>
        <cdr:cNvPr id="2" name="직사각형 1">
          <a:extLst xmlns:a="http://schemas.openxmlformats.org/drawingml/2006/main">
            <a:ext uri="{FF2B5EF4-FFF2-40B4-BE49-F238E27FC236}">
              <a16:creationId xmlns:a16="http://schemas.microsoft.com/office/drawing/2014/main" id="{C4D91B07-412C-422B-9051-968A6F49ADFC}"/>
            </a:ext>
          </a:extLst>
        </cdr:cNvPr>
        <cdr:cNvSpPr/>
      </cdr:nvSpPr>
      <cdr:spPr>
        <a:xfrm xmlns:a="http://schemas.openxmlformats.org/drawingml/2006/main">
          <a:off x="1813952" y="283233"/>
          <a:ext cx="2097720" cy="1062218"/>
        </a:xfrm>
        <a:prstGeom xmlns:a="http://schemas.openxmlformats.org/drawingml/2006/main" prst="rect">
          <a:avLst/>
        </a:prstGeom>
        <a:solidFill xmlns:a="http://schemas.openxmlformats.org/drawingml/2006/main">
          <a:srgbClr val="00338D">
            <a:alpha val="10196"/>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sz="900" dirty="0">
            <a:solidFill>
              <a:schemeClr val="bg1"/>
            </a:solidFill>
          </a:endParaRPr>
        </a:p>
      </cdr:txBody>
    </cdr:sp>
  </cdr:relSizeAnchor>
  <cdr:relSizeAnchor xmlns:cdr="http://schemas.openxmlformats.org/drawingml/2006/chartDrawing">
    <cdr:from>
      <cdr:x>0.27969</cdr:x>
      <cdr:y>0.12244</cdr:y>
    </cdr:from>
    <cdr:to>
      <cdr:x>0.42893</cdr:x>
      <cdr:y>0.58311</cdr:y>
    </cdr:to>
    <cdr:sp macro="" textlink="">
      <cdr:nvSpPr>
        <cdr:cNvPr id="3" name="직사각형 2">
          <a:extLst xmlns:a="http://schemas.openxmlformats.org/drawingml/2006/main">
            <a:ext uri="{FF2B5EF4-FFF2-40B4-BE49-F238E27FC236}">
              <a16:creationId xmlns:a16="http://schemas.microsoft.com/office/drawing/2014/main" id="{0E61ED9F-B504-4169-8557-F2D45CD7E8CB}"/>
            </a:ext>
          </a:extLst>
        </cdr:cNvPr>
        <cdr:cNvSpPr/>
      </cdr:nvSpPr>
      <cdr:spPr>
        <a:xfrm xmlns:a="http://schemas.openxmlformats.org/drawingml/2006/main">
          <a:off x="3913410" y="282759"/>
          <a:ext cx="2088089" cy="1063818"/>
        </a:xfrm>
        <a:prstGeom xmlns:a="http://schemas.openxmlformats.org/drawingml/2006/main" prst="rect">
          <a:avLst/>
        </a:prstGeom>
        <a:solidFill xmlns:a="http://schemas.openxmlformats.org/drawingml/2006/main">
          <a:srgbClr val="C6007E">
            <a:alpha val="10196"/>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sz="900" dirty="0">
            <a:solidFill>
              <a:schemeClr val="bg1"/>
            </a:solidFill>
          </a:endParaRPr>
        </a:p>
      </cdr:txBody>
    </cdr:sp>
  </cdr:relSizeAnchor>
  <cdr:relSizeAnchor xmlns:cdr="http://schemas.openxmlformats.org/drawingml/2006/chartDrawing">
    <cdr:from>
      <cdr:x>0.42832</cdr:x>
      <cdr:y>0.12183</cdr:y>
    </cdr:from>
    <cdr:to>
      <cdr:x>0.50191</cdr:x>
      <cdr:y>0.58075</cdr:y>
    </cdr:to>
    <cdr:sp macro="" textlink="">
      <cdr:nvSpPr>
        <cdr:cNvPr id="4" name="직사각형 3">
          <a:extLst xmlns:a="http://schemas.openxmlformats.org/drawingml/2006/main">
            <a:ext uri="{FF2B5EF4-FFF2-40B4-BE49-F238E27FC236}">
              <a16:creationId xmlns:a16="http://schemas.microsoft.com/office/drawing/2014/main" id="{9F943AAA-E5A0-4C91-B2D7-1326CD28EAC4}"/>
            </a:ext>
          </a:extLst>
        </cdr:cNvPr>
        <cdr:cNvSpPr/>
      </cdr:nvSpPr>
      <cdr:spPr>
        <a:xfrm xmlns:a="http://schemas.openxmlformats.org/drawingml/2006/main">
          <a:off x="5992959" y="281336"/>
          <a:ext cx="1029649" cy="1059793"/>
        </a:xfrm>
        <a:prstGeom xmlns:a="http://schemas.openxmlformats.org/drawingml/2006/main" prst="rect">
          <a:avLst/>
        </a:prstGeom>
        <a:solidFill xmlns:a="http://schemas.openxmlformats.org/drawingml/2006/main">
          <a:srgbClr val="F68D2E">
            <a:alpha val="10196"/>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sz="900" dirty="0">
            <a:solidFill>
              <a:schemeClr val="bg1"/>
            </a:solidFill>
          </a:endParaRPr>
        </a:p>
      </cdr:txBody>
    </cdr:sp>
  </cdr:relSizeAnchor>
  <cdr:relSizeAnchor xmlns:cdr="http://schemas.openxmlformats.org/drawingml/2006/chartDrawing">
    <cdr:from>
      <cdr:x>0.50161</cdr:x>
      <cdr:y>0.12244</cdr:y>
    </cdr:from>
    <cdr:to>
      <cdr:x>0.61649</cdr:x>
      <cdr:y>0.58554</cdr:y>
    </cdr:to>
    <cdr:sp macro="" textlink="">
      <cdr:nvSpPr>
        <cdr:cNvPr id="5" name="직사각형 4">
          <a:extLst xmlns:a="http://schemas.openxmlformats.org/drawingml/2006/main">
            <a:ext uri="{FF2B5EF4-FFF2-40B4-BE49-F238E27FC236}">
              <a16:creationId xmlns:a16="http://schemas.microsoft.com/office/drawing/2014/main" id="{959DBB03-A71F-4094-A158-D40E1BD27466}"/>
            </a:ext>
          </a:extLst>
        </cdr:cNvPr>
        <cdr:cNvSpPr/>
      </cdr:nvSpPr>
      <cdr:spPr>
        <a:xfrm xmlns:a="http://schemas.openxmlformats.org/drawingml/2006/main">
          <a:off x="7018389" y="282759"/>
          <a:ext cx="1607452" cy="1069431"/>
        </a:xfrm>
        <a:prstGeom xmlns:a="http://schemas.openxmlformats.org/drawingml/2006/main" prst="rect">
          <a:avLst/>
        </a:prstGeom>
        <a:solidFill xmlns:a="http://schemas.openxmlformats.org/drawingml/2006/main">
          <a:srgbClr val="00A3A1">
            <a:alpha val="10196"/>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ko-KR" altLang="en-US" sz="900" dirty="0">
            <a:solidFill>
              <a:schemeClr val="bg1"/>
            </a:solidFill>
          </a:endParaRPr>
        </a:p>
      </cdr:txBody>
    </cdr:sp>
  </cdr:relSizeAnchor>
  <cdr:relSizeAnchor xmlns:cdr="http://schemas.openxmlformats.org/drawingml/2006/chartDrawing">
    <cdr:from>
      <cdr:x>0.18259</cdr:x>
      <cdr:y>0.10271</cdr:y>
    </cdr:from>
    <cdr:to>
      <cdr:x>0.58778</cdr:x>
      <cdr:y>0.18769</cdr:y>
    </cdr:to>
    <cdr:sp macro="" textlink="">
      <cdr:nvSpPr>
        <cdr:cNvPr id="6" name="TextBox 47">
          <a:extLst xmlns:a="http://schemas.openxmlformats.org/drawingml/2006/main">
            <a:ext uri="{FF2B5EF4-FFF2-40B4-BE49-F238E27FC236}">
              <a16:creationId xmlns:a16="http://schemas.microsoft.com/office/drawing/2014/main" id="{D4D54D38-F2A0-4F56-A85E-48C48A7F0660}"/>
            </a:ext>
          </a:extLst>
        </cdr:cNvPr>
        <cdr:cNvSpPr txBox="1"/>
      </cdr:nvSpPr>
      <cdr:spPr>
        <a:xfrm xmlns:a="http://schemas.openxmlformats.org/drawingml/2006/main">
          <a:off x="2554816" y="237188"/>
          <a:ext cx="5669280" cy="196236"/>
        </a:xfrm>
        <a:prstGeom xmlns:a="http://schemas.openxmlformats.org/drawingml/2006/main" prst="rect">
          <a:avLst/>
        </a:prstGeom>
        <a:noFill xmlns:a="http://schemas.openxmlformats.org/drawingml/2006/main"/>
      </cdr:spPr>
      <cdr:txBody>
        <a:bodyPr xmlns:a="http://schemas.openxmlformats.org/drawingml/2006/main" wrap="square" lIns="54610" tIns="54610" rIns="54610" bIns="54610" rtlCol="0">
          <a:no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spcAft>
              <a:spcPts val="600"/>
            </a:spcAft>
          </a:pPr>
          <a:r>
            <a:rPr lang="en-US" altLang="ko-KR" sz="800" b="1">
              <a:solidFill>
                <a:schemeClr val="tx2"/>
              </a:solidFill>
            </a:rPr>
            <a:t>   (-)2,091                                                       </a:t>
          </a:r>
          <a:r>
            <a:rPr lang="en-US" altLang="ko-KR" sz="800" b="1" dirty="0">
              <a:solidFill>
                <a:schemeClr val="tx2"/>
              </a:solidFill>
            </a:rPr>
            <a:t>(+)</a:t>
          </a:r>
          <a:r>
            <a:rPr lang="en-US" altLang="ko-KR" sz="800" b="1">
              <a:solidFill>
                <a:schemeClr val="tx2"/>
              </a:solidFill>
            </a:rPr>
            <a:t>1,087                                            </a:t>
          </a:r>
          <a:r>
            <a:rPr lang="en-US" altLang="ko-KR" sz="800" b="1" dirty="0">
              <a:solidFill>
                <a:schemeClr val="tx2"/>
              </a:solidFill>
            </a:rPr>
            <a:t>(-)</a:t>
          </a:r>
          <a:r>
            <a:rPr lang="en-US" altLang="ko-KR" sz="800" b="1">
              <a:solidFill>
                <a:schemeClr val="tx2"/>
              </a:solidFill>
            </a:rPr>
            <a:t>665                                       (+)441</a:t>
          </a:r>
          <a:endParaRPr lang="ko-KR" altLang="en-US" sz="800" b="1" dirty="0" err="1">
            <a:solidFill>
              <a:schemeClr val="tx2"/>
            </a:solidFill>
          </a:endParaRPr>
        </a:p>
      </cdr:txBody>
    </cdr:sp>
  </cdr:relSizeAnchor>
  <cdr:relSizeAnchor xmlns:cdr="http://schemas.openxmlformats.org/drawingml/2006/chartDrawing">
    <cdr:from>
      <cdr:x>0.13673</cdr:x>
      <cdr:y>0.36438</cdr:y>
    </cdr:from>
    <cdr:to>
      <cdr:x>0.20747</cdr:x>
      <cdr:y>0.54683</cdr:y>
    </cdr:to>
    <cdr:sp macro="" textlink="">
      <cdr:nvSpPr>
        <cdr:cNvPr id="7" name="Rounded Rectangle 2">
          <a:extLst xmlns:a="http://schemas.openxmlformats.org/drawingml/2006/main">
            <a:ext uri="{FF2B5EF4-FFF2-40B4-BE49-F238E27FC236}">
              <a16:creationId xmlns:a16="http://schemas.microsoft.com/office/drawing/2014/main" id="{83EC1FD9-BFD5-4E60-96ED-A0EE7589565C}"/>
            </a:ext>
          </a:extLst>
        </cdr:cNvPr>
        <cdr:cNvSpPr/>
      </cdr:nvSpPr>
      <cdr:spPr>
        <a:xfrm xmlns:a="http://schemas.openxmlformats.org/drawingml/2006/main">
          <a:off x="1913137" y="841456"/>
          <a:ext cx="989690" cy="421346"/>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4962" tIns="34962" rIns="34962" bIns="34962"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r>
            <a:rPr lang="ko-KR" altLang="en-US" sz="680">
              <a:solidFill>
                <a:schemeClr val="tx1"/>
              </a:solidFill>
            </a:rPr>
            <a:t>구제역 키트</a:t>
          </a:r>
          <a:r>
            <a:rPr lang="en-US" altLang="ko-KR" sz="680">
              <a:solidFill>
                <a:schemeClr val="tx1"/>
              </a:solidFill>
            </a:rPr>
            <a:t>(8.8</a:t>
          </a:r>
          <a:r>
            <a:rPr lang="ko-KR" altLang="en-US" sz="680">
              <a:solidFill>
                <a:schemeClr val="tx1"/>
              </a:solidFill>
            </a:rPr>
            <a:t>억원</a:t>
          </a:r>
          <a:r>
            <a:rPr lang="en-US" altLang="ko-KR" sz="680">
              <a:solidFill>
                <a:schemeClr val="tx1"/>
              </a:solidFill>
            </a:rPr>
            <a:t>) </a:t>
          </a:r>
          <a:r>
            <a:rPr lang="ko-KR" altLang="en-US" sz="680">
              <a:solidFill>
                <a:schemeClr val="tx1"/>
              </a:solidFill>
            </a:rPr>
            <a:t>매출 감소에 기인함</a:t>
          </a:r>
          <a:r>
            <a:rPr lang="en-US" altLang="ko-KR" sz="680">
              <a:solidFill>
                <a:schemeClr val="tx1"/>
              </a:solidFill>
            </a:rPr>
            <a:t>.</a:t>
          </a:r>
          <a:endParaRPr lang="en-US" altLang="ko-KR" sz="680" dirty="0">
            <a:solidFill>
              <a:schemeClr val="tx1"/>
            </a:solidFill>
          </a:endParaRPr>
        </a:p>
      </cdr:txBody>
    </cdr:sp>
  </cdr:relSizeAnchor>
  <cdr:relSizeAnchor xmlns:cdr="http://schemas.openxmlformats.org/drawingml/2006/chartDrawing">
    <cdr:from>
      <cdr:x>0.21319</cdr:x>
      <cdr:y>0.36485</cdr:y>
    </cdr:from>
    <cdr:to>
      <cdr:x>0.29099</cdr:x>
      <cdr:y>0.56082</cdr:y>
    </cdr:to>
    <cdr:sp macro="" textlink="">
      <cdr:nvSpPr>
        <cdr:cNvPr id="8" name="Rounded Rectangle 2">
          <a:extLst xmlns:a="http://schemas.openxmlformats.org/drawingml/2006/main">
            <a:ext uri="{FF2B5EF4-FFF2-40B4-BE49-F238E27FC236}">
              <a16:creationId xmlns:a16="http://schemas.microsoft.com/office/drawing/2014/main" id="{B4213E0F-42AD-487F-BC14-32D1D21CB673}"/>
            </a:ext>
          </a:extLst>
        </cdr:cNvPr>
        <cdr:cNvSpPr/>
      </cdr:nvSpPr>
      <cdr:spPr>
        <a:xfrm xmlns:a="http://schemas.openxmlformats.org/drawingml/2006/main">
          <a:off x="2982859" y="842552"/>
          <a:ext cx="1088659" cy="452537"/>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4962" tIns="34962" rIns="34962" bIns="34962"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r>
            <a:rPr lang="en-US" altLang="ko-KR" sz="680">
              <a:solidFill>
                <a:schemeClr val="tx1"/>
              </a:solidFill>
            </a:rPr>
            <a:t>2020</a:t>
          </a:r>
          <a:r>
            <a:rPr lang="ko-KR" altLang="en-US" sz="680">
              <a:solidFill>
                <a:schemeClr val="tx1"/>
              </a:solidFill>
            </a:rPr>
            <a:t>년 상반기 </a:t>
          </a:r>
          <a:r>
            <a:rPr lang="en-US" altLang="ko-KR" sz="680">
              <a:solidFill>
                <a:schemeClr val="tx1"/>
              </a:solidFill>
            </a:rPr>
            <a:t>Covid-19 </a:t>
          </a:r>
          <a:r>
            <a:rPr lang="ko-KR" altLang="en-US" sz="680">
              <a:solidFill>
                <a:schemeClr val="tx1"/>
              </a:solidFill>
            </a:rPr>
            <a:t>관련 비경상적 매출 발생에 대한 기저효과임</a:t>
          </a:r>
          <a:r>
            <a:rPr lang="en-US" altLang="ko-KR" sz="680">
              <a:solidFill>
                <a:schemeClr val="tx1"/>
              </a:solidFill>
            </a:rPr>
            <a:t>.</a:t>
          </a:r>
          <a:endParaRPr lang="en-US" altLang="ko-KR" sz="680" dirty="0">
            <a:solidFill>
              <a:schemeClr val="tx1"/>
            </a:solidFill>
          </a:endParaRPr>
        </a:p>
      </cdr:txBody>
    </cdr:sp>
  </cdr:relSizeAnchor>
  <cdr:relSizeAnchor xmlns:cdr="http://schemas.openxmlformats.org/drawingml/2006/chartDrawing">
    <cdr:from>
      <cdr:x>0.29607</cdr:x>
      <cdr:y>0.34489</cdr:y>
    </cdr:from>
    <cdr:to>
      <cdr:x>0.39898</cdr:x>
      <cdr:y>0.56271</cdr:y>
    </cdr:to>
    <cdr:sp macro="" textlink="">
      <cdr:nvSpPr>
        <cdr:cNvPr id="9" name="Rounded Rectangle 2">
          <a:extLst xmlns:a="http://schemas.openxmlformats.org/drawingml/2006/main">
            <a:ext uri="{FF2B5EF4-FFF2-40B4-BE49-F238E27FC236}">
              <a16:creationId xmlns:a16="http://schemas.microsoft.com/office/drawing/2014/main" id="{27FCFB3E-A0BA-4635-A13D-CDF19EAED6F6}"/>
            </a:ext>
          </a:extLst>
        </cdr:cNvPr>
        <cdr:cNvSpPr/>
      </cdr:nvSpPr>
      <cdr:spPr>
        <a:xfrm xmlns:a="http://schemas.openxmlformats.org/drawingml/2006/main">
          <a:off x="4142584" y="796458"/>
          <a:ext cx="1439798" cy="503007"/>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4962" tIns="34962" rIns="34962" bIns="34962"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r>
            <a:rPr lang="ko-KR" altLang="en-US" sz="680">
              <a:solidFill>
                <a:schemeClr val="tx1"/>
              </a:solidFill>
            </a:rPr>
            <a:t>중국 향 오제스키병</a:t>
          </a:r>
          <a:r>
            <a:rPr lang="en-US" altLang="ko-KR" sz="680">
              <a:solidFill>
                <a:schemeClr val="tx1"/>
              </a:solidFill>
            </a:rPr>
            <a:t>(5.2</a:t>
          </a:r>
          <a:r>
            <a:rPr lang="ko-KR" altLang="en-US" sz="680">
              <a:solidFill>
                <a:schemeClr val="tx1"/>
              </a:solidFill>
            </a:rPr>
            <a:t>억원</a:t>
          </a:r>
          <a:r>
            <a:rPr lang="en-US" altLang="ko-KR" sz="680">
              <a:solidFill>
                <a:schemeClr val="tx1"/>
              </a:solidFill>
            </a:rPr>
            <a:t>) </a:t>
          </a:r>
          <a:r>
            <a:rPr lang="ko-KR" altLang="en-US" sz="680">
              <a:solidFill>
                <a:schemeClr val="tx1"/>
              </a:solidFill>
            </a:rPr>
            <a:t>및 돼지생식기호흡기증후군</a:t>
          </a:r>
          <a:r>
            <a:rPr lang="en-US" altLang="ko-KR" sz="680">
              <a:solidFill>
                <a:schemeClr val="tx1"/>
              </a:solidFill>
            </a:rPr>
            <a:t>(1.3</a:t>
          </a:r>
          <a:r>
            <a:rPr lang="ko-KR" altLang="en-US" sz="680">
              <a:solidFill>
                <a:schemeClr val="tx1"/>
              </a:solidFill>
            </a:rPr>
            <a:t>억원</a:t>
          </a:r>
          <a:r>
            <a:rPr lang="en-US" altLang="ko-KR" sz="680">
              <a:solidFill>
                <a:schemeClr val="tx1"/>
              </a:solidFill>
            </a:rPr>
            <a:t>) </a:t>
          </a:r>
          <a:r>
            <a:rPr lang="ko-KR" altLang="en-US" sz="680">
              <a:solidFill>
                <a:schemeClr val="tx1"/>
              </a:solidFill>
            </a:rPr>
            <a:t>관련 키트 매출 증가에 기인함</a:t>
          </a:r>
          <a:r>
            <a:rPr lang="en-US" altLang="ko-KR" sz="680">
              <a:solidFill>
                <a:schemeClr val="tx1"/>
              </a:solidFill>
            </a:rPr>
            <a:t>.</a:t>
          </a:r>
          <a:endParaRPr lang="en-US" altLang="ko-KR" sz="680" dirty="0">
            <a:solidFill>
              <a:schemeClr val="tx1"/>
            </a:solidFill>
          </a:endParaRPr>
        </a:p>
      </cdr:txBody>
    </cdr:sp>
  </cdr:relSizeAnchor>
  <cdr:relSizeAnchor xmlns:cdr="http://schemas.openxmlformats.org/drawingml/2006/chartDrawing">
    <cdr:from>
      <cdr:x>0.40164</cdr:x>
      <cdr:y>0.35694</cdr:y>
    </cdr:from>
    <cdr:to>
      <cdr:x>0.53084</cdr:x>
      <cdr:y>0.56003</cdr:y>
    </cdr:to>
    <cdr:sp macro="" textlink="">
      <cdr:nvSpPr>
        <cdr:cNvPr id="10" name="Rounded Rectangle 2">
          <a:extLst xmlns:a="http://schemas.openxmlformats.org/drawingml/2006/main">
            <a:ext uri="{FF2B5EF4-FFF2-40B4-BE49-F238E27FC236}">
              <a16:creationId xmlns:a16="http://schemas.microsoft.com/office/drawing/2014/main" id="{5232A760-B115-4F3B-834E-9EAAA6DCD929}"/>
            </a:ext>
          </a:extLst>
        </cdr:cNvPr>
        <cdr:cNvSpPr/>
      </cdr:nvSpPr>
      <cdr:spPr>
        <a:xfrm xmlns:a="http://schemas.openxmlformats.org/drawingml/2006/main">
          <a:off x="5619644" y="824289"/>
          <a:ext cx="1807752" cy="468987"/>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4962" tIns="34962" rIns="34962" bIns="34962"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r>
            <a:rPr lang="en-US" altLang="ko-KR" sz="680">
              <a:solidFill>
                <a:schemeClr val="tx1"/>
              </a:solidFill>
            </a:rPr>
            <a:t>2020</a:t>
          </a:r>
          <a:r>
            <a:rPr lang="ko-KR" altLang="en-US" sz="680">
              <a:solidFill>
                <a:schemeClr val="tx1"/>
              </a:solidFill>
            </a:rPr>
            <a:t>년 상반기 비경상적으로 발생한 미국향 말라리아 관련 인체진단용항체</a:t>
          </a:r>
          <a:r>
            <a:rPr lang="en-US" altLang="ko-KR" sz="680">
              <a:solidFill>
                <a:schemeClr val="tx1"/>
              </a:solidFill>
            </a:rPr>
            <a:t>(6.5</a:t>
          </a:r>
          <a:r>
            <a:rPr lang="ko-KR" altLang="en-US" sz="680">
              <a:solidFill>
                <a:schemeClr val="tx1"/>
              </a:solidFill>
            </a:rPr>
            <a:t>억원</a:t>
          </a:r>
          <a:r>
            <a:rPr lang="en-US" altLang="ko-KR" sz="680">
              <a:solidFill>
                <a:schemeClr val="tx1"/>
              </a:solidFill>
            </a:rPr>
            <a:t>)</a:t>
          </a:r>
          <a:r>
            <a:rPr lang="ko-KR" altLang="en-US" sz="680">
              <a:solidFill>
                <a:schemeClr val="tx1"/>
              </a:solidFill>
            </a:rPr>
            <a:t> 매출 관련 기저효과임</a:t>
          </a:r>
          <a:r>
            <a:rPr lang="en-US" altLang="ko-KR" sz="680">
              <a:solidFill>
                <a:schemeClr val="tx1"/>
              </a:solidFill>
            </a:rPr>
            <a:t>.</a:t>
          </a:r>
          <a:endParaRPr lang="en-US" altLang="ko-KR" sz="680" dirty="0">
            <a:solidFill>
              <a:schemeClr val="tx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0.09515</cdr:x>
      <cdr:y>0.67686</cdr:y>
    </cdr:from>
    <cdr:to>
      <cdr:x>0.25559</cdr:x>
      <cdr:y>0.72045</cdr:y>
    </cdr:to>
    <cdr:sp macro="" textlink="">
      <cdr:nvSpPr>
        <cdr:cNvPr id="2" name="TextBox 49">
          <a:extLst xmlns:a="http://schemas.openxmlformats.org/drawingml/2006/main">
            <a:ext uri="{FF2B5EF4-FFF2-40B4-BE49-F238E27FC236}">
              <a16:creationId xmlns:a16="http://schemas.microsoft.com/office/drawing/2014/main" id="{9812C0FF-EFE0-40BD-AB6E-47A3AD465C8F}"/>
            </a:ext>
          </a:extLst>
        </cdr:cNvPr>
        <cdr:cNvSpPr txBox="1"/>
      </cdr:nvSpPr>
      <cdr:spPr>
        <a:xfrm xmlns:a="http://schemas.openxmlformats.org/drawingml/2006/main">
          <a:off x="656264" y="2284372"/>
          <a:ext cx="1106569" cy="147130"/>
        </a:xfrm>
        <a:prstGeom xmlns:a="http://schemas.openxmlformats.org/drawingml/2006/main" prst="rect">
          <a:avLst/>
        </a:prstGeom>
        <a:noFill xmlns:a="http://schemas.openxmlformats.org/drawingml/2006/main"/>
      </cdr:spPr>
      <cdr:txBody>
        <a:bodyPr xmlns:a="http://schemas.openxmlformats.org/drawingml/2006/main" wrap="square" lIns="54610" tIns="54610" rIns="54610" bIns="54610" rtlCol="0">
          <a:no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0.13718</cdr:x>
      <cdr:y>0.4852</cdr:y>
    </cdr:from>
    <cdr:to>
      <cdr:x>0.19318</cdr:x>
      <cdr:y>0.52641</cdr:y>
    </cdr:to>
    <cdr:sp macro="" textlink="">
      <cdr:nvSpPr>
        <cdr:cNvPr id="2" name="직사각형 1">
          <a:extLst xmlns:a="http://schemas.openxmlformats.org/drawingml/2006/main">
            <a:ext uri="{FF2B5EF4-FFF2-40B4-BE49-F238E27FC236}">
              <a16:creationId xmlns:a16="http://schemas.microsoft.com/office/drawing/2014/main" id="{5AA093F6-513B-49EE-ABCB-47491620CF05}"/>
            </a:ext>
          </a:extLst>
        </cdr:cNvPr>
        <cdr:cNvSpPr/>
      </cdr:nvSpPr>
      <cdr:spPr>
        <a:xfrm xmlns:a="http://schemas.openxmlformats.org/drawingml/2006/main">
          <a:off x="935132" y="1637550"/>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(11.2%)</a:t>
          </a:r>
          <a:endParaRPr lang="ko-KR" altLang="en-US" sz="600" dirty="0">
            <a:solidFill>
              <a:schemeClr val="bg1"/>
            </a:solidFill>
            <a:highlight>
              <a:srgbClr val="0091DA"/>
            </a:highlight>
          </a:endParaRPr>
        </a:p>
      </cdr:txBody>
    </cdr:sp>
  </cdr:relSizeAnchor>
  <cdr:relSizeAnchor xmlns:cdr="http://schemas.openxmlformats.org/drawingml/2006/chartDrawing">
    <cdr:from>
      <cdr:x>0.22482</cdr:x>
      <cdr:y>0.49443</cdr:y>
    </cdr:from>
    <cdr:to>
      <cdr:x>0.28082</cdr:x>
      <cdr:y>0.53563</cdr:y>
    </cdr:to>
    <cdr:sp macro="" textlink="">
      <cdr:nvSpPr>
        <cdr:cNvPr id="3" name="직사각형 2">
          <a:extLst xmlns:a="http://schemas.openxmlformats.org/drawingml/2006/main">
            <a:ext uri="{FF2B5EF4-FFF2-40B4-BE49-F238E27FC236}">
              <a16:creationId xmlns:a16="http://schemas.microsoft.com/office/drawing/2014/main" id="{CE54A5D5-1C62-4650-9F2D-EDD6FC5B9D19}"/>
            </a:ext>
          </a:extLst>
        </cdr:cNvPr>
        <cdr:cNvSpPr/>
      </cdr:nvSpPr>
      <cdr:spPr>
        <a:xfrm xmlns:a="http://schemas.openxmlformats.org/drawingml/2006/main">
          <a:off x="1532542" y="1668683"/>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(22.9%)</a:t>
          </a:r>
          <a:endParaRPr lang="ko-KR" altLang="en-US" sz="600" dirty="0">
            <a:solidFill>
              <a:schemeClr val="bg1"/>
            </a:solidFill>
            <a:highlight>
              <a:srgbClr val="0091DA"/>
            </a:highlight>
          </a:endParaRPr>
        </a:p>
      </cdr:txBody>
    </cdr:sp>
  </cdr:relSizeAnchor>
  <cdr:relSizeAnchor xmlns:cdr="http://schemas.openxmlformats.org/drawingml/2006/chartDrawing">
    <cdr:from>
      <cdr:x>0.31603</cdr:x>
      <cdr:y>0.39913</cdr:y>
    </cdr:from>
    <cdr:to>
      <cdr:x>0.37202</cdr:x>
      <cdr:y>0.44034</cdr:y>
    </cdr:to>
    <cdr:sp macro="" textlink="">
      <cdr:nvSpPr>
        <cdr:cNvPr id="4" name="직사각형 3">
          <a:extLst xmlns:a="http://schemas.openxmlformats.org/drawingml/2006/main">
            <a:ext uri="{FF2B5EF4-FFF2-40B4-BE49-F238E27FC236}">
              <a16:creationId xmlns:a16="http://schemas.microsoft.com/office/drawing/2014/main" id="{C8BA1685-67D9-4902-81B6-BA0553849E62}"/>
            </a:ext>
          </a:extLst>
        </cdr:cNvPr>
        <cdr:cNvSpPr/>
      </cdr:nvSpPr>
      <cdr:spPr>
        <a:xfrm xmlns:a="http://schemas.openxmlformats.org/drawingml/2006/main">
          <a:off x="2154263" y="1347071"/>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(34.8%)</a:t>
          </a:r>
          <a:endParaRPr lang="ko-KR" altLang="en-US" sz="600" dirty="0">
            <a:solidFill>
              <a:schemeClr val="bg1"/>
            </a:solidFill>
            <a:highlight>
              <a:srgbClr val="0091DA"/>
            </a:highlight>
          </a:endParaRPr>
        </a:p>
      </cdr:txBody>
    </cdr:sp>
  </cdr:relSizeAnchor>
  <cdr:relSizeAnchor xmlns:cdr="http://schemas.openxmlformats.org/drawingml/2006/chartDrawing">
    <cdr:from>
      <cdr:x>0.40343</cdr:x>
      <cdr:y>0.42903</cdr:y>
    </cdr:from>
    <cdr:to>
      <cdr:x>0.45943</cdr:x>
      <cdr:y>0.47024</cdr:y>
    </cdr:to>
    <cdr:sp macro="" textlink="">
      <cdr:nvSpPr>
        <cdr:cNvPr id="5" name="직사각형 4">
          <a:extLst xmlns:a="http://schemas.openxmlformats.org/drawingml/2006/main">
            <a:ext uri="{FF2B5EF4-FFF2-40B4-BE49-F238E27FC236}">
              <a16:creationId xmlns:a16="http://schemas.microsoft.com/office/drawing/2014/main" id="{A0A5795E-CAD4-4FE3-832D-142D9BD57859}"/>
            </a:ext>
          </a:extLst>
        </cdr:cNvPr>
        <cdr:cNvSpPr/>
      </cdr:nvSpPr>
      <cdr:spPr>
        <a:xfrm xmlns:a="http://schemas.openxmlformats.org/drawingml/2006/main">
          <a:off x="2750080" y="1447960"/>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(25.0%)</a:t>
          </a:r>
          <a:endParaRPr lang="ko-KR" altLang="en-US" sz="600" dirty="0">
            <a:solidFill>
              <a:schemeClr val="bg1"/>
            </a:solidFill>
            <a:highlight>
              <a:srgbClr val="0091DA"/>
            </a:highlight>
          </a:endParaRPr>
        </a:p>
      </cdr:txBody>
    </cdr:sp>
  </cdr:relSizeAnchor>
  <cdr:relSizeAnchor xmlns:cdr="http://schemas.openxmlformats.org/drawingml/2006/chartDrawing">
    <cdr:from>
      <cdr:x>0.49493</cdr:x>
      <cdr:y>0.47627</cdr:y>
    </cdr:from>
    <cdr:to>
      <cdr:x>0.55092</cdr:x>
      <cdr:y>0.52477</cdr:y>
    </cdr:to>
    <cdr:sp macro="" textlink="">
      <cdr:nvSpPr>
        <cdr:cNvPr id="6" name="직사각형 5">
          <a:extLst xmlns:a="http://schemas.openxmlformats.org/drawingml/2006/main">
            <a:ext uri="{FF2B5EF4-FFF2-40B4-BE49-F238E27FC236}">
              <a16:creationId xmlns:a16="http://schemas.microsoft.com/office/drawing/2014/main" id="{628115A0-09A9-4B1F-A2F8-3159247438D6}"/>
            </a:ext>
          </a:extLst>
        </cdr:cNvPr>
        <cdr:cNvSpPr/>
      </cdr:nvSpPr>
      <cdr:spPr>
        <a:xfrm xmlns:a="http://schemas.openxmlformats.org/drawingml/2006/main">
          <a:off x="3373770" y="1607408"/>
          <a:ext cx="381687" cy="163678"/>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(38.0%)</a:t>
          </a:r>
          <a:endParaRPr lang="ko-KR" altLang="en-US" sz="600" dirty="0">
            <a:solidFill>
              <a:schemeClr val="bg1"/>
            </a:solidFill>
            <a:highlight>
              <a:srgbClr val="0091DA"/>
            </a:highlight>
          </a:endParaRPr>
        </a:p>
      </cdr:txBody>
    </cdr:sp>
  </cdr:relSizeAnchor>
  <cdr:relSizeAnchor xmlns:cdr="http://schemas.openxmlformats.org/drawingml/2006/chartDrawing">
    <cdr:from>
      <cdr:x>0.60397</cdr:x>
      <cdr:y>0.48207</cdr:y>
    </cdr:from>
    <cdr:to>
      <cdr:x>0.65997</cdr:x>
      <cdr:y>0.51111</cdr:y>
    </cdr:to>
    <cdr:sp macro="" textlink="">
      <cdr:nvSpPr>
        <cdr:cNvPr id="7" name="직사각형 6">
          <a:extLst xmlns:a="http://schemas.openxmlformats.org/drawingml/2006/main">
            <a:ext uri="{FF2B5EF4-FFF2-40B4-BE49-F238E27FC236}">
              <a16:creationId xmlns:a16="http://schemas.microsoft.com/office/drawing/2014/main" id="{F6C034BC-2B0E-47B5-AEA7-93328A0ED184}"/>
            </a:ext>
          </a:extLst>
        </cdr:cNvPr>
        <cdr:cNvSpPr/>
      </cdr:nvSpPr>
      <cdr:spPr>
        <a:xfrm xmlns:a="http://schemas.openxmlformats.org/drawingml/2006/main">
          <a:off x="4117079" y="1626977"/>
          <a:ext cx="381687" cy="9800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(21.8%)</a:t>
          </a:r>
          <a:endParaRPr lang="ko-KR" altLang="en-US" sz="600" dirty="0">
            <a:solidFill>
              <a:schemeClr val="bg1"/>
            </a:solidFill>
            <a:highlight>
              <a:srgbClr val="0091DA"/>
            </a:highligh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0.31453</cdr:x>
      <cdr:y>0.31522</cdr:y>
    </cdr:from>
    <cdr:to>
      <cdr:x>0.37175</cdr:x>
      <cdr:y>0.35446</cdr:y>
    </cdr:to>
    <cdr:sp macro="" textlink="">
      <cdr:nvSpPr>
        <cdr:cNvPr id="2" name="직사각형 1">
          <a:extLst xmlns:a="http://schemas.openxmlformats.org/drawingml/2006/main">
            <a:ext uri="{FF2B5EF4-FFF2-40B4-BE49-F238E27FC236}">
              <a16:creationId xmlns:a16="http://schemas.microsoft.com/office/drawing/2014/main" id="{A746DCAE-8DDB-4F8B-BD76-233908384F43}"/>
            </a:ext>
          </a:extLst>
        </cdr:cNvPr>
        <cdr:cNvSpPr/>
      </cdr:nvSpPr>
      <cdr:spPr>
        <a:xfrm xmlns:a="http://schemas.openxmlformats.org/drawingml/2006/main">
          <a:off x="2098294" y="1117154"/>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(15.3%)</a:t>
          </a:r>
          <a:endParaRPr lang="ko-KR" altLang="en-US" sz="600" dirty="0">
            <a:solidFill>
              <a:schemeClr val="bg1"/>
            </a:solidFill>
            <a:highlight>
              <a:srgbClr val="0091DA"/>
            </a:highlight>
          </a:endParaRPr>
        </a:p>
      </cdr:txBody>
    </cdr:sp>
  </cdr:relSizeAnchor>
  <cdr:relSizeAnchor xmlns:cdr="http://schemas.openxmlformats.org/drawingml/2006/chartDrawing">
    <cdr:from>
      <cdr:x>0.49181</cdr:x>
      <cdr:y>0.43832</cdr:y>
    </cdr:from>
    <cdr:to>
      <cdr:x>0.54902</cdr:x>
      <cdr:y>0.47756</cdr:y>
    </cdr:to>
    <cdr:sp macro="" textlink="">
      <cdr:nvSpPr>
        <cdr:cNvPr id="3" name="직사각형 2">
          <a:extLst xmlns:a="http://schemas.openxmlformats.org/drawingml/2006/main">
            <a:ext uri="{FF2B5EF4-FFF2-40B4-BE49-F238E27FC236}">
              <a16:creationId xmlns:a16="http://schemas.microsoft.com/office/drawing/2014/main" id="{34071721-BC38-4F75-94C4-EF0D2A4D11B3}"/>
            </a:ext>
          </a:extLst>
        </cdr:cNvPr>
        <cdr:cNvSpPr/>
      </cdr:nvSpPr>
      <cdr:spPr>
        <a:xfrm xmlns:a="http://schemas.openxmlformats.org/drawingml/2006/main">
          <a:off x="3280910" y="1553412"/>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(23.5%)</a:t>
          </a:r>
          <a:endParaRPr lang="ko-KR" altLang="en-US" sz="600" dirty="0">
            <a:solidFill>
              <a:schemeClr val="bg1"/>
            </a:solidFill>
            <a:highlight>
              <a:srgbClr val="0091DA"/>
            </a:highlight>
          </a:endParaRPr>
        </a:p>
      </cdr:txBody>
    </cdr:sp>
  </cdr:relSizeAnchor>
  <cdr:relSizeAnchor xmlns:cdr="http://schemas.openxmlformats.org/drawingml/2006/chartDrawing">
    <cdr:from>
      <cdr:x>0.47466</cdr:x>
      <cdr:y>0.66853</cdr:y>
    </cdr:from>
    <cdr:to>
      <cdr:x>0.67104</cdr:x>
      <cdr:y>0.74264</cdr:y>
    </cdr:to>
    <cdr:sp macro="" textlink="">
      <cdr:nvSpPr>
        <cdr:cNvPr id="4" name="Rounded Rectangle 2">
          <a:extLst xmlns:a="http://schemas.openxmlformats.org/drawingml/2006/main">
            <a:ext uri="{FF2B5EF4-FFF2-40B4-BE49-F238E27FC236}">
              <a16:creationId xmlns:a16="http://schemas.microsoft.com/office/drawing/2014/main" id="{53D16035-8BFF-42F6-B7CA-E5AC37D4A181}"/>
            </a:ext>
          </a:extLst>
        </cdr:cNvPr>
        <cdr:cNvSpPr/>
      </cdr:nvSpPr>
      <cdr:spPr>
        <a:xfrm xmlns:a="http://schemas.openxmlformats.org/drawingml/2006/main">
          <a:off x="3166547" y="2369279"/>
          <a:ext cx="1310040" cy="262660"/>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6000" tIns="36000" rIns="36000" bIns="36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r>
            <a:rPr lang="ko-KR" altLang="en-US" sz="700">
              <a:solidFill>
                <a:schemeClr val="tx1"/>
              </a:solidFill>
            </a:rPr>
            <a:t>상품</a:t>
          </a:r>
          <a:r>
            <a:rPr lang="en-US" altLang="ko-KR" sz="700">
              <a:solidFill>
                <a:schemeClr val="tx1"/>
              </a:solidFill>
            </a:rPr>
            <a:t>(PBS/FBS </a:t>
          </a:r>
          <a:r>
            <a:rPr lang="ko-KR" altLang="en-US" sz="700">
              <a:solidFill>
                <a:schemeClr val="tx1"/>
              </a:solidFill>
            </a:rPr>
            <a:t>등</a:t>
          </a:r>
          <a:r>
            <a:rPr lang="en-US" altLang="ko-KR" sz="700">
              <a:solidFill>
                <a:schemeClr val="tx1"/>
              </a:solidFill>
            </a:rPr>
            <a:t>) </a:t>
          </a:r>
          <a:r>
            <a:rPr lang="ko-KR" altLang="en-US" sz="700">
              <a:solidFill>
                <a:schemeClr val="tx1"/>
              </a:solidFill>
            </a:rPr>
            <a:t>및 </a:t>
          </a:r>
          <a:r>
            <a:rPr lang="en-US" altLang="ko-KR" sz="700">
              <a:solidFill>
                <a:schemeClr val="tx1"/>
              </a:solidFill>
            </a:rPr>
            <a:t>Biologicals </a:t>
          </a:r>
          <a:r>
            <a:rPr lang="ko-KR" altLang="en-US" sz="700">
              <a:solidFill>
                <a:schemeClr val="tx1"/>
              </a:solidFill>
            </a:rPr>
            <a:t>매출로 구성됨</a:t>
          </a:r>
          <a:r>
            <a:rPr lang="en-US" altLang="ko-KR" sz="700">
              <a:solidFill>
                <a:schemeClr val="tx1"/>
              </a:solidFill>
            </a:rPr>
            <a:t>.</a:t>
          </a:r>
          <a:endParaRPr lang="en-US" altLang="ko-KR" sz="700" dirty="0">
            <a:solidFill>
              <a:schemeClr val="tx1"/>
            </a:solidFill>
          </a:endParaRPr>
        </a:p>
      </cdr:txBody>
    </cdr:sp>
  </cdr:relSizeAnchor>
  <cdr:relSizeAnchor xmlns:cdr="http://schemas.openxmlformats.org/drawingml/2006/chartDrawing">
    <cdr:from>
      <cdr:x>0.41939</cdr:x>
      <cdr:y>0.66898</cdr:y>
    </cdr:from>
    <cdr:to>
      <cdr:x>0.46596</cdr:x>
      <cdr:y>0.71584</cdr:y>
    </cdr:to>
    <cdr:sp macro="" textlink="">
      <cdr:nvSpPr>
        <cdr:cNvPr id="5" name="Rounded Rectangle 2">
          <a:extLst xmlns:a="http://schemas.openxmlformats.org/drawingml/2006/main">
            <a:ext uri="{FF2B5EF4-FFF2-40B4-BE49-F238E27FC236}">
              <a16:creationId xmlns:a16="http://schemas.microsoft.com/office/drawing/2014/main" id="{8F56C300-E761-420F-AE50-718FF1EA7519}"/>
            </a:ext>
          </a:extLst>
        </cdr:cNvPr>
        <cdr:cNvSpPr/>
      </cdr:nvSpPr>
      <cdr:spPr>
        <a:xfrm xmlns:a="http://schemas.openxmlformats.org/drawingml/2006/main">
          <a:off x="2797795" y="2370886"/>
          <a:ext cx="310673" cy="166067"/>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6000" tIns="36000" rIns="36000" bIns="3600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nSpc>
              <a:spcPct val="120000"/>
            </a:lnSpc>
          </a:pPr>
          <a:endParaRPr lang="en-US" altLang="ko-KR" sz="700" dirty="0">
            <a:solidFill>
              <a:schemeClr val="tx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0.14152</cdr:x>
      <cdr:y>0.33884</cdr:y>
    </cdr:from>
    <cdr:to>
      <cdr:x>0.20024</cdr:x>
      <cdr:y>0.37913</cdr:y>
    </cdr:to>
    <cdr:sp macro="" textlink="">
      <cdr:nvSpPr>
        <cdr:cNvPr id="2" name="직사각형 1">
          <a:extLst xmlns:a="http://schemas.openxmlformats.org/drawingml/2006/main">
            <a:ext uri="{FF2B5EF4-FFF2-40B4-BE49-F238E27FC236}">
              <a16:creationId xmlns:a16="http://schemas.microsoft.com/office/drawing/2014/main" id="{90C45965-D261-4BCB-97D5-68686B9E9F2B}"/>
            </a:ext>
          </a:extLst>
        </cdr:cNvPr>
        <cdr:cNvSpPr/>
      </cdr:nvSpPr>
      <cdr:spPr>
        <a:xfrm xmlns:a="http://schemas.openxmlformats.org/drawingml/2006/main">
          <a:off x="919858" y="1169594"/>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(22.8%)</a:t>
          </a:r>
          <a:endParaRPr lang="ko-KR" altLang="en-US" sz="600" dirty="0">
            <a:solidFill>
              <a:schemeClr val="bg1"/>
            </a:solidFill>
            <a:highlight>
              <a:srgbClr val="0091DA"/>
            </a:highlight>
          </a:endParaRPr>
        </a:p>
      </cdr:txBody>
    </cdr:sp>
  </cdr:relSizeAnchor>
  <cdr:relSizeAnchor xmlns:cdr="http://schemas.openxmlformats.org/drawingml/2006/chartDrawing">
    <cdr:from>
      <cdr:x>0.23316</cdr:x>
      <cdr:y>0.31894</cdr:y>
    </cdr:from>
    <cdr:to>
      <cdr:x>0.29189</cdr:x>
      <cdr:y>0.35923</cdr:y>
    </cdr:to>
    <cdr:sp macro="" textlink="">
      <cdr:nvSpPr>
        <cdr:cNvPr id="3" name="직사각형 2">
          <a:extLst xmlns:a="http://schemas.openxmlformats.org/drawingml/2006/main">
            <a:ext uri="{FF2B5EF4-FFF2-40B4-BE49-F238E27FC236}">
              <a16:creationId xmlns:a16="http://schemas.microsoft.com/office/drawing/2014/main" id="{F8D29028-DDD7-472A-A941-9ACF627189BD}"/>
            </a:ext>
          </a:extLst>
        </cdr:cNvPr>
        <cdr:cNvSpPr/>
      </cdr:nvSpPr>
      <cdr:spPr>
        <a:xfrm xmlns:a="http://schemas.openxmlformats.org/drawingml/2006/main">
          <a:off x="1515531" y="1100890"/>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(14.0%)</a:t>
          </a:r>
          <a:endParaRPr lang="ko-KR" altLang="en-US" sz="600" dirty="0">
            <a:solidFill>
              <a:schemeClr val="bg1"/>
            </a:solidFill>
            <a:highlight>
              <a:srgbClr val="0091DA"/>
            </a:highlight>
          </a:endParaRPr>
        </a:p>
      </cdr:txBody>
    </cdr:sp>
  </cdr:relSizeAnchor>
  <cdr:relSizeAnchor xmlns:cdr="http://schemas.openxmlformats.org/drawingml/2006/chartDrawing">
    <cdr:from>
      <cdr:x>0.32422</cdr:x>
      <cdr:y>0.24113</cdr:y>
    </cdr:from>
    <cdr:to>
      <cdr:x>0.38295</cdr:x>
      <cdr:y>0.28142</cdr:y>
    </cdr:to>
    <cdr:sp macro="" textlink="">
      <cdr:nvSpPr>
        <cdr:cNvPr id="4" name="직사각형 3">
          <a:extLst xmlns:a="http://schemas.openxmlformats.org/drawingml/2006/main">
            <a:ext uri="{FF2B5EF4-FFF2-40B4-BE49-F238E27FC236}">
              <a16:creationId xmlns:a16="http://schemas.microsoft.com/office/drawing/2014/main" id="{893E2269-821E-4B10-B38A-BCE295D3F46C}"/>
            </a:ext>
          </a:extLst>
        </cdr:cNvPr>
        <cdr:cNvSpPr/>
      </cdr:nvSpPr>
      <cdr:spPr>
        <a:xfrm xmlns:a="http://schemas.openxmlformats.org/drawingml/2006/main">
          <a:off x="2107414" y="832315"/>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(20.8%)</a:t>
          </a:r>
          <a:endParaRPr lang="ko-KR" altLang="en-US" sz="600" dirty="0">
            <a:solidFill>
              <a:schemeClr val="bg1"/>
            </a:solidFill>
            <a:highlight>
              <a:srgbClr val="0091DA"/>
            </a:highlight>
          </a:endParaRPr>
        </a:p>
      </cdr:txBody>
    </cdr:sp>
  </cdr:relSizeAnchor>
  <cdr:relSizeAnchor xmlns:cdr="http://schemas.openxmlformats.org/drawingml/2006/chartDrawing">
    <cdr:from>
      <cdr:x>0.41588</cdr:x>
      <cdr:y>0.28732</cdr:y>
    </cdr:from>
    <cdr:to>
      <cdr:x>0.4746</cdr:x>
      <cdr:y>0.32761</cdr:y>
    </cdr:to>
    <cdr:sp macro="" textlink="">
      <cdr:nvSpPr>
        <cdr:cNvPr id="5" name="직사각형 4">
          <a:extLst xmlns:a="http://schemas.openxmlformats.org/drawingml/2006/main">
            <a:ext uri="{FF2B5EF4-FFF2-40B4-BE49-F238E27FC236}">
              <a16:creationId xmlns:a16="http://schemas.microsoft.com/office/drawing/2014/main" id="{A77A341A-6741-4416-8E73-9EC6765FFADE}"/>
            </a:ext>
          </a:extLst>
        </cdr:cNvPr>
        <cdr:cNvSpPr/>
      </cdr:nvSpPr>
      <cdr:spPr>
        <a:xfrm xmlns:a="http://schemas.openxmlformats.org/drawingml/2006/main">
          <a:off x="2703176" y="991743"/>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(29.7%)</a:t>
          </a:r>
          <a:endParaRPr lang="ko-KR" altLang="en-US" sz="600" dirty="0">
            <a:solidFill>
              <a:schemeClr val="bg1"/>
            </a:solidFill>
            <a:highlight>
              <a:srgbClr val="0091DA"/>
            </a:highlight>
          </a:endParaRPr>
        </a:p>
      </cdr:txBody>
    </cdr:sp>
  </cdr:relSizeAnchor>
  <cdr:relSizeAnchor xmlns:cdr="http://schemas.openxmlformats.org/drawingml/2006/chartDrawing">
    <cdr:from>
      <cdr:x>0.50561</cdr:x>
      <cdr:y>0.38531</cdr:y>
    </cdr:from>
    <cdr:to>
      <cdr:x>0.56433</cdr:x>
      <cdr:y>0.4256</cdr:y>
    </cdr:to>
    <cdr:sp macro="" textlink="">
      <cdr:nvSpPr>
        <cdr:cNvPr id="6" name="직사각형 5">
          <a:extLst xmlns:a="http://schemas.openxmlformats.org/drawingml/2006/main">
            <a:ext uri="{FF2B5EF4-FFF2-40B4-BE49-F238E27FC236}">
              <a16:creationId xmlns:a16="http://schemas.microsoft.com/office/drawing/2014/main" id="{9FFB6BCA-CC36-4CD7-8008-644033A606EF}"/>
            </a:ext>
          </a:extLst>
        </cdr:cNvPr>
        <cdr:cNvSpPr/>
      </cdr:nvSpPr>
      <cdr:spPr>
        <a:xfrm xmlns:a="http://schemas.openxmlformats.org/drawingml/2006/main">
          <a:off x="3286411" y="1329985"/>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(17.7%)</a:t>
          </a:r>
          <a:endParaRPr lang="ko-KR" altLang="en-US" sz="600" dirty="0">
            <a:solidFill>
              <a:schemeClr val="bg1"/>
            </a:solidFill>
            <a:highlight>
              <a:srgbClr val="0091DA"/>
            </a:highlight>
          </a:endParaRPr>
        </a:p>
      </cdr:txBody>
    </cdr:sp>
  </cdr:relSizeAnchor>
  <cdr:relSizeAnchor xmlns:cdr="http://schemas.openxmlformats.org/drawingml/2006/chartDrawing">
    <cdr:from>
      <cdr:x>0.59702</cdr:x>
      <cdr:y>0.42684</cdr:y>
    </cdr:from>
    <cdr:to>
      <cdr:x>0.65574</cdr:x>
      <cdr:y>0.46713</cdr:y>
    </cdr:to>
    <cdr:sp macro="" textlink="">
      <cdr:nvSpPr>
        <cdr:cNvPr id="7" name="직사각형 6">
          <a:extLst xmlns:a="http://schemas.openxmlformats.org/drawingml/2006/main">
            <a:ext uri="{FF2B5EF4-FFF2-40B4-BE49-F238E27FC236}">
              <a16:creationId xmlns:a16="http://schemas.microsoft.com/office/drawing/2014/main" id="{A0E6EBBF-9A10-4A45-8270-E07115A95BE2}"/>
            </a:ext>
          </a:extLst>
        </cdr:cNvPr>
        <cdr:cNvSpPr/>
      </cdr:nvSpPr>
      <cdr:spPr>
        <a:xfrm xmlns:a="http://schemas.openxmlformats.org/drawingml/2006/main">
          <a:off x="3880558" y="1473353"/>
          <a:ext cx="381687" cy="139072"/>
        </a:xfrm>
        <a:prstGeom xmlns:a="http://schemas.openxmlformats.org/drawingml/2006/main" prst="rect">
          <a:avLst/>
        </a:prstGeom>
        <a:solidFill xmlns:a="http://schemas.openxmlformats.org/drawingml/2006/main">
          <a:srgbClr val="0091DA"/>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54000" tIns="54000" rIns="54000" bIns="54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ko-KR" sz="600">
              <a:solidFill>
                <a:schemeClr val="bg1"/>
              </a:solidFill>
              <a:highlight>
                <a:srgbClr val="0091DA"/>
              </a:highlight>
            </a:rPr>
            <a:t>(32.4%)</a:t>
          </a:r>
          <a:endParaRPr lang="ko-KR" altLang="en-US" sz="600" dirty="0">
            <a:solidFill>
              <a:schemeClr val="bg1"/>
            </a:solidFill>
            <a:highlight>
              <a:srgbClr val="0091DA"/>
            </a:highlight>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0.64606</cdr:x>
      <cdr:y>0.11657</cdr:y>
    </cdr:from>
    <cdr:to>
      <cdr:x>0.72047</cdr:x>
      <cdr:y>0.16146</cdr:y>
    </cdr:to>
    <cdr:sp macro="" textlink="">
      <cdr:nvSpPr>
        <cdr:cNvPr id="2" name="타원 1">
          <a:extLst xmlns:a="http://schemas.openxmlformats.org/drawingml/2006/main">
            <a:ext uri="{FF2B5EF4-FFF2-40B4-BE49-F238E27FC236}">
              <a16:creationId xmlns:a16="http://schemas.microsoft.com/office/drawing/2014/main" id="{7F91E5D8-22C6-4652-B3C4-64C9133AE8FE}"/>
            </a:ext>
          </a:extLst>
        </cdr:cNvPr>
        <cdr:cNvSpPr/>
      </cdr:nvSpPr>
      <cdr:spPr>
        <a:xfrm xmlns:a="http://schemas.openxmlformats.org/drawingml/2006/main">
          <a:off x="3954201" y="415507"/>
          <a:ext cx="455408" cy="159982"/>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47628" tIns="47628" rIns="47628" bIns="47628"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altLang="ko-KR" sz="617">
              <a:solidFill>
                <a:schemeClr val="tx1"/>
              </a:solidFill>
            </a:rPr>
            <a:t>18.6%</a:t>
          </a:r>
          <a:endParaRPr lang="ko-KR" altLang="en-US" sz="617" dirty="0">
            <a:solidFill>
              <a:schemeClr val="tx1"/>
            </a:solidFill>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0.65215</cdr:x>
      <cdr:y>0.12534</cdr:y>
    </cdr:from>
    <cdr:to>
      <cdr:x>0.7289</cdr:x>
      <cdr:y>0.17104</cdr:y>
    </cdr:to>
    <cdr:sp macro="" textlink="">
      <cdr:nvSpPr>
        <cdr:cNvPr id="2" name="타원 1">
          <a:extLst xmlns:a="http://schemas.openxmlformats.org/drawingml/2006/main">
            <a:ext uri="{FF2B5EF4-FFF2-40B4-BE49-F238E27FC236}">
              <a16:creationId xmlns:a16="http://schemas.microsoft.com/office/drawing/2014/main" id="{7F91E5D8-22C6-4652-B3C4-64C9133AE8FE}"/>
            </a:ext>
          </a:extLst>
        </cdr:cNvPr>
        <cdr:cNvSpPr/>
      </cdr:nvSpPr>
      <cdr:spPr>
        <a:xfrm xmlns:a="http://schemas.openxmlformats.org/drawingml/2006/main">
          <a:off x="3869338" y="438811"/>
          <a:ext cx="455408" cy="159982"/>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47628" tIns="47628" rIns="47628" bIns="47628"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altLang="ko-KR" sz="617">
              <a:solidFill>
                <a:schemeClr val="tx1"/>
              </a:solidFill>
            </a:rPr>
            <a:t>18.6%</a:t>
          </a:r>
          <a:endParaRPr lang="ko-KR" altLang="en-US" sz="617" dirty="0">
            <a:solidFill>
              <a:schemeClr val="tx1"/>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0.18669</cdr:x>
      <cdr:y>0.71667</cdr:y>
    </cdr:from>
    <cdr:to>
      <cdr:x>0.67141</cdr:x>
      <cdr:y>0.90516</cdr:y>
    </cdr:to>
    <cdr:sp macro="" textlink="">
      <cdr:nvSpPr>
        <cdr:cNvPr id="2" name="Rounded Rectangle 2">
          <a:extLst xmlns:a="http://schemas.openxmlformats.org/drawingml/2006/main">
            <a:ext uri="{FF2B5EF4-FFF2-40B4-BE49-F238E27FC236}">
              <a16:creationId xmlns:a16="http://schemas.microsoft.com/office/drawing/2014/main" id="{329D3A26-F535-42F3-9C29-BBB6C2C83A94}"/>
            </a:ext>
          </a:extLst>
        </cdr:cNvPr>
        <cdr:cNvSpPr/>
      </cdr:nvSpPr>
      <cdr:spPr>
        <a:xfrm xmlns:a="http://schemas.openxmlformats.org/drawingml/2006/main">
          <a:off x="866498" y="2003796"/>
          <a:ext cx="2249737" cy="527024"/>
        </a:xfrm>
        <a:prstGeom xmlns:a="http://schemas.openxmlformats.org/drawingml/2006/main" prst="roundRect">
          <a:avLst>
            <a:gd name="adj" fmla="val 11759"/>
          </a:avLst>
        </a:prstGeom>
        <a:solidFill xmlns:a="http://schemas.openxmlformats.org/drawingml/2006/main">
          <a:schemeClr val="accent5">
            <a:alpha val="5000"/>
          </a:schemeClr>
        </a:solidFill>
        <a:ln xmlns:a="http://schemas.openxmlformats.org/drawingml/2006/main" w="12700">
          <a:solidFill>
            <a:schemeClr val="tx1">
              <a:lumMod val="65000"/>
              <a:lumOff val="35000"/>
            </a:schemeClr>
          </a:solidFill>
          <a:prstDash val="sys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lIns="31752" tIns="31752" rIns="31752" bIns="31752"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nSpc>
              <a:spcPct val="120000"/>
            </a:lnSpc>
          </a:pPr>
          <a:r>
            <a:rPr lang="en-US" altLang="ko-KR" sz="700">
              <a:solidFill>
                <a:schemeClr val="tx1"/>
              </a:solidFill>
            </a:rPr>
            <a:t>2020</a:t>
          </a:r>
          <a:r>
            <a:rPr lang="ko-KR" altLang="en-US" sz="700">
              <a:solidFill>
                <a:schemeClr val="tx1"/>
              </a:solidFill>
            </a:rPr>
            <a:t>년도중까지 국내독접공급을 수행하였으나</a:t>
          </a:r>
          <a:r>
            <a:rPr lang="en-US" altLang="ko-KR" sz="700">
              <a:solidFill>
                <a:schemeClr val="tx1"/>
              </a:solidFill>
            </a:rPr>
            <a:t>, </a:t>
          </a:r>
          <a:r>
            <a:rPr lang="ko-KR" altLang="en-US" sz="700">
              <a:solidFill>
                <a:schemeClr val="tx1"/>
              </a:solidFill>
            </a:rPr>
            <a:t>이후</a:t>
          </a:r>
          <a:r>
            <a:rPr lang="en-US" altLang="ko-KR" sz="700">
              <a:solidFill>
                <a:schemeClr val="tx1"/>
              </a:solidFill>
            </a:rPr>
            <a:t> </a:t>
          </a:r>
          <a:r>
            <a:rPr lang="ko-KR" altLang="en-US" sz="700">
              <a:solidFill>
                <a:schemeClr val="tx1"/>
              </a:solidFill>
            </a:rPr>
            <a:t>해당 품목들에 대한</a:t>
          </a:r>
          <a:r>
            <a:rPr lang="en-US" altLang="ko-KR" sz="700">
              <a:solidFill>
                <a:schemeClr val="tx1"/>
              </a:solidFill>
            </a:rPr>
            <a:t> </a:t>
          </a:r>
          <a:r>
            <a:rPr lang="ko-KR" altLang="en-US" sz="700">
              <a:solidFill>
                <a:schemeClr val="tx1"/>
              </a:solidFill>
            </a:rPr>
            <a:t>경쟁사</a:t>
          </a:r>
          <a:r>
            <a:rPr lang="en-US" altLang="ko-KR" sz="700">
              <a:solidFill>
                <a:schemeClr val="tx1"/>
              </a:solidFill>
            </a:rPr>
            <a:t>(</a:t>
          </a:r>
          <a:r>
            <a:rPr lang="ko-KR" altLang="en-US" sz="700">
              <a:solidFill>
                <a:schemeClr val="tx1"/>
              </a:solidFill>
            </a:rPr>
            <a:t>코젠</a:t>
          </a:r>
          <a:r>
            <a:rPr lang="en-US" altLang="ko-KR" sz="700">
              <a:solidFill>
                <a:schemeClr val="tx1"/>
              </a:solidFill>
            </a:rPr>
            <a:t>)</a:t>
          </a:r>
          <a:r>
            <a:rPr lang="ko-KR" altLang="en-US" sz="700">
              <a:solidFill>
                <a:schemeClr val="tx1"/>
              </a:solidFill>
            </a:rPr>
            <a:t>납품이 이루어져 단가가 하락하였음</a:t>
          </a:r>
          <a:r>
            <a:rPr lang="en-US" altLang="ko-KR" sz="700">
              <a:solidFill>
                <a:schemeClr val="tx1"/>
              </a:solidFill>
            </a:rPr>
            <a:t>. </a:t>
          </a:r>
          <a:r>
            <a:rPr lang="ko-KR" altLang="en-US" sz="700">
              <a:solidFill>
                <a:schemeClr val="tx1"/>
              </a:solidFill>
            </a:rPr>
            <a:t>이외 단가 하락은 단가 인하 요청에 따름임</a:t>
          </a:r>
          <a:r>
            <a:rPr lang="en-US" altLang="ko-KR" sz="700">
              <a:solidFill>
                <a:schemeClr val="tx1"/>
              </a:solidFill>
            </a:rPr>
            <a:t>.</a:t>
          </a:r>
          <a:endParaRPr lang="en-US" altLang="ko-KR" sz="700"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3078639" cy="512763"/>
          </a:xfrm>
          <a:prstGeom prst="rect">
            <a:avLst/>
          </a:prstGeom>
        </p:spPr>
        <p:txBody>
          <a:bodyPr vert="horz" lIns="91449" tIns="45725" rIns="91449" bIns="45725" rtlCol="0"/>
          <a:lstStyle>
            <a:lvl1pPr algn="l">
              <a:defRPr sz="1200"/>
            </a:lvl1pPr>
          </a:lstStyle>
          <a:p>
            <a:endParaRPr lang="ko-KR" altLang="en-US" dirty="0"/>
          </a:p>
        </p:txBody>
      </p:sp>
      <p:sp>
        <p:nvSpPr>
          <p:cNvPr id="3" name="날짜 개체 틀 2"/>
          <p:cNvSpPr>
            <a:spLocks noGrp="1"/>
          </p:cNvSpPr>
          <p:nvPr>
            <p:ph type="dt" sz="quarter" idx="1"/>
          </p:nvPr>
        </p:nvSpPr>
        <p:spPr>
          <a:xfrm>
            <a:off x="4023836" y="2"/>
            <a:ext cx="3078639" cy="512763"/>
          </a:xfrm>
          <a:prstGeom prst="rect">
            <a:avLst/>
          </a:prstGeom>
        </p:spPr>
        <p:txBody>
          <a:bodyPr vert="horz" lIns="91449" tIns="45725" rIns="91449" bIns="45725" rtlCol="0"/>
          <a:lstStyle>
            <a:lvl1pPr algn="r">
              <a:defRPr sz="1200"/>
            </a:lvl1pPr>
          </a:lstStyle>
          <a:p>
            <a:fld id="{50D76948-55CC-4D8E-932B-EE32D8C88071}" type="datetimeFigureOut">
              <a:rPr lang="ko-KR" altLang="en-US" smtClean="0"/>
              <a:t>2021-09-30</a:t>
            </a:fld>
            <a:endParaRPr lang="ko-KR" altLang="en-US" dirty="0"/>
          </a:p>
        </p:txBody>
      </p:sp>
      <p:sp>
        <p:nvSpPr>
          <p:cNvPr id="4" name="바닥글 개체 틀 3"/>
          <p:cNvSpPr>
            <a:spLocks noGrp="1"/>
          </p:cNvSpPr>
          <p:nvPr>
            <p:ph type="ftr" sz="quarter" idx="2"/>
          </p:nvPr>
        </p:nvSpPr>
        <p:spPr>
          <a:xfrm>
            <a:off x="0" y="9721852"/>
            <a:ext cx="3078639" cy="512763"/>
          </a:xfrm>
          <a:prstGeom prst="rect">
            <a:avLst/>
          </a:prstGeom>
        </p:spPr>
        <p:txBody>
          <a:bodyPr vert="horz" lIns="91449" tIns="45725" rIns="91449" bIns="45725"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4023836" y="9721852"/>
            <a:ext cx="3078639" cy="512763"/>
          </a:xfrm>
          <a:prstGeom prst="rect">
            <a:avLst/>
          </a:prstGeom>
        </p:spPr>
        <p:txBody>
          <a:bodyPr vert="horz" lIns="91449" tIns="45725" rIns="91449" bIns="45725" rtlCol="0" anchor="b"/>
          <a:lstStyle>
            <a:lvl1pPr algn="r">
              <a:defRPr sz="1200"/>
            </a:lvl1pPr>
          </a:lstStyle>
          <a:p>
            <a:fld id="{4FC54002-EEEE-4F5F-9A54-9E363B5CCAA6}" type="slidenum">
              <a:rPr lang="ko-KR" altLang="en-US" smtClean="0"/>
              <a:t>‹#›</a:t>
            </a:fld>
            <a:endParaRPr lang="ko-KR" altLang="en-US" dirty="0"/>
          </a:p>
        </p:txBody>
      </p:sp>
    </p:spTree>
    <p:extLst>
      <p:ext uri="{BB962C8B-B14F-4D97-AF65-F5344CB8AC3E}">
        <p14:creationId xmlns:p14="http://schemas.microsoft.com/office/powerpoint/2010/main" val="160338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4"/>
            <a:ext cx="3079202" cy="513858"/>
          </a:xfrm>
          <a:prstGeom prst="rect">
            <a:avLst/>
          </a:prstGeom>
        </p:spPr>
        <p:txBody>
          <a:bodyPr vert="horz" lIns="94755" tIns="47377" rIns="94755" bIns="47377" rtlCol="0"/>
          <a:lstStyle>
            <a:lvl1pPr algn="l">
              <a:defRPr sz="1200"/>
            </a:lvl1pPr>
          </a:lstStyle>
          <a:p>
            <a:endParaRPr lang="ko-KR" altLang="en-US" dirty="0"/>
          </a:p>
        </p:txBody>
      </p:sp>
      <p:sp>
        <p:nvSpPr>
          <p:cNvPr id="3" name="날짜 개체 틀 2"/>
          <p:cNvSpPr>
            <a:spLocks noGrp="1"/>
          </p:cNvSpPr>
          <p:nvPr>
            <p:ph type="dt" idx="1"/>
          </p:nvPr>
        </p:nvSpPr>
        <p:spPr>
          <a:xfrm>
            <a:off x="4023206" y="4"/>
            <a:ext cx="3079202" cy="513858"/>
          </a:xfrm>
          <a:prstGeom prst="rect">
            <a:avLst/>
          </a:prstGeom>
        </p:spPr>
        <p:txBody>
          <a:bodyPr vert="horz" lIns="94755" tIns="47377" rIns="94755" bIns="47377" rtlCol="0"/>
          <a:lstStyle>
            <a:lvl1pPr algn="r">
              <a:defRPr sz="1200"/>
            </a:lvl1pPr>
          </a:lstStyle>
          <a:p>
            <a:fld id="{F3E06053-2C8B-4FEC-9357-F184A44B333C}" type="datetimeFigureOut">
              <a:rPr lang="ko-KR" altLang="en-US" smtClean="0"/>
              <a:t>2021-09-30</a:t>
            </a:fld>
            <a:endParaRPr lang="ko-KR" altLang="en-US" dirty="0"/>
          </a:p>
        </p:txBody>
      </p:sp>
      <p:sp>
        <p:nvSpPr>
          <p:cNvPr id="4" name="슬라이드 이미지 개체 틀 3"/>
          <p:cNvSpPr>
            <a:spLocks noGrp="1" noRot="1" noChangeAspect="1"/>
          </p:cNvSpPr>
          <p:nvPr>
            <p:ph type="sldImg" idx="2"/>
          </p:nvPr>
        </p:nvSpPr>
        <p:spPr>
          <a:xfrm>
            <a:off x="1058863" y="1279525"/>
            <a:ext cx="4986337" cy="3452813"/>
          </a:xfrm>
          <a:prstGeom prst="rect">
            <a:avLst/>
          </a:prstGeom>
          <a:noFill/>
          <a:ln w="12700">
            <a:solidFill>
              <a:prstClr val="black"/>
            </a:solidFill>
          </a:ln>
        </p:spPr>
        <p:txBody>
          <a:bodyPr vert="horz" lIns="94755" tIns="47377" rIns="94755" bIns="47377" rtlCol="0" anchor="ctr"/>
          <a:lstStyle/>
          <a:p>
            <a:endParaRPr lang="ko-KR" altLang="en-US" dirty="0"/>
          </a:p>
        </p:txBody>
      </p:sp>
      <p:sp>
        <p:nvSpPr>
          <p:cNvPr id="5" name="슬라이드 노트 개체 틀 4"/>
          <p:cNvSpPr>
            <a:spLocks noGrp="1"/>
          </p:cNvSpPr>
          <p:nvPr>
            <p:ph type="body" sz="quarter" idx="3"/>
          </p:nvPr>
        </p:nvSpPr>
        <p:spPr>
          <a:xfrm>
            <a:off x="710075" y="4925838"/>
            <a:ext cx="5683914" cy="4029040"/>
          </a:xfrm>
          <a:prstGeom prst="rect">
            <a:avLst/>
          </a:prstGeom>
        </p:spPr>
        <p:txBody>
          <a:bodyPr vert="horz" lIns="94755" tIns="47377" rIns="94755" bIns="47377"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720756"/>
            <a:ext cx="3079202" cy="513858"/>
          </a:xfrm>
          <a:prstGeom prst="rect">
            <a:avLst/>
          </a:prstGeom>
        </p:spPr>
        <p:txBody>
          <a:bodyPr vert="horz" lIns="94755" tIns="47377" rIns="94755" bIns="47377"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3206" y="9720756"/>
            <a:ext cx="3079202" cy="513858"/>
          </a:xfrm>
          <a:prstGeom prst="rect">
            <a:avLst/>
          </a:prstGeom>
        </p:spPr>
        <p:txBody>
          <a:bodyPr vert="horz" lIns="94755" tIns="47377" rIns="94755" bIns="47377" rtlCol="0" anchor="b"/>
          <a:lstStyle>
            <a:lvl1pPr algn="r">
              <a:defRPr sz="1200"/>
            </a:lvl1pPr>
          </a:lstStyle>
          <a:p>
            <a:fld id="{FA9B920B-F090-4FDF-85CA-54056585F66E}" type="slidenum">
              <a:rPr lang="ko-KR" altLang="en-US" smtClean="0"/>
              <a:t>‹#›</a:t>
            </a:fld>
            <a:endParaRPr lang="ko-KR" altLang="en-US" dirty="0"/>
          </a:p>
        </p:txBody>
      </p:sp>
    </p:spTree>
    <p:extLst>
      <p:ext uri="{BB962C8B-B14F-4D97-AF65-F5344CB8AC3E}">
        <p14:creationId xmlns:p14="http://schemas.microsoft.com/office/powerpoint/2010/main" val="485900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pPr/>
              <a:t>1</a:t>
            </a:fld>
            <a:endParaRPr lang="en-US" dirty="0"/>
          </a:p>
        </p:txBody>
      </p:sp>
    </p:spTree>
    <p:extLst>
      <p:ext uri="{BB962C8B-B14F-4D97-AF65-F5344CB8AC3E}">
        <p14:creationId xmlns:p14="http://schemas.microsoft.com/office/powerpoint/2010/main" val="3318067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09925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9946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468711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878258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15</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10242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16</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7813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17</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140130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18</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24757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19</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898955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20</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55267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38974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898335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76395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233442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462596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25</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235734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27</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82241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28</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2468508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29</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255664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30</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412258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403792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90396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433540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33</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1906912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894951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35</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2016141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36</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338301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37</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260040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38</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273811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40</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6827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984769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89921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377865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786829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44</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1095639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45</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2276809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46</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82478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2FEE106-D861-6343-96FF-5BF90692C3C7}" type="slidenum">
              <a:rPr lang="en-US" smtClean="0">
                <a:solidFill>
                  <a:prstClr val="black"/>
                </a:solidFill>
                <a:latin typeface="맑은 고딕" panose="020F0502020204030204"/>
              </a:rPr>
              <a:pPr/>
              <a:t>47</a:t>
            </a:fld>
            <a:endParaRPr lang="en-US" dirty="0">
              <a:solidFill>
                <a:prstClr val="black"/>
              </a:solidFill>
              <a:latin typeface="맑은 고딕" panose="020F0502020204030204"/>
            </a:endParaRPr>
          </a:p>
        </p:txBody>
      </p:sp>
    </p:spTree>
    <p:extLst>
      <p:ext uri="{BB962C8B-B14F-4D97-AF65-F5344CB8AC3E}">
        <p14:creationId xmlns:p14="http://schemas.microsoft.com/office/powerpoint/2010/main" val="61997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48</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602933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49</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324222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50</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9738" y="560388"/>
            <a:ext cx="4049712" cy="2803525"/>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10082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51</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683304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52</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34560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6</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611415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53</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965802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54</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30572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55</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3995304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7</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971800" y="563563"/>
            <a:ext cx="4078288" cy="282416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28350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3158FCC-2B88-47BB-A1E1-C918294374C3}" type="slidenum">
              <a:rPr lang="ko-KR" altLang="en-US" smtClean="0"/>
              <a:t>8</a:t>
            </a:fld>
            <a:endParaRPr lang="ko-KR" altLang="en-US"/>
          </a:p>
        </p:txBody>
      </p:sp>
    </p:spTree>
    <p:extLst>
      <p:ext uri="{BB962C8B-B14F-4D97-AF65-F5344CB8AC3E}">
        <p14:creationId xmlns:p14="http://schemas.microsoft.com/office/powerpoint/2010/main" val="275375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9</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3132138" y="581025"/>
            <a:ext cx="4197350" cy="2906713"/>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80504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headEnd/>
            <a:tailEnd/>
          </a:ln>
        </p:spPr>
        <p:txBody>
          <a:bodyPr/>
          <a:lstStyle/>
          <a:p>
            <a:fld id="{BCBED305-548A-4C28-8327-2C1A78F3D324}" type="slidenum">
              <a:rPr lang="en-GB" altLang="ko-KR">
                <a:solidFill>
                  <a:prstClr val="black"/>
                </a:solidFill>
                <a:latin typeface="Arial" charset="0"/>
              </a:rPr>
              <a:pPr/>
              <a:t>10</a:t>
            </a:fld>
            <a:endParaRPr lang="en-GB" altLang="ko-KR" dirty="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2820988" y="547688"/>
            <a:ext cx="3959225" cy="2741612"/>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ko-KR" dirty="0">
              <a:latin typeface="Arial" charset="0"/>
              <a:ea typeface="굴림" charset="-127"/>
            </a:endParaRPr>
          </a:p>
        </p:txBody>
      </p:sp>
    </p:spTree>
    <p:extLst>
      <p:ext uri="{BB962C8B-B14F-4D97-AF65-F5344CB8AC3E}">
        <p14:creationId xmlns:p14="http://schemas.microsoft.com/office/powerpoint/2010/main" val="1969644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hyperlink" Target="http://kpmg.com/socialmedia"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950"/>
          <a:stretch/>
        </p:blipFill>
        <p:spPr>
          <a:xfrm>
            <a:off x="1" y="0"/>
            <a:ext cx="9905999"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a:t>Title slide 5</a:t>
            </a:r>
            <a:br>
              <a:rPr lang="en-US" dirty="0"/>
            </a:br>
            <a:r>
              <a:rPr lang="en-US" dirty="0"/>
              <a:t>singular </a:t>
            </a:r>
            <a:br>
              <a:rPr lang="en-US" dirty="0"/>
            </a:br>
            <a:r>
              <a:rPr lang="en-US" dirty="0"/>
              <a:t>image</a:t>
            </a:r>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ko-KR" altLang="en-US"/>
              <a:t>마스터 텍스트 스타일을 편집합니다</a:t>
            </a: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349499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7759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83865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ko-KR" altLang="en-US"/>
              <a:t>마스터 제목 스타일 편집</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695715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5535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ko-KR" altLang="en-US"/>
              <a:t>마스터 텍스트 스타일을 편집합니다</a:t>
            </a:r>
          </a:p>
        </p:txBody>
      </p:sp>
      <p:sp>
        <p:nvSpPr>
          <p:cNvPr id="4" name="Title 3"/>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9962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4" name="Title 3"/>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062860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38900" y="1526850"/>
            <a:ext cx="6708000" cy="3510000"/>
          </a:xfrm>
        </p:spPr>
        <p:txBody>
          <a:bodyPr anchor="t" anchorCtr="0"/>
          <a:lstStyle>
            <a:lvl1pPr algn="l">
              <a:defRPr sz="11000">
                <a:solidFill>
                  <a:schemeClr val="bg1"/>
                </a:solidFill>
              </a:defRPr>
            </a:lvl1pPr>
          </a:lstStyle>
          <a:p>
            <a:r>
              <a:rPr lang="en-GB" dirty="0"/>
              <a:t>Section divider one title style</a:t>
            </a:r>
            <a:endParaRPr lang="en-US" dirty="0"/>
          </a:p>
        </p:txBody>
      </p:sp>
      <p:pic>
        <p:nvPicPr>
          <p:cNvPr id="4" name="그림 3">
            <a:extLst>
              <a:ext uri="{FF2B5EF4-FFF2-40B4-BE49-F238E27FC236}">
                <a16:creationId xmlns:a16="http://schemas.microsoft.com/office/drawing/2014/main" id="{FF07CF3F-12AD-4278-B03D-3A9EE60D60F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97775" y="442913"/>
            <a:ext cx="2297775" cy="772292"/>
          </a:xfrm>
          <a:prstGeom prst="rect">
            <a:avLst/>
          </a:prstGeom>
        </p:spPr>
      </p:pic>
    </p:spTree>
    <p:extLst>
      <p:ext uri="{BB962C8B-B14F-4D97-AF65-F5344CB8AC3E}">
        <p14:creationId xmlns:p14="http://schemas.microsoft.com/office/powerpoint/2010/main" val="3311571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2386961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2962771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18981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Text Placeholder 8"/>
          <p:cNvSpPr>
            <a:spLocks noGrp="1"/>
          </p:cNvSpPr>
          <p:nvPr>
            <p:ph type="body" sz="quarter" idx="11"/>
          </p:nvPr>
        </p:nvSpPr>
        <p:spPr>
          <a:xfrm>
            <a:off x="2451100" y="1422400"/>
            <a:ext cx="6965950" cy="4604400"/>
          </a:xfrm>
          <a:ln>
            <a:solidFill>
              <a:schemeClr val="accent1"/>
            </a:solidFill>
          </a:ln>
        </p:spPr>
        <p:txBody>
          <a:bodyPr lIns="54000" tIns="54000" rIns="54000" bIns="54000" anchor="t" anchorCtr="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3" name="Title 2"/>
          <p:cNvSpPr>
            <a:spLocks noGrp="1"/>
          </p:cNvSpPr>
          <p:nvPr>
            <p:ph type="title"/>
          </p:nvPr>
        </p:nvSpPr>
        <p:spPr/>
        <p:txBody>
          <a:bodyPr/>
          <a:lstStyle/>
          <a:p>
            <a:r>
              <a:rPr lang="ko-KR" altLang="en-US"/>
              <a:t>마스터 제목 스타일 편집</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988297081"/>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2981153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a:p>
            <a:pPr lvl="1"/>
            <a:r>
              <a:rPr lang="ko-KR" altLang="en-US"/>
              <a:t>둘째 수준</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ko-KR" altLang="en-US"/>
              <a:t>마스터 텍스트 스타일을 편집합니다</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
        <p:nvSpPr>
          <p:cNvPr id="13" name="Rectangle 11">
            <a:hlinkClick r:id="rId4"/>
          </p:cNvPr>
          <p:cNvSpPr>
            <a:spLocks noChangeArrowheads="1"/>
          </p:cNvSpPr>
          <p:nvPr userDrawn="1"/>
        </p:nvSpPr>
        <p:spPr bwMode="auto">
          <a:xfrm>
            <a:off x="1715999" y="2729838"/>
            <a:ext cx="1898317" cy="200055"/>
          </a:xfrm>
          <a:prstGeom prst="rect">
            <a:avLst/>
          </a:prstGeom>
          <a:noFill/>
          <a:ln w="9525">
            <a:noFill/>
            <a:miter lim="800000"/>
            <a:headEnd/>
            <a:tailEnd/>
          </a:ln>
          <a:effectLst/>
        </p:spPr>
        <p:txBody>
          <a:bodyPr wrap="square" lIns="0" tIns="0" rIns="0" bIns="0" anchor="ctr">
            <a:spAutoFit/>
          </a:bodyPr>
          <a:lstStyle/>
          <a:p>
            <a:pPr>
              <a:defRPr/>
            </a:pPr>
            <a:r>
              <a:rPr lang="en-GB" sz="1300" b="1" i="0" kern="0" dirty="0">
                <a:solidFill>
                  <a:schemeClr val="tx2"/>
                </a:solidFill>
                <a:latin typeface="Univers for KPMG" panose="020B0603020202020204" pitchFamily="34" charset="0"/>
                <a:ea typeface="Times New Roman" pitchFamily="18" charset="0"/>
                <a:cs typeface="Univers for KPMG"/>
              </a:rPr>
              <a:t>kpmg.com/kr</a:t>
            </a:r>
            <a:endParaRPr lang="en-GB" sz="1300" b="1" i="0" kern="0" dirty="0">
              <a:solidFill>
                <a:schemeClr val="tx2"/>
              </a:solidFill>
              <a:latin typeface="Univers for KPMG" panose="020B0603020202020204" pitchFamily="34" charset="0"/>
              <a:cs typeface="Univers for KPMG"/>
            </a:endParaRPr>
          </a:p>
        </p:txBody>
      </p:sp>
      <p:pic>
        <p:nvPicPr>
          <p:cNvPr id="14" name="그림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653119" y="536593"/>
            <a:ext cx="2297775" cy="772292"/>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o Key Issues Box">
    <p:spTree>
      <p:nvGrpSpPr>
        <p:cNvPr id="1" name=""/>
        <p:cNvGrpSpPr/>
        <p:nvPr/>
      </p:nvGrpSpPr>
      <p:grpSpPr>
        <a:xfrm>
          <a:off x="0" y="0"/>
          <a:ext cx="0" cy="0"/>
          <a:chOff x="0" y="0"/>
          <a:chExt cx="0" cy="0"/>
        </a:xfrm>
      </p:grpSpPr>
      <p:sp>
        <p:nvSpPr>
          <p:cNvPr id="6" name="Title 5"/>
          <p:cNvSpPr>
            <a:spLocks noGrp="1"/>
          </p:cNvSpPr>
          <p:nvPr>
            <p:ph type="title"/>
          </p:nvPr>
        </p:nvSpPr>
        <p:spPr bwMode="gray">
          <a:xfrm>
            <a:off x="415200" y="451575"/>
            <a:ext cx="9075600" cy="723600"/>
          </a:xfrm>
        </p:spPr>
        <p:txBody>
          <a:bodyPr/>
          <a:lstStyle/>
          <a:p>
            <a:pPr lvl="0"/>
            <a:r>
              <a:rPr lang="en-US"/>
              <a:t>Click to edit Master title style</a:t>
            </a:r>
            <a:endParaRPr lang="en-GB" dirty="0"/>
          </a:p>
        </p:txBody>
      </p:sp>
      <p:sp>
        <p:nvSpPr>
          <p:cNvPr id="26" name="Text Placeholder 25"/>
          <p:cNvSpPr>
            <a:spLocks noGrp="1"/>
          </p:cNvSpPr>
          <p:nvPr>
            <p:ph type="body" sz="quarter" idx="13"/>
          </p:nvPr>
        </p:nvSpPr>
        <p:spPr bwMode="gray">
          <a:xfrm>
            <a:off x="2289175"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27"/>
          <p:cNvSpPr>
            <a:spLocks noGrp="1"/>
          </p:cNvSpPr>
          <p:nvPr>
            <p:ph type="body" sz="quarter" idx="14"/>
          </p:nvPr>
        </p:nvSpPr>
        <p:spPr bwMode="gray">
          <a:xfrm>
            <a:off x="6032500" y="1196975"/>
            <a:ext cx="3600450"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26533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THREE">
    <p:spTree>
      <p:nvGrpSpPr>
        <p:cNvPr id="1" name=""/>
        <p:cNvGrpSpPr/>
        <p:nvPr/>
      </p:nvGrpSpPr>
      <p:grpSpPr>
        <a:xfrm>
          <a:off x="0" y="0"/>
          <a:ext cx="0" cy="0"/>
          <a:chOff x="0" y="0"/>
          <a:chExt cx="0" cy="0"/>
        </a:xfrm>
      </p:grpSpPr>
      <p:sp>
        <p:nvSpPr>
          <p:cNvPr id="2" name="Rectangle 1"/>
          <p:cNvSpPr/>
          <p:nvPr userDrawn="1"/>
        </p:nvSpPr>
        <p:spPr>
          <a:xfrm>
            <a:off x="1703832" y="0"/>
            <a:ext cx="8202168" cy="6858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dirty="0">
              <a:latin typeface="Univers for KPMG Light" panose="020B0403020202020204" pitchFamily="34" charset="0"/>
            </a:endParaRPr>
          </a:p>
        </p:txBody>
      </p:sp>
      <p:sp>
        <p:nvSpPr>
          <p:cNvPr id="4" name="object 4"/>
          <p:cNvSpPr/>
          <p:nvPr userDrawn="1"/>
        </p:nvSpPr>
        <p:spPr>
          <a:xfrm>
            <a:off x="0" y="0"/>
            <a:ext cx="170383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sz="1733" dirty="0">
              <a:latin typeface="Univers for KPMG Light" panose="020B0403020202020204" pitchFamily="34" charset="0"/>
            </a:endParaRPr>
          </a:p>
        </p:txBody>
      </p:sp>
      <p:sp>
        <p:nvSpPr>
          <p:cNvPr id="6" name="Title 2"/>
          <p:cNvSpPr>
            <a:spLocks noGrp="1"/>
          </p:cNvSpPr>
          <p:nvPr>
            <p:ph type="title" hasCustomPrompt="1"/>
          </p:nvPr>
        </p:nvSpPr>
        <p:spPr>
          <a:xfrm>
            <a:off x="2327910" y="1335025"/>
            <a:ext cx="6701469" cy="3697941"/>
          </a:xfrm>
          <a:prstGeom prst="rect">
            <a:avLst/>
          </a:prstGeom>
        </p:spPr>
        <p:txBody>
          <a:bodyPr lIns="0" tIns="0" rIns="0" bIns="0" anchor="t" anchorCtr="0"/>
          <a:lstStyle>
            <a:lvl1pPr>
              <a:lnSpc>
                <a:spcPct val="70000"/>
              </a:lnSpc>
              <a:defRPr sz="10700">
                <a:solidFill>
                  <a:schemeClr val="bg1"/>
                </a:solidFill>
                <a:latin typeface="KPMG Extralight"/>
                <a:cs typeface="KPMG Extralight"/>
              </a:defRPr>
            </a:lvl1pPr>
          </a:lstStyle>
          <a:p>
            <a:r>
              <a:rPr lang="en-US" altLang="ko-KR" dirty="0"/>
              <a:t>title</a:t>
            </a:r>
            <a:endParaRPr lang="en-US" dirty="0"/>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5200" y="446449"/>
            <a:ext cx="2366828" cy="795501"/>
          </a:xfrm>
          <a:prstGeom prst="rect">
            <a:avLst/>
          </a:prstGeom>
        </p:spPr>
      </p:pic>
    </p:spTree>
    <p:extLst>
      <p:ext uri="{BB962C8B-B14F-4D97-AF65-F5344CB8AC3E}">
        <p14:creationId xmlns:p14="http://schemas.microsoft.com/office/powerpoint/2010/main" val="718314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WO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38D"/>
                </a:solidFill>
              </a:defRPr>
            </a:lvl1pPr>
          </a:lstStyle>
          <a:p>
            <a:r>
              <a:rPr lang="ko-KR" altLang="en-US"/>
              <a:t>마스터 제목 스타일 편집</a:t>
            </a:r>
            <a:endParaRPr lang="en-US" dirty="0"/>
          </a:p>
        </p:txBody>
      </p:sp>
      <p:sp>
        <p:nvSpPr>
          <p:cNvPr id="14" name="Text Placeholder 7"/>
          <p:cNvSpPr>
            <a:spLocks noGrp="1"/>
          </p:cNvSpPr>
          <p:nvPr>
            <p:ph type="body" sz="quarter" idx="11"/>
          </p:nvPr>
        </p:nvSpPr>
        <p:spPr>
          <a:xfrm>
            <a:off x="825500" y="1344707"/>
            <a:ext cx="3962400" cy="4639235"/>
          </a:xfrm>
          <a:prstGeom prst="rect">
            <a:avLst/>
          </a:prstGeom>
        </p:spPr>
        <p:txBody>
          <a:bodyPr vert="horz" lIns="0" tIns="0" rIns="0" bIns="0"/>
          <a:lstStyle>
            <a:lvl1pPr>
              <a:defRPr sz="1360" b="1" i="0">
                <a:solidFill>
                  <a:srgbClr val="00338D"/>
                </a:solidFill>
                <a:latin typeface="Univers for KPMG"/>
                <a:cs typeface="Univers for KPMG"/>
              </a:defRPr>
            </a:lvl1pPr>
            <a:lvl2pPr marL="0" indent="0">
              <a:buFontTx/>
              <a:buNone/>
              <a:defRPr sz="1360">
                <a:solidFill>
                  <a:srgbClr val="00338D"/>
                </a:solidFill>
                <a:latin typeface="Univers for KPMG Light"/>
                <a:cs typeface="Univers for KPMG Light"/>
              </a:defRPr>
            </a:lvl2pPr>
            <a:lvl3pPr marL="298224" indent="-298224">
              <a:buFont typeface="Univers for KPMG Light" panose="020B0403020202020204" pitchFamily="34" charset="0"/>
              <a:buChar char="—"/>
              <a:defRPr sz="1360">
                <a:solidFill>
                  <a:srgbClr val="00338D"/>
                </a:solidFill>
                <a:latin typeface="Univers for KPMG Light"/>
                <a:cs typeface="Univers for KPMG Light"/>
              </a:defRPr>
            </a:lvl3pPr>
            <a:lvl4pPr marL="606067" indent="-240503">
              <a:buFont typeface="Univers for KPMG Light" panose="020B0403020202020204" pitchFamily="34" charset="0"/>
              <a:buChar char="-"/>
              <a:defRPr sz="1360">
                <a:solidFill>
                  <a:srgbClr val="00338D"/>
                </a:solidFill>
                <a:latin typeface="Univers for KPMG Light"/>
                <a:cs typeface="Univers for KPMG Light"/>
              </a:defRPr>
            </a:lvl4pPr>
            <a:lvl5pPr>
              <a:defRPr sz="1360">
                <a:solidFill>
                  <a:srgbClr val="00338D"/>
                </a:solidFill>
                <a:latin typeface="Univers for KPMG Light"/>
                <a:cs typeface="Univers for KPMG Light"/>
              </a:defRPr>
            </a:lvl5pPr>
            <a:lvl6pPr>
              <a:defRPr sz="1360"/>
            </a:lvl6pPr>
            <a:lvl7pPr>
              <a:defRPr sz="1360"/>
            </a:lvl7pPr>
            <a:lvl8pPr>
              <a:defRPr sz="1360"/>
            </a:lvl8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5" name="Text Placeholder 7"/>
          <p:cNvSpPr>
            <a:spLocks noGrp="1"/>
          </p:cNvSpPr>
          <p:nvPr>
            <p:ph type="body" sz="quarter" idx="12"/>
          </p:nvPr>
        </p:nvSpPr>
        <p:spPr>
          <a:xfrm>
            <a:off x="5068111" y="1344707"/>
            <a:ext cx="4029587" cy="4639235"/>
          </a:xfrm>
          <a:prstGeom prst="rect">
            <a:avLst/>
          </a:prstGeom>
        </p:spPr>
        <p:txBody>
          <a:bodyPr vert="horz" lIns="0" tIns="0" rIns="0" bIns="0"/>
          <a:lstStyle>
            <a:lvl1pPr>
              <a:defRPr b="1" i="0">
                <a:solidFill>
                  <a:srgbClr val="00338D"/>
                </a:solidFill>
                <a:latin typeface="Univers for KPMG"/>
                <a:cs typeface="Univers for KPMG"/>
              </a:defRPr>
            </a:lvl1pPr>
            <a:lvl2pPr marL="0" indent="0">
              <a:buFontTx/>
              <a:buNone/>
              <a:defRPr>
                <a:solidFill>
                  <a:srgbClr val="00338D"/>
                </a:solidFill>
                <a:latin typeface="Univers for KPMG Light"/>
                <a:cs typeface="Univers for KPMG Light"/>
              </a:defRPr>
            </a:lvl2pPr>
            <a:lvl3pPr marL="298224" indent="-298224">
              <a:buFont typeface="Univers for KPMG Light" panose="020B0403020202020204" pitchFamily="34" charset="0"/>
              <a:buChar char="—"/>
              <a:defRPr>
                <a:solidFill>
                  <a:srgbClr val="00338D"/>
                </a:solidFill>
                <a:latin typeface="Univers for KPMG Light"/>
                <a:cs typeface="Univers for KPMG Light"/>
              </a:defRPr>
            </a:lvl3pPr>
            <a:lvl4pPr marL="606067" indent="-240503">
              <a:buFont typeface="Univers for KPMG Light" panose="020B0403020202020204" pitchFamily="34" charset="0"/>
              <a:buChar char="-"/>
              <a:defRPr>
                <a:solidFill>
                  <a:srgbClr val="00338D"/>
                </a:solidFill>
                <a:latin typeface="Univers for KPMG Light"/>
                <a:cs typeface="Univers for KPMG Light"/>
              </a:defRPr>
            </a:lvl4pPr>
            <a:lvl5pPr>
              <a:defRPr>
                <a:solidFill>
                  <a:srgbClr val="00338D"/>
                </a:solidFill>
                <a:latin typeface="Univers for KPMG Light"/>
                <a:cs typeface="Univers for KPMG Light"/>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Slide Number Placeholder 2"/>
          <p:cNvSpPr>
            <a:spLocks noGrp="1"/>
          </p:cNvSpPr>
          <p:nvPr>
            <p:ph type="sldNum" sz="quarter" idx="4"/>
          </p:nvPr>
        </p:nvSpPr>
        <p:spPr>
          <a:xfrm>
            <a:off x="8566857" y="6263219"/>
            <a:ext cx="538864" cy="365125"/>
          </a:xfrm>
          <a:prstGeom prst="rect">
            <a:avLst/>
          </a:prstGeom>
        </p:spPr>
        <p:txBody>
          <a:bodyPr vert="horz" lIns="0" tIns="0" rIns="0" bIns="0" rtlCol="0" anchor="ctr"/>
          <a:lstStyle>
            <a:lvl1pPr algn="r">
              <a:defRPr sz="1051">
                <a:solidFill>
                  <a:srgbClr val="00338D"/>
                </a:solidFill>
                <a:latin typeface="Univers for KPMG" panose="020B0603020202020204" pitchFamily="34" charset="0"/>
              </a:defRPr>
            </a:lvl1pPr>
          </a:lstStyle>
          <a:p>
            <a:fld id="{679B23F3-9114-4FD0-82A7-7230E15760EA}" type="slidenum">
              <a:rPr lang="en-US" smtClean="0"/>
              <a:pPr/>
              <a:t>‹#›</a:t>
            </a:fld>
            <a:endParaRPr lang="en-US" dirty="0"/>
          </a:p>
        </p:txBody>
      </p:sp>
    </p:spTree>
    <p:extLst>
      <p:ext uri="{BB962C8B-B14F-4D97-AF65-F5344CB8AC3E}">
        <p14:creationId xmlns:p14="http://schemas.microsoft.com/office/powerpoint/2010/main" val="225207969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제목만">
    <p:spTree>
      <p:nvGrpSpPr>
        <p:cNvPr id="1" name=""/>
        <p:cNvGrpSpPr/>
        <p:nvPr/>
      </p:nvGrpSpPr>
      <p:grpSpPr>
        <a:xfrm>
          <a:off x="0" y="0"/>
          <a:ext cx="0" cy="0"/>
          <a:chOff x="0" y="0"/>
          <a:chExt cx="0" cy="0"/>
        </a:xfrm>
      </p:grpSpPr>
      <p:sp>
        <p:nvSpPr>
          <p:cNvPr id="2" name="Title 1"/>
          <p:cNvSpPr>
            <a:spLocks noGrp="1"/>
          </p:cNvSpPr>
          <p:nvPr>
            <p:ph type="title"/>
          </p:nvPr>
        </p:nvSpPr>
        <p:spPr>
          <a:xfrm>
            <a:off x="488951" y="451575"/>
            <a:ext cx="8918244" cy="723600"/>
          </a:xfrm>
        </p:spPr>
        <p:txBody>
          <a:bodyPr/>
          <a:lstStyle/>
          <a:p>
            <a:r>
              <a:rPr lang="ko-KR" altLang="en-US"/>
              <a:t>마스터 제목 스타일 편집</a:t>
            </a:r>
            <a:endParaRPr lang="en-US"/>
          </a:p>
        </p:txBody>
      </p:sp>
      <p:sp>
        <p:nvSpPr>
          <p:cNvPr id="5" name="텍스트 개체 틀 4"/>
          <p:cNvSpPr>
            <a:spLocks noGrp="1"/>
          </p:cNvSpPr>
          <p:nvPr>
            <p:ph type="body" sz="quarter" idx="12"/>
          </p:nvPr>
        </p:nvSpPr>
        <p:spPr>
          <a:xfrm>
            <a:off x="504001" y="1044000"/>
            <a:ext cx="8918244" cy="338138"/>
          </a:xfrm>
        </p:spPr>
        <p:txBody>
          <a:bodyPr/>
          <a:lstStyle>
            <a:lvl1pPr>
              <a:defRPr sz="1165">
                <a:solidFill>
                  <a:srgbClr val="00338D"/>
                </a:solidFill>
                <a:latin typeface="맑은 고딕" panose="020B0503020000020004" pitchFamily="50" charset="-127"/>
                <a:ea typeface="맑은 고딕" panose="020B0503020000020004" pitchFamily="50" charset="-127"/>
              </a:defRPr>
            </a:lvl1pPr>
          </a:lstStyle>
          <a:p>
            <a:pPr lvl="0"/>
            <a:r>
              <a:rPr lang="ko-KR" altLang="en-US"/>
              <a:t>마스터 텍스트 스타일을 편집합니다</a:t>
            </a:r>
          </a:p>
        </p:txBody>
      </p:sp>
      <p:sp>
        <p:nvSpPr>
          <p:cNvPr id="32" name="TextBox 31">
            <a:extLst>
              <a:ext uri="{FF2B5EF4-FFF2-40B4-BE49-F238E27FC236}">
                <a16:creationId xmlns:a16="http://schemas.microsoft.com/office/drawing/2014/main" id="{F72F82A4-1A3B-447F-B247-453D118C6A2D}"/>
              </a:ext>
            </a:extLst>
          </p:cNvPr>
          <p:cNvSpPr txBox="1"/>
          <p:nvPr userDrawn="1"/>
        </p:nvSpPr>
        <p:spPr>
          <a:xfrm rot="5400000">
            <a:off x="-869914" y="880479"/>
            <a:ext cx="1451320" cy="127014"/>
          </a:xfrm>
          <a:prstGeom prst="rect">
            <a:avLst/>
          </a:prstGeom>
          <a:solidFill>
            <a:schemeClr val="bg1">
              <a:lumMod val="95000"/>
            </a:schemeClr>
          </a:solidFill>
          <a:effectLst>
            <a:outerShdw dist="12700" dir="5400000" algn="t" rotWithShape="0">
              <a:schemeClr val="tx2"/>
            </a:outerShdw>
          </a:effectLst>
        </p:spPr>
        <p:txBody>
          <a:bodyPr wrap="square" lIns="34962" tIns="34962" rIns="34962" bIns="34962" rtlCol="0" anchor="ctr" anchorCtr="0">
            <a:noAutofit/>
          </a:bodyPr>
          <a:lstStyle/>
          <a:p>
            <a:r>
              <a:rPr lang="en-GB" sz="680" b="0">
                <a:solidFill>
                  <a:schemeClr val="tx2"/>
                </a:solidFill>
                <a:latin typeface="맑은 고딕" panose="020B0503020000020004" pitchFamily="50" charset="-127"/>
                <a:ea typeface="맑은 고딕" panose="020B0503020000020004" pitchFamily="50" charset="-127"/>
              </a:rPr>
              <a:t>PRIMARY KPMG COLOURS</a:t>
            </a:r>
          </a:p>
        </p:txBody>
      </p:sp>
      <p:sp>
        <p:nvSpPr>
          <p:cNvPr id="33" name="TextBox 32">
            <a:extLst>
              <a:ext uri="{FF2B5EF4-FFF2-40B4-BE49-F238E27FC236}">
                <a16:creationId xmlns:a16="http://schemas.microsoft.com/office/drawing/2014/main" id="{754C4D91-84AA-4C64-AA9E-53C93CA88147}"/>
              </a:ext>
            </a:extLst>
          </p:cNvPr>
          <p:cNvSpPr txBox="1"/>
          <p:nvPr userDrawn="1"/>
        </p:nvSpPr>
        <p:spPr>
          <a:xfrm rot="5400000">
            <a:off x="-1119140" y="2625061"/>
            <a:ext cx="1949772" cy="127014"/>
          </a:xfrm>
          <a:prstGeom prst="rect">
            <a:avLst/>
          </a:prstGeom>
          <a:solidFill>
            <a:schemeClr val="bg1">
              <a:lumMod val="95000"/>
            </a:schemeClr>
          </a:solidFill>
          <a:effectLst>
            <a:outerShdw dist="12700" dir="5400000" algn="t" rotWithShape="0">
              <a:srgbClr val="483698"/>
            </a:outerShdw>
          </a:effectLst>
        </p:spPr>
        <p:txBody>
          <a:bodyPr wrap="square" lIns="34962" tIns="34962" rIns="34962" bIns="34962" rtlCol="0" anchor="ctr" anchorCtr="0">
            <a:noAutofit/>
          </a:bodyPr>
          <a:lstStyle/>
          <a:p>
            <a:pPr marL="0" marR="0" indent="0" algn="l" defTabSz="888038" rtl="0" eaLnBrk="1" fontAlgn="auto" latinLnBrk="0" hangingPunct="1">
              <a:lnSpc>
                <a:spcPct val="100000"/>
              </a:lnSpc>
              <a:spcBef>
                <a:spcPts val="0"/>
              </a:spcBef>
              <a:spcAft>
                <a:spcPts val="0"/>
              </a:spcAft>
              <a:buClrTx/>
              <a:buSzTx/>
              <a:buFontTx/>
              <a:buNone/>
              <a:tabLst/>
              <a:defRPr/>
            </a:pPr>
            <a:r>
              <a:rPr lang="en-GB" sz="680" b="0">
                <a:solidFill>
                  <a:schemeClr val="bg1">
                    <a:lumMod val="65000"/>
                  </a:schemeClr>
                </a:solidFill>
                <a:latin typeface="맑은 고딕" panose="020B0503020000020004" pitchFamily="50" charset="-127"/>
                <a:ea typeface="맑은 고딕" panose="020B0503020000020004" pitchFamily="50" charset="-127"/>
              </a:rPr>
              <a:t>SECONDARY KPMG COLOURS</a:t>
            </a:r>
          </a:p>
        </p:txBody>
      </p:sp>
      <p:sp>
        <p:nvSpPr>
          <p:cNvPr id="34" name="TextBox 33">
            <a:extLst>
              <a:ext uri="{FF2B5EF4-FFF2-40B4-BE49-F238E27FC236}">
                <a16:creationId xmlns:a16="http://schemas.microsoft.com/office/drawing/2014/main" id="{B9638326-A647-4E4D-99E5-E120C3CBE139}"/>
              </a:ext>
            </a:extLst>
          </p:cNvPr>
          <p:cNvSpPr txBox="1"/>
          <p:nvPr userDrawn="1"/>
        </p:nvSpPr>
        <p:spPr>
          <a:xfrm rot="5400000">
            <a:off x="-1617592" y="5117323"/>
            <a:ext cx="2946677" cy="127014"/>
          </a:xfrm>
          <a:prstGeom prst="rect">
            <a:avLst/>
          </a:prstGeom>
          <a:solidFill>
            <a:schemeClr val="bg1">
              <a:lumMod val="95000"/>
            </a:schemeClr>
          </a:solidFill>
          <a:effectLst>
            <a:outerShdw dist="12700" dir="5400000" algn="t" rotWithShape="0">
              <a:srgbClr val="43B02A"/>
            </a:outerShdw>
          </a:effectLst>
        </p:spPr>
        <p:txBody>
          <a:bodyPr wrap="square" lIns="34962" tIns="34962" rIns="34962" bIns="34962" rtlCol="0" anchor="ctr" anchorCtr="0">
            <a:noAutofit/>
          </a:bodyPr>
          <a:lstStyle/>
          <a:p>
            <a:pPr marL="0" marR="0" indent="0" algn="l" defTabSz="888038" rtl="0" eaLnBrk="1" fontAlgn="auto" latinLnBrk="0" hangingPunct="1">
              <a:lnSpc>
                <a:spcPct val="100000"/>
              </a:lnSpc>
              <a:spcBef>
                <a:spcPts val="0"/>
              </a:spcBef>
              <a:spcAft>
                <a:spcPts val="0"/>
              </a:spcAft>
              <a:buClrTx/>
              <a:buSzTx/>
              <a:buFontTx/>
              <a:buNone/>
              <a:tabLst/>
              <a:defRPr/>
            </a:pPr>
            <a:r>
              <a:rPr lang="en-GB" sz="680" b="0">
                <a:solidFill>
                  <a:schemeClr val="bg1">
                    <a:lumMod val="65000"/>
                  </a:schemeClr>
                </a:solidFill>
                <a:latin typeface="맑은 고딕" panose="020B0503020000020004" pitchFamily="50" charset="-127"/>
                <a:ea typeface="맑은 고딕" panose="020B0503020000020004" pitchFamily="50" charset="-127"/>
              </a:rPr>
              <a:t>TERTIARY KPMG COLOURS</a:t>
            </a:r>
          </a:p>
        </p:txBody>
      </p:sp>
      <p:sp>
        <p:nvSpPr>
          <p:cNvPr id="35" name="Rectangle 12">
            <a:extLst>
              <a:ext uri="{FF2B5EF4-FFF2-40B4-BE49-F238E27FC236}">
                <a16:creationId xmlns:a16="http://schemas.microsoft.com/office/drawing/2014/main" id="{A0C35977-C69F-40F2-A948-2ACBBF504175}"/>
              </a:ext>
            </a:extLst>
          </p:cNvPr>
          <p:cNvSpPr/>
          <p:nvPr userDrawn="1"/>
        </p:nvSpPr>
        <p:spPr>
          <a:xfrm rot="5400000">
            <a:off x="-612940" y="318520"/>
            <a:ext cx="454415" cy="254029"/>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KPMG Blue</a:t>
            </a:r>
          </a:p>
          <a:p>
            <a:pPr algn="ctr"/>
            <a:r>
              <a:rPr lang="en-GB" sz="291">
                <a:solidFill>
                  <a:schemeClr val="bg1"/>
                </a:solidFill>
                <a:latin typeface="맑은 고딕" panose="020B0503020000020004" pitchFamily="50" charset="-127"/>
                <a:ea typeface="맑은 고딕" panose="020B0503020000020004" pitchFamily="50" charset="-127"/>
              </a:rPr>
              <a:t>0 / 51 / 141</a:t>
            </a:r>
          </a:p>
        </p:txBody>
      </p:sp>
      <p:sp>
        <p:nvSpPr>
          <p:cNvPr id="36" name="Rectangle 13">
            <a:extLst>
              <a:ext uri="{FF2B5EF4-FFF2-40B4-BE49-F238E27FC236}">
                <a16:creationId xmlns:a16="http://schemas.microsoft.com/office/drawing/2014/main" id="{41CF0D1F-34D0-4138-BB1C-278DFADFE269}"/>
              </a:ext>
            </a:extLst>
          </p:cNvPr>
          <p:cNvSpPr/>
          <p:nvPr userDrawn="1"/>
        </p:nvSpPr>
        <p:spPr>
          <a:xfrm rot="5400000">
            <a:off x="-612940" y="816973"/>
            <a:ext cx="454415" cy="25402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Medium Blue</a:t>
            </a:r>
          </a:p>
          <a:p>
            <a:pPr algn="ctr"/>
            <a:r>
              <a:rPr lang="en-GB" sz="291">
                <a:solidFill>
                  <a:schemeClr val="bg1"/>
                </a:solidFill>
                <a:latin typeface="맑은 고딕" panose="020B0503020000020004" pitchFamily="50" charset="-127"/>
                <a:ea typeface="맑은 고딕" panose="020B0503020000020004" pitchFamily="50" charset="-127"/>
              </a:rPr>
              <a:t>0 / 94 / 184</a:t>
            </a:r>
          </a:p>
        </p:txBody>
      </p:sp>
      <p:sp>
        <p:nvSpPr>
          <p:cNvPr id="37" name="Rectangle 14">
            <a:extLst>
              <a:ext uri="{FF2B5EF4-FFF2-40B4-BE49-F238E27FC236}">
                <a16:creationId xmlns:a16="http://schemas.microsoft.com/office/drawing/2014/main" id="{48F0D983-06DD-4C70-966A-CE3D66789560}"/>
              </a:ext>
            </a:extLst>
          </p:cNvPr>
          <p:cNvSpPr/>
          <p:nvPr userDrawn="1"/>
        </p:nvSpPr>
        <p:spPr>
          <a:xfrm rot="5400000">
            <a:off x="-612940" y="1315425"/>
            <a:ext cx="454415" cy="254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Light Blue</a:t>
            </a:r>
          </a:p>
          <a:p>
            <a:pPr algn="ctr"/>
            <a:r>
              <a:rPr lang="en-GB" sz="291">
                <a:solidFill>
                  <a:schemeClr val="bg1"/>
                </a:solidFill>
                <a:latin typeface="맑은 고딕" panose="020B0503020000020004" pitchFamily="50" charset="-127"/>
                <a:ea typeface="맑은 고딕" panose="020B0503020000020004" pitchFamily="50" charset="-127"/>
              </a:rPr>
              <a:t>0 / 145 / 218</a:t>
            </a:r>
          </a:p>
        </p:txBody>
      </p:sp>
      <p:sp>
        <p:nvSpPr>
          <p:cNvPr id="38" name="Rectangle 15">
            <a:extLst>
              <a:ext uri="{FF2B5EF4-FFF2-40B4-BE49-F238E27FC236}">
                <a16:creationId xmlns:a16="http://schemas.microsoft.com/office/drawing/2014/main" id="{FC3A68BD-E41D-4B08-9B0F-BA02FEEEE1AE}"/>
              </a:ext>
            </a:extLst>
          </p:cNvPr>
          <p:cNvSpPr/>
          <p:nvPr userDrawn="1"/>
        </p:nvSpPr>
        <p:spPr>
          <a:xfrm rot="5400000">
            <a:off x="-612940" y="1813878"/>
            <a:ext cx="454415" cy="254029"/>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Violet</a:t>
            </a:r>
          </a:p>
          <a:p>
            <a:pPr algn="ctr"/>
            <a:r>
              <a:rPr lang="en-GB" sz="291">
                <a:solidFill>
                  <a:schemeClr val="bg1"/>
                </a:solidFill>
                <a:latin typeface="맑은 고딕" panose="020B0503020000020004" pitchFamily="50" charset="-127"/>
                <a:ea typeface="맑은 고딕" panose="020B0503020000020004" pitchFamily="50" charset="-127"/>
              </a:rPr>
              <a:t>72 / 54 / 152</a:t>
            </a:r>
          </a:p>
        </p:txBody>
      </p:sp>
      <p:sp>
        <p:nvSpPr>
          <p:cNvPr id="39" name="Rectangle 16">
            <a:extLst>
              <a:ext uri="{FF2B5EF4-FFF2-40B4-BE49-F238E27FC236}">
                <a16:creationId xmlns:a16="http://schemas.microsoft.com/office/drawing/2014/main" id="{32809C46-035D-4E46-8D19-4E8EE98DDBEC}"/>
              </a:ext>
            </a:extLst>
          </p:cNvPr>
          <p:cNvSpPr/>
          <p:nvPr userDrawn="1"/>
        </p:nvSpPr>
        <p:spPr>
          <a:xfrm rot="5400000">
            <a:off x="-612940" y="2312330"/>
            <a:ext cx="454415" cy="254029"/>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Purple</a:t>
            </a:r>
          </a:p>
          <a:p>
            <a:pPr algn="ctr"/>
            <a:r>
              <a:rPr lang="en-GB" sz="291">
                <a:solidFill>
                  <a:schemeClr val="bg1"/>
                </a:solidFill>
                <a:latin typeface="맑은 고딕" panose="020B0503020000020004" pitchFamily="50" charset="-127"/>
                <a:ea typeface="맑은 고딕" panose="020B0503020000020004" pitchFamily="50" charset="-127"/>
              </a:rPr>
              <a:t>71 / 10 / 104</a:t>
            </a:r>
          </a:p>
        </p:txBody>
      </p:sp>
      <p:sp>
        <p:nvSpPr>
          <p:cNvPr id="40" name="Rectangle 17">
            <a:extLst>
              <a:ext uri="{FF2B5EF4-FFF2-40B4-BE49-F238E27FC236}">
                <a16:creationId xmlns:a16="http://schemas.microsoft.com/office/drawing/2014/main" id="{6045CCD0-5B71-47D8-9413-C8AFCB870172}"/>
              </a:ext>
            </a:extLst>
          </p:cNvPr>
          <p:cNvSpPr/>
          <p:nvPr userDrawn="1"/>
        </p:nvSpPr>
        <p:spPr>
          <a:xfrm rot="5400000">
            <a:off x="-612940" y="2810782"/>
            <a:ext cx="454415" cy="254029"/>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Light Purple</a:t>
            </a:r>
          </a:p>
          <a:p>
            <a:pPr algn="ctr"/>
            <a:r>
              <a:rPr lang="en-GB" sz="291">
                <a:solidFill>
                  <a:schemeClr val="bg1"/>
                </a:solidFill>
                <a:latin typeface="맑은 고딕" panose="020B0503020000020004" pitchFamily="50" charset="-127"/>
                <a:ea typeface="맑은 고딕" panose="020B0503020000020004" pitchFamily="50" charset="-127"/>
              </a:rPr>
              <a:t>109 / 32 / 119</a:t>
            </a:r>
          </a:p>
        </p:txBody>
      </p:sp>
      <p:sp>
        <p:nvSpPr>
          <p:cNvPr id="41" name="Rectangle 18">
            <a:extLst>
              <a:ext uri="{FF2B5EF4-FFF2-40B4-BE49-F238E27FC236}">
                <a16:creationId xmlns:a16="http://schemas.microsoft.com/office/drawing/2014/main" id="{476947D3-6652-49B2-8A74-5828F30D894E}"/>
              </a:ext>
            </a:extLst>
          </p:cNvPr>
          <p:cNvSpPr/>
          <p:nvPr userDrawn="1"/>
        </p:nvSpPr>
        <p:spPr>
          <a:xfrm rot="5400000">
            <a:off x="-612940" y="3309235"/>
            <a:ext cx="454415" cy="254029"/>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Green</a:t>
            </a:r>
          </a:p>
          <a:p>
            <a:pPr algn="ctr"/>
            <a:r>
              <a:rPr lang="en-GB" sz="291">
                <a:solidFill>
                  <a:schemeClr val="bg1"/>
                </a:solidFill>
                <a:latin typeface="맑은 고딕" panose="020B0503020000020004" pitchFamily="50" charset="-127"/>
                <a:ea typeface="맑은 고딕" panose="020B0503020000020004" pitchFamily="50" charset="-127"/>
              </a:rPr>
              <a:t>0 / 163 / 161</a:t>
            </a:r>
          </a:p>
        </p:txBody>
      </p:sp>
      <p:sp>
        <p:nvSpPr>
          <p:cNvPr id="42" name="Rectangle 19">
            <a:extLst>
              <a:ext uri="{FF2B5EF4-FFF2-40B4-BE49-F238E27FC236}">
                <a16:creationId xmlns:a16="http://schemas.microsoft.com/office/drawing/2014/main" id="{90D2B97E-E541-490E-B846-80F9C74B6E4D}"/>
              </a:ext>
            </a:extLst>
          </p:cNvPr>
          <p:cNvSpPr/>
          <p:nvPr userDrawn="1"/>
        </p:nvSpPr>
        <p:spPr>
          <a:xfrm rot="5400000">
            <a:off x="-612940" y="3807687"/>
            <a:ext cx="454415" cy="254029"/>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Dark Green</a:t>
            </a:r>
          </a:p>
          <a:p>
            <a:pPr algn="ctr"/>
            <a:r>
              <a:rPr lang="en-GB" sz="291">
                <a:solidFill>
                  <a:schemeClr val="bg1"/>
                </a:solidFill>
                <a:latin typeface="맑은 고딕" panose="020B0503020000020004" pitchFamily="50" charset="-127"/>
                <a:ea typeface="맑은 고딕" panose="020B0503020000020004" pitchFamily="50" charset="-127"/>
              </a:rPr>
              <a:t>0 / 154 / 68</a:t>
            </a:r>
          </a:p>
        </p:txBody>
      </p:sp>
      <p:sp>
        <p:nvSpPr>
          <p:cNvPr id="43" name="Rectangle 20">
            <a:extLst>
              <a:ext uri="{FF2B5EF4-FFF2-40B4-BE49-F238E27FC236}">
                <a16:creationId xmlns:a16="http://schemas.microsoft.com/office/drawing/2014/main" id="{9F7E33D9-5E2B-47D5-88C5-04126FA107B3}"/>
              </a:ext>
            </a:extLst>
          </p:cNvPr>
          <p:cNvSpPr/>
          <p:nvPr userDrawn="1"/>
        </p:nvSpPr>
        <p:spPr>
          <a:xfrm rot="5400000">
            <a:off x="-612940" y="4306140"/>
            <a:ext cx="454415" cy="254029"/>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Light Green</a:t>
            </a:r>
          </a:p>
          <a:p>
            <a:pPr algn="ctr"/>
            <a:r>
              <a:rPr lang="en-GB" sz="291">
                <a:solidFill>
                  <a:schemeClr val="bg1"/>
                </a:solidFill>
                <a:latin typeface="맑은 고딕" panose="020B0503020000020004" pitchFamily="50" charset="-127"/>
                <a:ea typeface="맑은 고딕" panose="020B0503020000020004" pitchFamily="50" charset="-127"/>
              </a:rPr>
              <a:t>67 / 176 / 42</a:t>
            </a:r>
          </a:p>
        </p:txBody>
      </p:sp>
      <p:sp>
        <p:nvSpPr>
          <p:cNvPr id="44" name="Rectangle 21">
            <a:extLst>
              <a:ext uri="{FF2B5EF4-FFF2-40B4-BE49-F238E27FC236}">
                <a16:creationId xmlns:a16="http://schemas.microsoft.com/office/drawing/2014/main" id="{AC766A82-E1DF-47C0-97FE-6DE6C9ACDFC3}"/>
              </a:ext>
            </a:extLst>
          </p:cNvPr>
          <p:cNvSpPr/>
          <p:nvPr userDrawn="1"/>
        </p:nvSpPr>
        <p:spPr>
          <a:xfrm rot="5400000">
            <a:off x="-612940" y="4804592"/>
            <a:ext cx="454415" cy="254029"/>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Yellow</a:t>
            </a:r>
          </a:p>
          <a:p>
            <a:pPr algn="ctr"/>
            <a:r>
              <a:rPr lang="en-GB" sz="291">
                <a:solidFill>
                  <a:schemeClr val="bg1"/>
                </a:solidFill>
                <a:latin typeface="맑은 고딕" panose="020B0503020000020004" pitchFamily="50" charset="-127"/>
                <a:ea typeface="맑은 고딕" panose="020B0503020000020004" pitchFamily="50" charset="-127"/>
              </a:rPr>
              <a:t>234 / 170 / 0</a:t>
            </a:r>
          </a:p>
        </p:txBody>
      </p:sp>
      <p:sp>
        <p:nvSpPr>
          <p:cNvPr id="45" name="Rectangle 22">
            <a:extLst>
              <a:ext uri="{FF2B5EF4-FFF2-40B4-BE49-F238E27FC236}">
                <a16:creationId xmlns:a16="http://schemas.microsoft.com/office/drawing/2014/main" id="{AD027F08-D60A-4A39-86B3-02DACE45DF91}"/>
              </a:ext>
            </a:extLst>
          </p:cNvPr>
          <p:cNvSpPr/>
          <p:nvPr userDrawn="1"/>
        </p:nvSpPr>
        <p:spPr>
          <a:xfrm rot="5400000">
            <a:off x="-612940" y="5303044"/>
            <a:ext cx="454415" cy="254029"/>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Orange</a:t>
            </a:r>
          </a:p>
          <a:p>
            <a:pPr algn="ctr"/>
            <a:r>
              <a:rPr lang="en-GB" sz="291">
                <a:solidFill>
                  <a:schemeClr val="bg1"/>
                </a:solidFill>
                <a:latin typeface="맑은 고딕" panose="020B0503020000020004" pitchFamily="50" charset="-127"/>
                <a:ea typeface="맑은 고딕" panose="020B0503020000020004" pitchFamily="50" charset="-127"/>
              </a:rPr>
              <a:t>246 / 141 / 46</a:t>
            </a:r>
          </a:p>
        </p:txBody>
      </p:sp>
      <p:sp>
        <p:nvSpPr>
          <p:cNvPr id="46" name="Rectangle 23">
            <a:extLst>
              <a:ext uri="{FF2B5EF4-FFF2-40B4-BE49-F238E27FC236}">
                <a16:creationId xmlns:a16="http://schemas.microsoft.com/office/drawing/2014/main" id="{D165B930-16BC-4772-BF96-4AF2DE8879A6}"/>
              </a:ext>
            </a:extLst>
          </p:cNvPr>
          <p:cNvSpPr/>
          <p:nvPr userDrawn="1"/>
        </p:nvSpPr>
        <p:spPr>
          <a:xfrm rot="5400000">
            <a:off x="-612940" y="5801497"/>
            <a:ext cx="454415" cy="25402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Red</a:t>
            </a:r>
          </a:p>
          <a:p>
            <a:pPr algn="ctr"/>
            <a:r>
              <a:rPr lang="en-GB" sz="291">
                <a:solidFill>
                  <a:schemeClr val="bg1"/>
                </a:solidFill>
                <a:latin typeface="맑은 고딕" panose="020B0503020000020004" pitchFamily="50" charset="-127"/>
                <a:ea typeface="맑은 고딕" panose="020B0503020000020004" pitchFamily="50" charset="-127"/>
              </a:rPr>
              <a:t>188 / 32 / 75</a:t>
            </a:r>
          </a:p>
        </p:txBody>
      </p:sp>
      <p:sp>
        <p:nvSpPr>
          <p:cNvPr id="47" name="Rectangle 25">
            <a:extLst>
              <a:ext uri="{FF2B5EF4-FFF2-40B4-BE49-F238E27FC236}">
                <a16:creationId xmlns:a16="http://schemas.microsoft.com/office/drawing/2014/main" id="{24F2CC0D-518B-4AB9-A085-C7AB2382DA46}"/>
              </a:ext>
            </a:extLst>
          </p:cNvPr>
          <p:cNvSpPr/>
          <p:nvPr userDrawn="1"/>
        </p:nvSpPr>
        <p:spPr>
          <a:xfrm rot="5400000">
            <a:off x="-612940" y="6299949"/>
            <a:ext cx="454415" cy="254029"/>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291">
                <a:solidFill>
                  <a:schemeClr val="bg1"/>
                </a:solidFill>
                <a:latin typeface="맑은 고딕" panose="020B0503020000020004" pitchFamily="50" charset="-127"/>
                <a:ea typeface="맑은 고딕" panose="020B0503020000020004" pitchFamily="50" charset="-127"/>
              </a:rPr>
              <a:t>Pink</a:t>
            </a:r>
          </a:p>
          <a:p>
            <a:pPr algn="ctr"/>
            <a:r>
              <a:rPr lang="en-GB" sz="291">
                <a:solidFill>
                  <a:schemeClr val="bg1"/>
                </a:solidFill>
                <a:latin typeface="맑은 고딕" panose="020B0503020000020004" pitchFamily="50" charset="-127"/>
                <a:ea typeface="맑은 고딕" panose="020B0503020000020004" pitchFamily="50" charset="-127"/>
              </a:rPr>
              <a:t>198 / 0 / 126</a:t>
            </a:r>
          </a:p>
        </p:txBody>
      </p:sp>
      <p:sp>
        <p:nvSpPr>
          <p:cNvPr id="48" name="Rectangle 5">
            <a:extLst>
              <a:ext uri="{FF2B5EF4-FFF2-40B4-BE49-F238E27FC236}">
                <a16:creationId xmlns:a16="http://schemas.microsoft.com/office/drawing/2014/main" id="{DCA46C8B-C1EA-4850-921D-B44BDBFD62E5}"/>
              </a:ext>
            </a:extLst>
          </p:cNvPr>
          <p:cNvSpPr>
            <a:spLocks noChangeArrowheads="1"/>
          </p:cNvSpPr>
          <p:nvPr userDrawn="1"/>
        </p:nvSpPr>
        <p:spPr>
          <a:xfrm rot="5400000" flipH="1">
            <a:off x="-732563" y="375527"/>
            <a:ext cx="143082" cy="142065"/>
          </a:xfrm>
          <a:prstGeom prst="rect">
            <a:avLst/>
          </a:prstGeom>
          <a:solidFill>
            <a:srgbClr val="406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49" name="Rectangle 36">
            <a:extLst>
              <a:ext uri="{FF2B5EF4-FFF2-40B4-BE49-F238E27FC236}">
                <a16:creationId xmlns:a16="http://schemas.microsoft.com/office/drawing/2014/main" id="{FB734D4C-CF91-4EC7-8EBA-0C042A063C06}"/>
              </a:ext>
            </a:extLst>
          </p:cNvPr>
          <p:cNvSpPr>
            <a:spLocks noChangeArrowheads="1"/>
          </p:cNvSpPr>
          <p:nvPr userDrawn="1"/>
        </p:nvSpPr>
        <p:spPr>
          <a:xfrm rot="5400000" flipH="1">
            <a:off x="-732563" y="548094"/>
            <a:ext cx="143082" cy="142065"/>
          </a:xfrm>
          <a:prstGeom prst="rect">
            <a:avLst/>
          </a:prstGeom>
          <a:solidFill>
            <a:srgbClr val="80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0" name="Rectangle 31">
            <a:extLst>
              <a:ext uri="{FF2B5EF4-FFF2-40B4-BE49-F238E27FC236}">
                <a16:creationId xmlns:a16="http://schemas.microsoft.com/office/drawing/2014/main" id="{53EBADCF-FFEA-4027-8EA9-27F6EA52DD15}"/>
              </a:ext>
            </a:extLst>
          </p:cNvPr>
          <p:cNvSpPr>
            <a:spLocks noChangeArrowheads="1"/>
          </p:cNvSpPr>
          <p:nvPr userDrawn="1"/>
        </p:nvSpPr>
        <p:spPr>
          <a:xfrm rot="5400000" flipH="1">
            <a:off x="-732563" y="720660"/>
            <a:ext cx="143082" cy="142065"/>
          </a:xfrm>
          <a:prstGeom prst="rect">
            <a:avLst/>
          </a:prstGeom>
          <a:solidFill>
            <a:srgbClr val="BFCC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1" name="Rectangle 6">
            <a:extLst>
              <a:ext uri="{FF2B5EF4-FFF2-40B4-BE49-F238E27FC236}">
                <a16:creationId xmlns:a16="http://schemas.microsoft.com/office/drawing/2014/main" id="{B94D29D1-9330-4CD4-9563-FA8F11FFA935}"/>
              </a:ext>
            </a:extLst>
          </p:cNvPr>
          <p:cNvSpPr>
            <a:spLocks noChangeArrowheads="1"/>
          </p:cNvSpPr>
          <p:nvPr userDrawn="1"/>
        </p:nvSpPr>
        <p:spPr>
          <a:xfrm rot="5400000" flipH="1">
            <a:off x="-732563" y="2446323"/>
            <a:ext cx="143082" cy="142065"/>
          </a:xfrm>
          <a:prstGeom prst="rect">
            <a:avLst/>
          </a:prstGeom>
          <a:solidFill>
            <a:srgbClr val="7668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2" name="Rectangle 19">
            <a:extLst>
              <a:ext uri="{FF2B5EF4-FFF2-40B4-BE49-F238E27FC236}">
                <a16:creationId xmlns:a16="http://schemas.microsoft.com/office/drawing/2014/main" id="{9D13E79B-0293-4A95-A168-5FC2A7FE7310}"/>
              </a:ext>
            </a:extLst>
          </p:cNvPr>
          <p:cNvSpPr>
            <a:spLocks noChangeArrowheads="1"/>
          </p:cNvSpPr>
          <p:nvPr userDrawn="1"/>
        </p:nvSpPr>
        <p:spPr>
          <a:xfrm rot="5400000" flipH="1">
            <a:off x="-732563" y="2618889"/>
            <a:ext cx="143082" cy="142065"/>
          </a:xfrm>
          <a:prstGeom prst="rect">
            <a:avLst/>
          </a:prstGeom>
          <a:solidFill>
            <a:srgbClr val="A39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3" name="Rectangle 32">
            <a:extLst>
              <a:ext uri="{FF2B5EF4-FFF2-40B4-BE49-F238E27FC236}">
                <a16:creationId xmlns:a16="http://schemas.microsoft.com/office/drawing/2014/main" id="{8E404677-B672-43D8-AE80-21597E87257F}"/>
              </a:ext>
            </a:extLst>
          </p:cNvPr>
          <p:cNvSpPr>
            <a:spLocks noChangeArrowheads="1"/>
          </p:cNvSpPr>
          <p:nvPr userDrawn="1"/>
        </p:nvSpPr>
        <p:spPr>
          <a:xfrm rot="5400000" flipH="1">
            <a:off x="-732563" y="2791455"/>
            <a:ext cx="143082" cy="142065"/>
          </a:xfrm>
          <a:prstGeom prst="rect">
            <a:avLst/>
          </a:prstGeom>
          <a:solidFill>
            <a:srgbClr val="D1CD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4" name="Rectangle 7">
            <a:extLst>
              <a:ext uri="{FF2B5EF4-FFF2-40B4-BE49-F238E27FC236}">
                <a16:creationId xmlns:a16="http://schemas.microsoft.com/office/drawing/2014/main" id="{194BB4FD-BE02-462D-9FFE-3CE08D7EF49C}"/>
              </a:ext>
            </a:extLst>
          </p:cNvPr>
          <p:cNvSpPr>
            <a:spLocks noChangeArrowheads="1"/>
          </p:cNvSpPr>
          <p:nvPr userDrawn="1"/>
        </p:nvSpPr>
        <p:spPr>
          <a:xfrm rot="5400000" flipH="1">
            <a:off x="-732563" y="3898556"/>
            <a:ext cx="143082" cy="142065"/>
          </a:xfrm>
          <a:prstGeom prst="rect">
            <a:avLst/>
          </a:prstGeom>
          <a:solidFill>
            <a:srgbClr val="40BA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5" name="Rectangle 20">
            <a:extLst>
              <a:ext uri="{FF2B5EF4-FFF2-40B4-BE49-F238E27FC236}">
                <a16:creationId xmlns:a16="http://schemas.microsoft.com/office/drawing/2014/main" id="{D9135644-DE80-4D4C-AF8A-9FAFD682703B}"/>
              </a:ext>
            </a:extLst>
          </p:cNvPr>
          <p:cNvSpPr>
            <a:spLocks noChangeArrowheads="1"/>
          </p:cNvSpPr>
          <p:nvPr userDrawn="1"/>
        </p:nvSpPr>
        <p:spPr>
          <a:xfrm rot="5400000" flipH="1">
            <a:off x="-732562" y="4071122"/>
            <a:ext cx="143082" cy="142065"/>
          </a:xfrm>
          <a:prstGeom prst="rect">
            <a:avLst/>
          </a:prstGeom>
          <a:solidFill>
            <a:srgbClr val="80D1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6" name="Rectangle 33">
            <a:extLst>
              <a:ext uri="{FF2B5EF4-FFF2-40B4-BE49-F238E27FC236}">
                <a16:creationId xmlns:a16="http://schemas.microsoft.com/office/drawing/2014/main" id="{F449D88C-58B1-4D7A-8609-BE471FF8CFCC}"/>
              </a:ext>
            </a:extLst>
          </p:cNvPr>
          <p:cNvSpPr>
            <a:spLocks noChangeArrowheads="1"/>
          </p:cNvSpPr>
          <p:nvPr userDrawn="1"/>
        </p:nvSpPr>
        <p:spPr>
          <a:xfrm rot="5400000" flipH="1">
            <a:off x="-732562" y="4243688"/>
            <a:ext cx="143082" cy="142065"/>
          </a:xfrm>
          <a:prstGeom prst="rect">
            <a:avLst/>
          </a:prstGeom>
          <a:solidFill>
            <a:srgbClr val="BFE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7" name="Rectangle 8">
            <a:extLst>
              <a:ext uri="{FF2B5EF4-FFF2-40B4-BE49-F238E27FC236}">
                <a16:creationId xmlns:a16="http://schemas.microsoft.com/office/drawing/2014/main" id="{B07B5114-D0B1-442C-B0C9-E0504D3AD9B6}"/>
              </a:ext>
            </a:extLst>
          </p:cNvPr>
          <p:cNvSpPr>
            <a:spLocks noChangeArrowheads="1"/>
          </p:cNvSpPr>
          <p:nvPr userDrawn="1"/>
        </p:nvSpPr>
        <p:spPr>
          <a:xfrm rot="5400000" flipH="1">
            <a:off x="-732562" y="5969351"/>
            <a:ext cx="143082" cy="142065"/>
          </a:xfrm>
          <a:prstGeom prst="rect">
            <a:avLst/>
          </a:prstGeom>
          <a:solidFill>
            <a:srgbClr val="EFBF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8" name="Rectangle 21">
            <a:extLst>
              <a:ext uri="{FF2B5EF4-FFF2-40B4-BE49-F238E27FC236}">
                <a16:creationId xmlns:a16="http://schemas.microsoft.com/office/drawing/2014/main" id="{DBBBAE66-0272-488A-9E96-F39364F19461}"/>
              </a:ext>
            </a:extLst>
          </p:cNvPr>
          <p:cNvSpPr>
            <a:spLocks noChangeArrowheads="1"/>
          </p:cNvSpPr>
          <p:nvPr userDrawn="1"/>
        </p:nvSpPr>
        <p:spPr>
          <a:xfrm rot="5400000" flipH="1">
            <a:off x="-732562" y="6141917"/>
            <a:ext cx="143082" cy="142065"/>
          </a:xfrm>
          <a:prstGeom prst="rect">
            <a:avLst/>
          </a:prstGeom>
          <a:solidFill>
            <a:srgbClr val="F5D4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59" name="Rectangle 34">
            <a:extLst>
              <a:ext uri="{FF2B5EF4-FFF2-40B4-BE49-F238E27FC236}">
                <a16:creationId xmlns:a16="http://schemas.microsoft.com/office/drawing/2014/main" id="{4C372207-E1CA-4C9A-9AE7-CD34FE61F623}"/>
              </a:ext>
            </a:extLst>
          </p:cNvPr>
          <p:cNvSpPr>
            <a:spLocks noChangeArrowheads="1"/>
          </p:cNvSpPr>
          <p:nvPr userDrawn="1"/>
        </p:nvSpPr>
        <p:spPr>
          <a:xfrm rot="5400000" flipH="1">
            <a:off x="-732562" y="6314484"/>
            <a:ext cx="143082" cy="142065"/>
          </a:xfrm>
          <a:prstGeom prst="rect">
            <a:avLst/>
          </a:prstGeom>
          <a:solidFill>
            <a:srgbClr val="FAEA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0" name="Rectangle 9">
            <a:extLst>
              <a:ext uri="{FF2B5EF4-FFF2-40B4-BE49-F238E27FC236}">
                <a16:creationId xmlns:a16="http://schemas.microsoft.com/office/drawing/2014/main" id="{8328BD0F-810F-4F2C-A19A-04C536FE3F1D}"/>
              </a:ext>
            </a:extLst>
          </p:cNvPr>
          <p:cNvSpPr>
            <a:spLocks noChangeArrowheads="1"/>
          </p:cNvSpPr>
          <p:nvPr userDrawn="1"/>
        </p:nvSpPr>
        <p:spPr>
          <a:xfrm rot="5400000" flipH="1">
            <a:off x="-732563" y="1756057"/>
            <a:ext cx="143082" cy="142065"/>
          </a:xfrm>
          <a:prstGeom prst="rect">
            <a:avLst/>
          </a:prstGeom>
          <a:solidFill>
            <a:srgbClr val="40AC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1" name="Rectangle 22">
            <a:extLst>
              <a:ext uri="{FF2B5EF4-FFF2-40B4-BE49-F238E27FC236}">
                <a16:creationId xmlns:a16="http://schemas.microsoft.com/office/drawing/2014/main" id="{686FB3CB-6F68-4708-93E1-B4BF729158E6}"/>
              </a:ext>
            </a:extLst>
          </p:cNvPr>
          <p:cNvSpPr>
            <a:spLocks noChangeArrowheads="1"/>
          </p:cNvSpPr>
          <p:nvPr userDrawn="1"/>
        </p:nvSpPr>
        <p:spPr>
          <a:xfrm rot="5400000" flipH="1">
            <a:off x="-732563" y="1928624"/>
            <a:ext cx="143082" cy="142065"/>
          </a:xfrm>
          <a:prstGeom prst="rect">
            <a:avLst/>
          </a:prstGeom>
          <a:solidFill>
            <a:srgbClr val="80C8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2" name="Rectangle 49">
            <a:extLst>
              <a:ext uri="{FF2B5EF4-FFF2-40B4-BE49-F238E27FC236}">
                <a16:creationId xmlns:a16="http://schemas.microsoft.com/office/drawing/2014/main" id="{C15A6FD3-798D-48DA-8A1E-32D96EA3A65E}"/>
              </a:ext>
            </a:extLst>
          </p:cNvPr>
          <p:cNvSpPr>
            <a:spLocks noChangeArrowheads="1"/>
          </p:cNvSpPr>
          <p:nvPr userDrawn="1"/>
        </p:nvSpPr>
        <p:spPr>
          <a:xfrm rot="5400000" flipH="1">
            <a:off x="-732563" y="2101190"/>
            <a:ext cx="143082" cy="142065"/>
          </a:xfrm>
          <a:prstGeom prst="rect">
            <a:avLst/>
          </a:prstGeom>
          <a:solidFill>
            <a:srgbClr val="BFE3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3" name="Rectangle 11">
            <a:extLst>
              <a:ext uri="{FF2B5EF4-FFF2-40B4-BE49-F238E27FC236}">
                <a16:creationId xmlns:a16="http://schemas.microsoft.com/office/drawing/2014/main" id="{0880FC99-3DDD-4243-BCB2-78CE63B053E8}"/>
              </a:ext>
            </a:extLst>
          </p:cNvPr>
          <p:cNvSpPr>
            <a:spLocks noChangeArrowheads="1"/>
          </p:cNvSpPr>
          <p:nvPr userDrawn="1"/>
        </p:nvSpPr>
        <p:spPr>
          <a:xfrm rot="5400000" flipH="1">
            <a:off x="-732562" y="5279086"/>
            <a:ext cx="143082" cy="142065"/>
          </a:xfrm>
          <a:prstGeom prst="rect">
            <a:avLst/>
          </a:prstGeom>
          <a:solidFill>
            <a:srgbClr val="72BD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4" name="Rectangle 24">
            <a:extLst>
              <a:ext uri="{FF2B5EF4-FFF2-40B4-BE49-F238E27FC236}">
                <a16:creationId xmlns:a16="http://schemas.microsoft.com/office/drawing/2014/main" id="{4593B37A-AD59-4DC4-9429-F3DC78897AC0}"/>
              </a:ext>
            </a:extLst>
          </p:cNvPr>
          <p:cNvSpPr>
            <a:spLocks noChangeArrowheads="1"/>
          </p:cNvSpPr>
          <p:nvPr userDrawn="1"/>
        </p:nvSpPr>
        <p:spPr>
          <a:xfrm rot="5400000" flipH="1">
            <a:off x="-732562" y="5451652"/>
            <a:ext cx="143082" cy="142065"/>
          </a:xfrm>
          <a:prstGeom prst="rect">
            <a:avLst/>
          </a:prstGeom>
          <a:solidFill>
            <a:srgbClr val="A1D3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5" name="Rectangle 55">
            <a:extLst>
              <a:ext uri="{FF2B5EF4-FFF2-40B4-BE49-F238E27FC236}">
                <a16:creationId xmlns:a16="http://schemas.microsoft.com/office/drawing/2014/main" id="{C592B282-1D47-4E4C-8FCA-68D0C47A45AB}"/>
              </a:ext>
            </a:extLst>
          </p:cNvPr>
          <p:cNvSpPr>
            <a:spLocks noChangeArrowheads="1"/>
          </p:cNvSpPr>
          <p:nvPr userDrawn="1"/>
        </p:nvSpPr>
        <p:spPr>
          <a:xfrm rot="5400000" flipH="1">
            <a:off x="-732562" y="5624219"/>
            <a:ext cx="143082" cy="142065"/>
          </a:xfrm>
          <a:prstGeom prst="rect">
            <a:avLst/>
          </a:prstGeom>
          <a:solidFill>
            <a:srgbClr val="D0E9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6" name="Rectangle 13">
            <a:extLst>
              <a:ext uri="{FF2B5EF4-FFF2-40B4-BE49-F238E27FC236}">
                <a16:creationId xmlns:a16="http://schemas.microsoft.com/office/drawing/2014/main" id="{57D76A14-9A94-4F93-9E1D-8EEECF3B2078}"/>
              </a:ext>
            </a:extLst>
          </p:cNvPr>
          <p:cNvSpPr>
            <a:spLocks noChangeArrowheads="1"/>
          </p:cNvSpPr>
          <p:nvPr userDrawn="1"/>
        </p:nvSpPr>
        <p:spPr>
          <a:xfrm rot="5400000" flipH="1">
            <a:off x="-732563" y="1065792"/>
            <a:ext cx="143082" cy="142065"/>
          </a:xfrm>
          <a:prstGeom prst="rect">
            <a:avLst/>
          </a:prstGeom>
          <a:solidFill>
            <a:srgbClr val="4086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7" name="Rectangle 26">
            <a:extLst>
              <a:ext uri="{FF2B5EF4-FFF2-40B4-BE49-F238E27FC236}">
                <a16:creationId xmlns:a16="http://schemas.microsoft.com/office/drawing/2014/main" id="{4E808744-0A22-4FA4-B661-F00F8A7AEB42}"/>
              </a:ext>
            </a:extLst>
          </p:cNvPr>
          <p:cNvSpPr>
            <a:spLocks noChangeArrowheads="1"/>
          </p:cNvSpPr>
          <p:nvPr userDrawn="1"/>
        </p:nvSpPr>
        <p:spPr>
          <a:xfrm rot="5400000" flipH="1">
            <a:off x="-732563" y="1238359"/>
            <a:ext cx="143082" cy="142065"/>
          </a:xfrm>
          <a:prstGeom prst="rect">
            <a:avLst/>
          </a:prstGeom>
          <a:solidFill>
            <a:srgbClr val="80AE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8" name="Rectangle 39">
            <a:extLst>
              <a:ext uri="{FF2B5EF4-FFF2-40B4-BE49-F238E27FC236}">
                <a16:creationId xmlns:a16="http://schemas.microsoft.com/office/drawing/2014/main" id="{B20CD617-1F79-4825-91BB-A5098D6E622B}"/>
              </a:ext>
            </a:extLst>
          </p:cNvPr>
          <p:cNvSpPr>
            <a:spLocks noChangeArrowheads="1"/>
          </p:cNvSpPr>
          <p:nvPr userDrawn="1"/>
        </p:nvSpPr>
        <p:spPr>
          <a:xfrm rot="5400000" flipH="1">
            <a:off x="-732563" y="1410925"/>
            <a:ext cx="143082" cy="142065"/>
          </a:xfrm>
          <a:prstGeom prst="rect">
            <a:avLst/>
          </a:prstGeom>
          <a:solidFill>
            <a:srgbClr val="BFD7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69" name="Rectangle 14">
            <a:extLst>
              <a:ext uri="{FF2B5EF4-FFF2-40B4-BE49-F238E27FC236}">
                <a16:creationId xmlns:a16="http://schemas.microsoft.com/office/drawing/2014/main" id="{4E6547D1-3599-489D-A845-C19385C11D82}"/>
              </a:ext>
            </a:extLst>
          </p:cNvPr>
          <p:cNvSpPr>
            <a:spLocks noChangeArrowheads="1"/>
          </p:cNvSpPr>
          <p:nvPr userDrawn="1"/>
        </p:nvSpPr>
        <p:spPr>
          <a:xfrm rot="5400000" flipH="1">
            <a:off x="-732563" y="3136588"/>
            <a:ext cx="143082" cy="142065"/>
          </a:xfrm>
          <a:prstGeom prst="rect">
            <a:avLst/>
          </a:prstGeom>
          <a:solidFill>
            <a:srgbClr val="7747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0" name="Rectangle 27">
            <a:extLst>
              <a:ext uri="{FF2B5EF4-FFF2-40B4-BE49-F238E27FC236}">
                <a16:creationId xmlns:a16="http://schemas.microsoft.com/office/drawing/2014/main" id="{0C6D279F-C06C-4F75-9F48-16448BA7E992}"/>
              </a:ext>
            </a:extLst>
          </p:cNvPr>
          <p:cNvSpPr>
            <a:spLocks noChangeArrowheads="1"/>
          </p:cNvSpPr>
          <p:nvPr userDrawn="1"/>
        </p:nvSpPr>
        <p:spPr>
          <a:xfrm rot="5400000" flipH="1">
            <a:off x="-732563" y="3309154"/>
            <a:ext cx="143082" cy="142065"/>
          </a:xfrm>
          <a:prstGeom prst="rect">
            <a:avLst/>
          </a:prstGeom>
          <a:solidFill>
            <a:srgbClr val="A485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1" name="Rectangle 40">
            <a:extLst>
              <a:ext uri="{FF2B5EF4-FFF2-40B4-BE49-F238E27FC236}">
                <a16:creationId xmlns:a16="http://schemas.microsoft.com/office/drawing/2014/main" id="{25EF687D-5570-457C-B4EF-AEA924043D4C}"/>
              </a:ext>
            </a:extLst>
          </p:cNvPr>
          <p:cNvSpPr>
            <a:spLocks noChangeArrowheads="1"/>
          </p:cNvSpPr>
          <p:nvPr userDrawn="1"/>
        </p:nvSpPr>
        <p:spPr>
          <a:xfrm rot="5400000" flipH="1">
            <a:off x="-732563" y="3481720"/>
            <a:ext cx="143082" cy="142065"/>
          </a:xfrm>
          <a:prstGeom prst="rect">
            <a:avLst/>
          </a:prstGeom>
          <a:solidFill>
            <a:srgbClr val="D2C2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2" name="Rectangle 15">
            <a:extLst>
              <a:ext uri="{FF2B5EF4-FFF2-40B4-BE49-F238E27FC236}">
                <a16:creationId xmlns:a16="http://schemas.microsoft.com/office/drawing/2014/main" id="{C52A7AAE-B7EA-41BD-94D5-AE568536A712}"/>
              </a:ext>
            </a:extLst>
          </p:cNvPr>
          <p:cNvSpPr>
            <a:spLocks noChangeArrowheads="1"/>
          </p:cNvSpPr>
          <p:nvPr userDrawn="1"/>
        </p:nvSpPr>
        <p:spPr>
          <a:xfrm rot="5400000" flipH="1">
            <a:off x="-732562" y="4588821"/>
            <a:ext cx="143082" cy="142065"/>
          </a:xfrm>
          <a:prstGeom prst="rect">
            <a:avLst/>
          </a:prstGeom>
          <a:solidFill>
            <a:srgbClr val="40B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3" name="Rectangle 28">
            <a:extLst>
              <a:ext uri="{FF2B5EF4-FFF2-40B4-BE49-F238E27FC236}">
                <a16:creationId xmlns:a16="http://schemas.microsoft.com/office/drawing/2014/main" id="{D9FD1DB0-2861-48FC-A91B-C0711D37B3D1}"/>
              </a:ext>
            </a:extLst>
          </p:cNvPr>
          <p:cNvSpPr>
            <a:spLocks noChangeArrowheads="1"/>
          </p:cNvSpPr>
          <p:nvPr userDrawn="1"/>
        </p:nvSpPr>
        <p:spPr>
          <a:xfrm rot="5400000" flipH="1">
            <a:off x="-732562" y="4761387"/>
            <a:ext cx="143082" cy="142065"/>
          </a:xfrm>
          <a:prstGeom prst="rect">
            <a:avLst/>
          </a:prstGeom>
          <a:solidFill>
            <a:srgbClr val="80C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4" name="Rectangle 41">
            <a:extLst>
              <a:ext uri="{FF2B5EF4-FFF2-40B4-BE49-F238E27FC236}">
                <a16:creationId xmlns:a16="http://schemas.microsoft.com/office/drawing/2014/main" id="{5565EE7C-CEE5-483D-A125-FC618BF836C2}"/>
              </a:ext>
            </a:extLst>
          </p:cNvPr>
          <p:cNvSpPr>
            <a:spLocks noChangeArrowheads="1"/>
          </p:cNvSpPr>
          <p:nvPr userDrawn="1"/>
        </p:nvSpPr>
        <p:spPr>
          <a:xfrm rot="5400000" flipH="1">
            <a:off x="-732562" y="4933954"/>
            <a:ext cx="143082" cy="142065"/>
          </a:xfrm>
          <a:prstGeom prst="rect">
            <a:avLst/>
          </a:prstGeom>
          <a:solidFill>
            <a:srgbClr val="BFE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5" name="Rectangle 5">
            <a:extLst>
              <a:ext uri="{FF2B5EF4-FFF2-40B4-BE49-F238E27FC236}">
                <a16:creationId xmlns:a16="http://schemas.microsoft.com/office/drawing/2014/main" id="{E1DC0737-B30F-4EEC-B04C-D2C48240E9BE}"/>
              </a:ext>
            </a:extLst>
          </p:cNvPr>
          <p:cNvSpPr>
            <a:spLocks noChangeArrowheads="1"/>
          </p:cNvSpPr>
          <p:nvPr userDrawn="1"/>
        </p:nvSpPr>
        <p:spPr>
          <a:xfrm rot="5400000" flipH="1">
            <a:off x="-732563" y="202960"/>
            <a:ext cx="143082" cy="142065"/>
          </a:xfrm>
          <a:prstGeom prst="rect">
            <a:avLst/>
          </a:prstGeom>
          <a:solidFill>
            <a:srgbClr val="00338D"/>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6" name="Rectangle 6">
            <a:extLst>
              <a:ext uri="{FF2B5EF4-FFF2-40B4-BE49-F238E27FC236}">
                <a16:creationId xmlns:a16="http://schemas.microsoft.com/office/drawing/2014/main" id="{76DC23B2-99A6-45EE-B40B-0860C63C19C7}"/>
              </a:ext>
            </a:extLst>
          </p:cNvPr>
          <p:cNvSpPr>
            <a:spLocks noChangeArrowheads="1"/>
          </p:cNvSpPr>
          <p:nvPr userDrawn="1"/>
        </p:nvSpPr>
        <p:spPr>
          <a:xfrm rot="5400000" flipH="1">
            <a:off x="-732563" y="2273756"/>
            <a:ext cx="143082" cy="142065"/>
          </a:xfrm>
          <a:prstGeom prst="rect">
            <a:avLst/>
          </a:prstGeom>
          <a:solidFill>
            <a:srgbClr val="483698"/>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7" name="Rectangle 7">
            <a:extLst>
              <a:ext uri="{FF2B5EF4-FFF2-40B4-BE49-F238E27FC236}">
                <a16:creationId xmlns:a16="http://schemas.microsoft.com/office/drawing/2014/main" id="{25F87DA6-546F-434F-9736-9831A43DCAAD}"/>
              </a:ext>
            </a:extLst>
          </p:cNvPr>
          <p:cNvSpPr>
            <a:spLocks noChangeArrowheads="1"/>
          </p:cNvSpPr>
          <p:nvPr userDrawn="1"/>
        </p:nvSpPr>
        <p:spPr>
          <a:xfrm rot="5400000" flipH="1">
            <a:off x="-732563" y="3725990"/>
            <a:ext cx="143082" cy="142065"/>
          </a:xfrm>
          <a:prstGeom prst="rect">
            <a:avLst/>
          </a:prstGeom>
          <a:solidFill>
            <a:srgbClr val="00A3A1"/>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8" name="Rectangle 8">
            <a:extLst>
              <a:ext uri="{FF2B5EF4-FFF2-40B4-BE49-F238E27FC236}">
                <a16:creationId xmlns:a16="http://schemas.microsoft.com/office/drawing/2014/main" id="{A3D77F82-F9B4-4B15-A2BF-CC1864299573}"/>
              </a:ext>
            </a:extLst>
          </p:cNvPr>
          <p:cNvSpPr>
            <a:spLocks noChangeArrowheads="1"/>
          </p:cNvSpPr>
          <p:nvPr userDrawn="1"/>
        </p:nvSpPr>
        <p:spPr>
          <a:xfrm rot="5400000" flipH="1">
            <a:off x="-732562" y="5796785"/>
            <a:ext cx="143082" cy="142065"/>
          </a:xfrm>
          <a:prstGeom prst="rect">
            <a:avLst/>
          </a:prstGeom>
          <a:solidFill>
            <a:srgbClr val="EAAA00"/>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79" name="Rectangle 9">
            <a:extLst>
              <a:ext uri="{FF2B5EF4-FFF2-40B4-BE49-F238E27FC236}">
                <a16:creationId xmlns:a16="http://schemas.microsoft.com/office/drawing/2014/main" id="{1EED0000-8208-4092-8AE7-47E02FE5F497}"/>
              </a:ext>
            </a:extLst>
          </p:cNvPr>
          <p:cNvSpPr>
            <a:spLocks noChangeArrowheads="1"/>
          </p:cNvSpPr>
          <p:nvPr userDrawn="1"/>
        </p:nvSpPr>
        <p:spPr>
          <a:xfrm rot="5400000" flipH="1">
            <a:off x="-732563" y="1583491"/>
            <a:ext cx="143082" cy="142065"/>
          </a:xfrm>
          <a:prstGeom prst="rect">
            <a:avLst/>
          </a:prstGeom>
          <a:solidFill>
            <a:srgbClr val="0091DA"/>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80" name="Rectangle 11">
            <a:extLst>
              <a:ext uri="{FF2B5EF4-FFF2-40B4-BE49-F238E27FC236}">
                <a16:creationId xmlns:a16="http://schemas.microsoft.com/office/drawing/2014/main" id="{BC7C5A1D-A222-4CF6-B8AD-9E4A74DFCC07}"/>
              </a:ext>
            </a:extLst>
          </p:cNvPr>
          <p:cNvSpPr>
            <a:spLocks noChangeArrowheads="1"/>
          </p:cNvSpPr>
          <p:nvPr userDrawn="1"/>
        </p:nvSpPr>
        <p:spPr>
          <a:xfrm rot="5400000" flipH="1">
            <a:off x="-732562" y="5106520"/>
            <a:ext cx="143082" cy="142065"/>
          </a:xfrm>
          <a:prstGeom prst="rect">
            <a:avLst/>
          </a:prstGeom>
          <a:solidFill>
            <a:srgbClr val="43B02A"/>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81" name="Rectangle 13">
            <a:extLst>
              <a:ext uri="{FF2B5EF4-FFF2-40B4-BE49-F238E27FC236}">
                <a16:creationId xmlns:a16="http://schemas.microsoft.com/office/drawing/2014/main" id="{6615D632-F3EB-45E0-8CB1-E92D8F840F0F}"/>
              </a:ext>
            </a:extLst>
          </p:cNvPr>
          <p:cNvSpPr>
            <a:spLocks noChangeArrowheads="1"/>
          </p:cNvSpPr>
          <p:nvPr userDrawn="1"/>
        </p:nvSpPr>
        <p:spPr>
          <a:xfrm rot="5400000" flipH="1">
            <a:off x="-732563" y="893226"/>
            <a:ext cx="143082" cy="142065"/>
          </a:xfrm>
          <a:prstGeom prst="rect">
            <a:avLst/>
          </a:prstGeom>
          <a:solidFill>
            <a:srgbClr val="005EB8"/>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82" name="Rectangle 14">
            <a:extLst>
              <a:ext uri="{FF2B5EF4-FFF2-40B4-BE49-F238E27FC236}">
                <a16:creationId xmlns:a16="http://schemas.microsoft.com/office/drawing/2014/main" id="{956924D6-6581-4654-B5CF-8A087BC2B9E3}"/>
              </a:ext>
            </a:extLst>
          </p:cNvPr>
          <p:cNvSpPr>
            <a:spLocks noChangeArrowheads="1"/>
          </p:cNvSpPr>
          <p:nvPr userDrawn="1"/>
        </p:nvSpPr>
        <p:spPr>
          <a:xfrm rot="5400000" flipH="1">
            <a:off x="-732563" y="2964021"/>
            <a:ext cx="143082" cy="142065"/>
          </a:xfrm>
          <a:prstGeom prst="rect">
            <a:avLst/>
          </a:prstGeom>
          <a:solidFill>
            <a:srgbClr val="470A68"/>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
        <p:nvSpPr>
          <p:cNvPr id="83" name="Rectangle 15">
            <a:extLst>
              <a:ext uri="{FF2B5EF4-FFF2-40B4-BE49-F238E27FC236}">
                <a16:creationId xmlns:a16="http://schemas.microsoft.com/office/drawing/2014/main" id="{E7772F0E-E3A4-4ECE-85B4-CAD5C3FCF5C6}"/>
              </a:ext>
            </a:extLst>
          </p:cNvPr>
          <p:cNvSpPr>
            <a:spLocks noChangeArrowheads="1"/>
          </p:cNvSpPr>
          <p:nvPr userDrawn="1"/>
        </p:nvSpPr>
        <p:spPr>
          <a:xfrm rot="5400000" flipH="1">
            <a:off x="-732562" y="4416255"/>
            <a:ext cx="143082" cy="142065"/>
          </a:xfrm>
          <a:prstGeom prst="rect">
            <a:avLst/>
          </a:prstGeom>
          <a:solidFill>
            <a:srgbClr val="009A44"/>
          </a:solidFill>
          <a:ln>
            <a:noFill/>
          </a:ln>
        </p:spPr>
        <p:txBody>
          <a:bodyPr vert="horz" wrap="square" lIns="88805" tIns="44402" rIns="88805" bIns="44402" anchor="t" anchorCtr="0" compatLnSpc="1">
            <a:prstTxWarp prst="textNoShape">
              <a:avLst/>
            </a:prstTxWarp>
          </a:bodyPr>
          <a:lstStyle/>
          <a:p>
            <a:endParaRPr lang="en-US" sz="1748">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5363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Tree>
    <p:extLst>
      <p:ext uri="{BB962C8B-B14F-4D97-AF65-F5344CB8AC3E}">
        <p14:creationId xmlns:p14="http://schemas.microsoft.com/office/powerpoint/2010/main" val="107617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3" name="Title 2"/>
          <p:cNvSpPr>
            <a:spLocks noGrp="1"/>
          </p:cNvSpPr>
          <p:nvPr>
            <p:ph type="title"/>
          </p:nvPr>
        </p:nvSpPr>
        <p:spPr>
          <a:xfrm>
            <a:off x="488950" y="451575"/>
            <a:ext cx="8591450" cy="723600"/>
          </a:xfrm>
        </p:spPr>
        <p:txBody>
          <a:bodyPr/>
          <a:lstStyle/>
          <a:p>
            <a:r>
              <a:rPr lang="ko-KR" altLang="en-US"/>
              <a:t>마스터 제목 스타일 편집</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76099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ko-KR" altLang="en-US" dirty="0"/>
              <a:t>차트를 추가하려면 아이콘을 클릭하십시오</a:t>
            </a:r>
            <a:endParaRPr lang="en-GB" dirty="0"/>
          </a:p>
        </p:txBody>
      </p:sp>
      <p:sp>
        <p:nvSpPr>
          <p:cNvPr id="2" name="Title 1"/>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6885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ko-KR" altLang="en-US" dirty="0"/>
              <a:t>차트를 추가하려면 아이콘을 클릭하십시오</a:t>
            </a:r>
            <a:endParaRPr lang="en-GB" dirty="0"/>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77866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ko-KR" altLang="en-US" dirty="0"/>
              <a:t>차트를 추가하려면 아이콘을 클릭하십시오</a:t>
            </a:r>
            <a:endParaRPr lang="en-GB" dirty="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ko-KR" altLang="en-US" dirty="0"/>
              <a:t>차트를 추가하려면 아이콘을 클릭하십시오</a:t>
            </a:r>
            <a:endParaRPr lang="en-GB" dirty="0"/>
          </a:p>
        </p:txBody>
      </p:sp>
      <p:sp>
        <p:nvSpPr>
          <p:cNvPr id="7" name="Text Placeholder 8"/>
          <p:cNvSpPr>
            <a:spLocks noGrp="1"/>
          </p:cNvSpPr>
          <p:nvPr>
            <p:ph type="body" sz="quarter" idx="10"/>
          </p:nvPr>
        </p:nvSpPr>
        <p:spPr>
          <a:xfrm>
            <a:off x="488949" y="3830800"/>
            <a:ext cx="2844000" cy="21960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ko-KR" altLang="en-US" dirty="0"/>
              <a:t>차트를 추가하려면 아이콘을 클릭하십시오</a:t>
            </a:r>
            <a:endParaRPr lang="en-GB" dirty="0"/>
          </a:p>
        </p:txBody>
      </p:sp>
      <p:sp>
        <p:nvSpPr>
          <p:cNvPr id="9" name="Text Placeholder 8"/>
          <p:cNvSpPr>
            <a:spLocks noGrp="1"/>
          </p:cNvSpPr>
          <p:nvPr>
            <p:ph type="body" sz="quarter" idx="14"/>
          </p:nvPr>
        </p:nvSpPr>
        <p:spPr>
          <a:xfrm>
            <a:off x="3530999" y="3830800"/>
            <a:ext cx="2844000" cy="21960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GB" dirty="0"/>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441336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ko-KR" altLang="en-US" dirty="0"/>
              <a:t>그림을 추가하려면 아이콘을 클릭하십시오</a:t>
            </a:r>
            <a:endParaRPr lang="en-GB" dirty="0"/>
          </a:p>
        </p:txBody>
      </p:sp>
      <p:sp>
        <p:nvSpPr>
          <p:cNvPr id="3" name="Title 2"/>
          <p:cNvSpPr>
            <a:spLocks noGrp="1"/>
          </p:cNvSpPr>
          <p:nvPr>
            <p:ph type="title"/>
          </p:nvPr>
        </p:nvSpPr>
        <p:spPr>
          <a:xfrm>
            <a:off x="488950" y="451575"/>
            <a:ext cx="8928100" cy="723600"/>
          </a:xfrm>
        </p:spPr>
        <p:txBody>
          <a:bodyPr/>
          <a:lstStyle/>
          <a:p>
            <a:r>
              <a:rPr lang="ko-KR" altLang="en-US"/>
              <a:t>마스터 제목 스타일 편집</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54668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ko-KR" altLang="en-US" dirty="0"/>
              <a:t>그림을 추가하려면 아이콘을 클릭하십시오</a:t>
            </a:r>
            <a:endParaRPr lang="en-GB" dirty="0"/>
          </a:p>
        </p:txBody>
      </p:sp>
    </p:spTree>
    <p:extLst>
      <p:ext uri="{BB962C8B-B14F-4D97-AF65-F5344CB8AC3E}">
        <p14:creationId xmlns:p14="http://schemas.microsoft.com/office/powerpoint/2010/main" val="290061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200" y="451575"/>
            <a:ext cx="9075600" cy="723600"/>
          </a:xfrm>
          <a:prstGeom prst="rect">
            <a:avLst/>
          </a:prstGeom>
        </p:spPr>
        <p:txBody>
          <a:bodyPr vert="horz" lIns="0" tIns="0" rIns="0" bIns="0" rtlCol="0" anchor="t" anchorCtr="0">
            <a:noAutofit/>
          </a:bodyPr>
          <a:lstStyle/>
          <a:p>
            <a:r>
              <a:rPr lang="ko-KR" altLang="en-US"/>
              <a:t>마스터 제목 스타일 편집</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29" name="Shape 8"/>
          <p:cNvSpPr txBox="1">
            <a:spLocks/>
          </p:cNvSpPr>
          <p:nvPr userDrawn="1"/>
        </p:nvSpPr>
        <p:spPr>
          <a:xfrm>
            <a:off x="9017143" y="6437271"/>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83" baseline="0" smtClean="0">
                <a:solidFill>
                  <a:schemeClr val="tx2"/>
                </a:solidFill>
                <a:latin typeface="Univers for KPMG" panose="020B0603020202020204" pitchFamily="34" charset="0"/>
                <a:ea typeface="Arial"/>
                <a:cs typeface="Arial" panose="020B0604020202020204" pitchFamily="34" charset="0"/>
              </a:rPr>
              <a:pPr algn="r"/>
              <a:t>‹#›</a:t>
            </a:fld>
            <a:endParaRPr lang="en-US" sz="1083" baseline="0" dirty="0">
              <a:solidFill>
                <a:schemeClr val="tx2"/>
              </a:solidFill>
              <a:latin typeface="Univers for KPMG" panose="020B0603020202020204" pitchFamily="34" charset="0"/>
              <a:ea typeface="Arial"/>
              <a:cs typeface="Arial" panose="020B0604020202020204" pitchFamily="34" charset="0"/>
            </a:endParaRPr>
          </a:p>
        </p:txBody>
      </p:sp>
      <p:sp>
        <p:nvSpPr>
          <p:cNvPr id="9" name="TextBox 8"/>
          <p:cNvSpPr txBox="1"/>
          <p:nvPr userDrawn="1"/>
        </p:nvSpPr>
        <p:spPr>
          <a:xfrm>
            <a:off x="1889093" y="6468402"/>
            <a:ext cx="6579636" cy="370800"/>
          </a:xfrm>
          <a:prstGeom prst="rect">
            <a:avLst/>
          </a:prstGeom>
          <a:noFill/>
        </p:spPr>
        <p:txBody>
          <a:bodyPr wrap="square" lIns="0" tIns="0" rIns="0" bIns="0" rtlCol="0">
            <a:noAutofit/>
          </a:bodyPr>
          <a:lstStyle/>
          <a:p>
            <a:pPr>
              <a:defRPr/>
            </a:pPr>
            <a:r>
              <a:rPr lang="en-US" altLang="ko-KR" sz="600" u="none" dirty="0">
                <a:solidFill>
                  <a:schemeClr val="bg1">
                    <a:lumMod val="65000"/>
                  </a:schemeClr>
                </a:solidFill>
                <a:latin typeface="Univers 45 Light" pitchFamily="2" charset="0"/>
                <a:ea typeface="나눔고딕" panose="020B0600000101010101" charset="-127"/>
                <a:cs typeface="Arial" charset="0"/>
              </a:rPr>
              <a:t>© 2021 </a:t>
            </a:r>
            <a:r>
              <a:rPr kumimoji="1" lang="en-US" altLang="ko-KR" sz="600" dirty="0">
                <a:solidFill>
                  <a:schemeClr val="bg1">
                    <a:lumMod val="65000"/>
                  </a:schemeClr>
                </a:solidFill>
                <a:latin typeface="Univers 45 Light" pitchFamily="2" charset="0"/>
                <a:ea typeface="나눔고딕" panose="020B0600000101010101" charset="-127"/>
                <a:cs typeface="Arial" charset="0"/>
              </a:rPr>
              <a:t>KPMG Samjong Accounting Corp., </a:t>
            </a:r>
            <a:r>
              <a:rPr lang="en-US" altLang="ko-KR" sz="600" u="none" dirty="0">
                <a:solidFill>
                  <a:schemeClr val="bg1">
                    <a:lumMod val="65000"/>
                  </a:schemeClr>
                </a:solidFill>
                <a:latin typeface="Univers 45 Light" pitchFamily="2" charset="0"/>
                <a:ea typeface="나눔고딕" panose="020B0600000101010101" charset="-127"/>
                <a:cs typeface="Arial" charset="0"/>
              </a:rPr>
              <a:t>the Korean member firm of the KPMG network of independent member firms affiliated with KPMG International Cooperative (“KPMG International”), a Swiss entity. All rights reserved. Printed in Korea.</a:t>
            </a:r>
          </a:p>
        </p:txBody>
      </p:sp>
      <p:sp>
        <p:nvSpPr>
          <p:cNvPr id="10" name="Text Box 19"/>
          <p:cNvSpPr txBox="1">
            <a:spLocks noChangeArrowheads="1"/>
          </p:cNvSpPr>
          <p:nvPr userDrawn="1"/>
        </p:nvSpPr>
        <p:spPr bwMode="auto">
          <a:xfrm>
            <a:off x="7113588" y="38100"/>
            <a:ext cx="2705100" cy="307777"/>
          </a:xfrm>
          <a:prstGeom prst="rect">
            <a:avLst/>
          </a:prstGeom>
          <a:noFill/>
          <a:ln w="3175" algn="ctr">
            <a:noFill/>
            <a:miter lim="800000"/>
            <a:headEnd/>
            <a:tailEnd/>
          </a:ln>
        </p:spPr>
        <p:txBody>
          <a:bodyPr lIns="0" tIns="0" rIns="0" bIns="0">
            <a:spAutoFit/>
          </a:bodyPr>
          <a:lstStyle/>
          <a:p>
            <a:pPr algn="r" latinLnBrk="0">
              <a:spcBef>
                <a:spcPts val="0"/>
              </a:spcBef>
            </a:pPr>
            <a:r>
              <a:rPr kumimoji="0" lang="en-US" altLang="ko-KR" sz="1000" b="1" dirty="0">
                <a:solidFill>
                  <a:srgbClr val="C00000"/>
                </a:solidFill>
                <a:latin typeface="+mj-ea"/>
                <a:ea typeface="+mj-ea"/>
              </a:rPr>
              <a:t>Strictly Private </a:t>
            </a:r>
            <a:r>
              <a:rPr kumimoji="0" lang="en-US" altLang="ko-KR" sz="1000" b="1">
                <a:solidFill>
                  <a:srgbClr val="C00000"/>
                </a:solidFill>
                <a:latin typeface="+mj-ea"/>
                <a:ea typeface="+mj-ea"/>
              </a:rPr>
              <a:t>&amp; Confidential</a:t>
            </a:r>
          </a:p>
          <a:p>
            <a:pPr algn="r" latinLnBrk="0">
              <a:spcBef>
                <a:spcPts val="0"/>
              </a:spcBef>
            </a:pPr>
            <a:r>
              <a:rPr kumimoji="0" lang="en-US" altLang="ko-KR" sz="1000" b="1">
                <a:solidFill>
                  <a:srgbClr val="C00000"/>
                </a:solidFill>
                <a:latin typeface="+mj-ea"/>
                <a:ea typeface="+mj-ea"/>
              </a:rPr>
              <a:t>Draft</a:t>
            </a:r>
            <a:endParaRPr kumimoji="0" lang="en-US" altLang="ko-KR" sz="1000" b="1" dirty="0">
              <a:solidFill>
                <a:srgbClr val="C00000"/>
              </a:solidFill>
              <a:latin typeface="+mj-ea"/>
              <a:ea typeface="+mj-ea"/>
            </a:endParaRPr>
          </a:p>
        </p:txBody>
      </p:sp>
      <p:pic>
        <p:nvPicPr>
          <p:cNvPr id="12" name="그림 11"/>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465251" y="6342146"/>
            <a:ext cx="1346974" cy="452724"/>
          </a:xfrm>
          <a:prstGeom prst="rect">
            <a:avLst/>
          </a:prstGeom>
        </p:spPr>
      </p:pic>
      <p:sp>
        <p:nvSpPr>
          <p:cNvPr id="11" name="Line 31"/>
          <p:cNvSpPr>
            <a:spLocks noChangeShapeType="1"/>
          </p:cNvSpPr>
          <p:nvPr userDrawn="1"/>
        </p:nvSpPr>
        <p:spPr bwMode="gray">
          <a:xfrm flipV="1">
            <a:off x="415200" y="716691"/>
            <a:ext cx="9075600" cy="0"/>
          </a:xfrm>
          <a:prstGeom prst="line">
            <a:avLst/>
          </a:prstGeom>
          <a:noFill/>
          <a:ln w="6350">
            <a:solidFill>
              <a:srgbClr val="97989A"/>
            </a:solidFill>
            <a:miter lim="800000"/>
            <a:headEnd/>
            <a:tailEnd/>
          </a:ln>
        </p:spPr>
        <p:txBody>
          <a:bodyPr/>
          <a:lstStyle/>
          <a:p>
            <a:endParaRPr lang="en-GB" dirty="0"/>
          </a:p>
        </p:txBody>
      </p:sp>
      <p:sp>
        <p:nvSpPr>
          <p:cNvPr id="13" name="Line 33"/>
          <p:cNvSpPr>
            <a:spLocks noChangeShapeType="1"/>
          </p:cNvSpPr>
          <p:nvPr userDrawn="1"/>
        </p:nvSpPr>
        <p:spPr bwMode="gray">
          <a:xfrm>
            <a:off x="415200" y="6384324"/>
            <a:ext cx="9075600" cy="0"/>
          </a:xfrm>
          <a:prstGeom prst="line">
            <a:avLst/>
          </a:prstGeom>
          <a:noFill/>
          <a:ln w="6350">
            <a:solidFill>
              <a:srgbClr val="97989A"/>
            </a:solidFill>
            <a:miter lim="800000"/>
            <a:headEnd/>
            <a:tailEnd/>
          </a:ln>
        </p:spPr>
        <p:txBody>
          <a:bodyPr/>
          <a:lstStyle/>
          <a:p>
            <a:endParaRPr lang="en-GB" dirty="0"/>
          </a:p>
        </p:txBody>
      </p:sp>
      <p:pic>
        <p:nvPicPr>
          <p:cNvPr id="14" name="그림 13">
            <a:extLst>
              <a:ext uri="{FF2B5EF4-FFF2-40B4-BE49-F238E27FC236}">
                <a16:creationId xmlns:a16="http://schemas.microsoft.com/office/drawing/2014/main" id="{C2FE5EB9-B4E3-4C70-B2BC-1427427C38C7}"/>
              </a:ext>
            </a:extLst>
          </p:cNvPr>
          <p:cNvPicPr>
            <a:picLocks noChangeAspect="1"/>
          </p:cNvPicPr>
          <p:nvPr userDrawn="1"/>
        </p:nvPicPr>
        <p:blipFill>
          <a:blip r:embed="rId28"/>
          <a:stretch>
            <a:fillRect/>
          </a:stretch>
        </p:blipFill>
        <p:spPr>
          <a:xfrm>
            <a:off x="-1245439" y="0"/>
            <a:ext cx="1245439" cy="6858000"/>
          </a:xfrm>
          <a:prstGeom prst="rect">
            <a:avLst/>
          </a:prstGeom>
        </p:spPr>
      </p:pic>
      <p:sp>
        <p:nvSpPr>
          <p:cNvPr id="16" name="Text Box 130">
            <a:extLst>
              <a:ext uri="{FF2B5EF4-FFF2-40B4-BE49-F238E27FC236}">
                <a16:creationId xmlns:a16="http://schemas.microsoft.com/office/drawing/2014/main" id="{161D11E7-D6E6-4ACB-AC09-C74F90F6BEB8}"/>
              </a:ext>
            </a:extLst>
          </p:cNvPr>
          <p:cNvSpPr txBox="1">
            <a:spLocks noChangeArrowheads="1"/>
          </p:cNvSpPr>
          <p:nvPr userDrawn="1"/>
        </p:nvSpPr>
        <p:spPr bwMode="auto">
          <a:xfrm>
            <a:off x="1662419" y="6608023"/>
            <a:ext cx="4280119" cy="186847"/>
          </a:xfrm>
          <a:prstGeom prst="rect">
            <a:avLst/>
          </a:prstGeom>
          <a:noFill/>
          <a:ln w="6350">
            <a:noFill/>
            <a:miter lim="800000"/>
            <a:headEnd/>
            <a:tailEnd/>
          </a:ln>
          <a:effectLst/>
        </p:spPr>
        <p:txBody>
          <a:bodyPr wrap="none" lIns="126000" tIns="46800" rIns="90000" bIns="46800">
            <a:spAutoFit/>
          </a:bodyPr>
          <a:lstStyle/>
          <a:p>
            <a:pPr marL="0" marR="0" indent="0" algn="ctr" defTabSz="762000" rtl="0" eaLnBrk="1" fontAlgn="base" latinLnBrk="1" hangingPunct="1">
              <a:lnSpc>
                <a:spcPct val="100000"/>
              </a:lnSpc>
              <a:spcBef>
                <a:spcPct val="55000"/>
              </a:spcBef>
              <a:spcAft>
                <a:spcPct val="0"/>
              </a:spcAft>
              <a:buClr>
                <a:srgbClr val="001B64"/>
              </a:buClr>
              <a:buSzTx/>
              <a:buFont typeface="Wingdings" pitchFamily="2" charset="2"/>
              <a:buNone/>
              <a:tabLst/>
              <a:defRPr/>
            </a:pPr>
            <a:r>
              <a:rPr lang="en-GB" altLang="ko-KR" sz="600" u="none" kern="1200" dirty="0">
                <a:solidFill>
                  <a:schemeClr val="bg1">
                    <a:lumMod val="65000"/>
                  </a:schemeClr>
                </a:solidFill>
                <a:latin typeface="Univers 45 Light" pitchFamily="2" charset="0"/>
                <a:ea typeface="나눔고딕" panose="020B0600000101010101" charset="-127"/>
                <a:cs typeface="Arial" charset="0"/>
              </a:rPr>
              <a:t>This is a draft </a:t>
            </a:r>
            <a:r>
              <a:rPr lang="en-US" altLang="ko-KR" sz="600" u="none" kern="1200" dirty="0">
                <a:solidFill>
                  <a:schemeClr val="bg1">
                    <a:lumMod val="65000"/>
                  </a:schemeClr>
                </a:solidFill>
                <a:latin typeface="Univers 45 Light" pitchFamily="2" charset="0"/>
                <a:ea typeface="나눔고딕" panose="020B0600000101010101" charset="-127"/>
                <a:cs typeface="Arial" charset="0"/>
              </a:rPr>
              <a:t>report</a:t>
            </a:r>
            <a:r>
              <a:rPr lang="en-GB" altLang="ko-KR" sz="600" u="none" kern="1200" dirty="0">
                <a:solidFill>
                  <a:schemeClr val="bg1">
                    <a:lumMod val="65000"/>
                  </a:schemeClr>
                </a:solidFill>
                <a:latin typeface="Univers 45 Light" pitchFamily="2" charset="0"/>
                <a:ea typeface="나눔고딕" panose="020B0600000101010101" charset="-127"/>
                <a:cs typeface="Arial" charset="0"/>
              </a:rPr>
              <a:t>. It is incomplete and subject to change. </a:t>
            </a:r>
            <a:r>
              <a:rPr lang="en-US" altLang="ko-KR" sz="600" u="none" kern="1200" dirty="0">
                <a:solidFill>
                  <a:schemeClr val="bg1">
                    <a:lumMod val="65000"/>
                  </a:schemeClr>
                </a:solidFill>
                <a:latin typeface="Univers 45 Light" pitchFamily="2" charset="0"/>
                <a:ea typeface="나눔고딕" panose="020B0600000101010101" charset="-127"/>
                <a:cs typeface="Arial" charset="0"/>
              </a:rPr>
              <a:t>No responsibility can be accepted for reliance upon it</a:t>
            </a:r>
            <a:r>
              <a:rPr lang="en-US" altLang="ko-KR" sz="600" b="1" dirty="0">
                <a:solidFill>
                  <a:schemeClr val="bg1">
                    <a:lumMod val="75000"/>
                  </a:schemeClr>
                </a:solidFill>
              </a:rPr>
              <a:t>.</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75" r:id="rId1"/>
    <p:sldLayoutId id="2147483723" r:id="rId2"/>
    <p:sldLayoutId id="2147483705" r:id="rId3"/>
    <p:sldLayoutId id="2147483689" r:id="rId4"/>
    <p:sldLayoutId id="2147483690" r:id="rId5"/>
    <p:sldLayoutId id="2147483692" r:id="rId6"/>
    <p:sldLayoutId id="2147483693" r:id="rId7"/>
    <p:sldLayoutId id="2147483694" r:id="rId8"/>
    <p:sldLayoutId id="2147483695" r:id="rId9"/>
    <p:sldLayoutId id="2147483701" r:id="rId10"/>
    <p:sldLayoutId id="2147483697" r:id="rId11"/>
    <p:sldLayoutId id="2147483698" r:id="rId12"/>
    <p:sldLayoutId id="2147483699" r:id="rId13"/>
    <p:sldLayoutId id="2147483711" r:id="rId14"/>
    <p:sldLayoutId id="2147483712" r:id="rId15"/>
    <p:sldLayoutId id="2147483755" r:id="rId16"/>
    <p:sldLayoutId id="2147483682" r:id="rId17"/>
    <p:sldLayoutId id="2147483683" r:id="rId18"/>
    <p:sldLayoutId id="2147483684" r:id="rId19"/>
    <p:sldLayoutId id="2147483685" r:id="rId20"/>
    <p:sldLayoutId id="2147483667" r:id="rId21"/>
    <p:sldLayoutId id="2147483753" r:id="rId22"/>
    <p:sldLayoutId id="2147483758" r:id="rId23"/>
    <p:sldLayoutId id="2147483761" r:id="rId24"/>
    <p:sldLayoutId id="2147483762" r:id="rId25"/>
  </p:sldLayoutIdLst>
  <p:txStyles>
    <p:titleStyle>
      <a:lvl1pPr algn="l" defTabSz="914400" rtl="0" eaLnBrk="1" latinLnBrk="1"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xml"/><Relationship Id="rId1" Type="http://schemas.openxmlformats.org/officeDocument/2006/relationships/tags" Target="../tags/tag4.xml"/><Relationship Id="rId5" Type="http://schemas.openxmlformats.org/officeDocument/2006/relationships/image" Target="../media/image23.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tags" Target="../tags/tag5.xml"/><Relationship Id="rId5" Type="http://schemas.openxmlformats.org/officeDocument/2006/relationships/image" Target="../media/image23.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8.xml"/><Relationship Id="rId7" Type="http://schemas.openxmlformats.org/officeDocument/2006/relationships/slideLayout" Target="../slideLayouts/slideLayout2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chart" Target="../charts/chart5.xml"/></Relationships>
</file>

<file path=ppt/slides/_rels/slide24.xml.rels><?xml version="1.0" encoding="UTF-8" standalone="yes"?>
<Relationships xmlns="http://schemas.openxmlformats.org/package/2006/relationships"><Relationship Id="rId13" Type="http://schemas.openxmlformats.org/officeDocument/2006/relationships/tags" Target="../tags/tag24.xml"/><Relationship Id="rId18" Type="http://schemas.openxmlformats.org/officeDocument/2006/relationships/tags" Target="../tags/tag29.xml"/><Relationship Id="rId26" Type="http://schemas.openxmlformats.org/officeDocument/2006/relationships/tags" Target="../tags/tag37.xml"/><Relationship Id="rId3" Type="http://schemas.openxmlformats.org/officeDocument/2006/relationships/tags" Target="../tags/tag14.xml"/><Relationship Id="rId21" Type="http://schemas.openxmlformats.org/officeDocument/2006/relationships/tags" Target="../tags/tag32.xml"/><Relationship Id="rId34" Type="http://schemas.openxmlformats.org/officeDocument/2006/relationships/chart" Target="../charts/chart9.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tags" Target="../tags/tag36.xml"/><Relationship Id="rId33" Type="http://schemas.openxmlformats.org/officeDocument/2006/relationships/chart" Target="../charts/chart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tags" Target="../tags/tag31.xml"/><Relationship Id="rId29" Type="http://schemas.openxmlformats.org/officeDocument/2006/relationships/slideLayout" Target="../slideLayouts/slideLayout22.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tags" Target="../tags/tag35.xml"/><Relationship Id="rId32" Type="http://schemas.openxmlformats.org/officeDocument/2006/relationships/chart" Target="../charts/chart7.xml"/><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tags" Target="../tags/tag34.xml"/><Relationship Id="rId28" Type="http://schemas.openxmlformats.org/officeDocument/2006/relationships/tags" Target="../tags/tag39.xml"/><Relationship Id="rId10" Type="http://schemas.openxmlformats.org/officeDocument/2006/relationships/tags" Target="../tags/tag21.xml"/><Relationship Id="rId19" Type="http://schemas.openxmlformats.org/officeDocument/2006/relationships/tags" Target="../tags/tag30.xml"/><Relationship Id="rId31" Type="http://schemas.openxmlformats.org/officeDocument/2006/relationships/chart" Target="../charts/chart6.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tags" Target="../tags/tag33.xml"/><Relationship Id="rId27" Type="http://schemas.openxmlformats.org/officeDocument/2006/relationships/tags" Target="../tags/tag38.xml"/><Relationship Id="rId30" Type="http://schemas.openxmlformats.org/officeDocument/2006/relationships/notesSlide" Target="../notesSlides/notesSlide23.xml"/><Relationship Id="rId8" Type="http://schemas.openxmlformats.org/officeDocument/2006/relationships/tags" Target="../tags/tag19.xml"/></Relationships>
</file>

<file path=ppt/slides/_rels/slide25.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tags" Target="../tags/tag42.xml"/><Relationship Id="rId7" Type="http://schemas.openxmlformats.org/officeDocument/2006/relationships/chart" Target="../charts/chart10.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24.xml"/><Relationship Id="rId5" Type="http://schemas.openxmlformats.org/officeDocument/2006/relationships/slideLayout" Target="../slideLayouts/slideLayout22.xml"/><Relationship Id="rId4" Type="http://schemas.openxmlformats.org/officeDocument/2006/relationships/tags" Target="../tags/tag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9.wmf"/></Relationships>
</file>

<file path=ppt/slides/_rels/slide2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chart" Target="../charts/chart18.xml"/><Relationship Id="rId4" Type="http://schemas.openxmlformats.org/officeDocument/2006/relationships/chart" Target="../charts/char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32.xml.rels><?xml version="1.0" encoding="UTF-8" standalone="yes"?>
<Relationships xmlns="http://schemas.openxmlformats.org/package/2006/relationships"><Relationship Id="rId8" Type="http://schemas.openxmlformats.org/officeDocument/2006/relationships/chart" Target="../charts/chart27.xml"/><Relationship Id="rId3" Type="http://schemas.openxmlformats.org/officeDocument/2006/relationships/tags" Target="../tags/tag46.xml"/><Relationship Id="rId7" Type="http://schemas.openxmlformats.org/officeDocument/2006/relationships/chart" Target="../charts/chart2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chart" Target="../charts/chart25.xml"/><Relationship Id="rId5" Type="http://schemas.openxmlformats.org/officeDocument/2006/relationships/notesSlide" Target="../notesSlides/notesSlide30.xml"/><Relationship Id="rId4" Type="http://schemas.openxmlformats.org/officeDocument/2006/relationships/slideLayout" Target="../slideLayouts/slideLayout22.xml"/><Relationship Id="rId9" Type="http://schemas.openxmlformats.org/officeDocument/2006/relationships/chart" Target="../charts/chart28.xml"/></Relationships>
</file>

<file path=ppt/slides/_rels/slide33.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tags" Target="../tags/tag49.xml"/><Relationship Id="rId7" Type="http://schemas.openxmlformats.org/officeDocument/2006/relationships/chart" Target="../charts/chart2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31.xml"/><Relationship Id="rId11" Type="http://schemas.openxmlformats.org/officeDocument/2006/relationships/chart" Target="../charts/chart33.xml"/><Relationship Id="rId5" Type="http://schemas.openxmlformats.org/officeDocument/2006/relationships/slideLayout" Target="../slideLayouts/slideLayout24.xml"/><Relationship Id="rId10" Type="http://schemas.openxmlformats.org/officeDocument/2006/relationships/chart" Target="../charts/chart32.xml"/><Relationship Id="rId4" Type="http://schemas.openxmlformats.org/officeDocument/2006/relationships/tags" Target="../tags/tag50.xml"/><Relationship Id="rId9" Type="http://schemas.openxmlformats.org/officeDocument/2006/relationships/chart" Target="../charts/chart31.xml"/></Relationships>
</file>

<file path=ppt/slides/_rels/slide34.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slideLayout" Target="../slideLayouts/slideLayout22.xml"/><Relationship Id="rId7" Type="http://schemas.openxmlformats.org/officeDocument/2006/relationships/chart" Target="../charts/chart36.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2.wm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chart" Target="../charts/chart38.xml"/><Relationship Id="rId5" Type="http://schemas.openxmlformats.org/officeDocument/2006/relationships/tags" Target="../tags/tag57.xml"/><Relationship Id="rId10" Type="http://schemas.openxmlformats.org/officeDocument/2006/relationships/image" Target="../media/image31.emf"/><Relationship Id="rId4" Type="http://schemas.openxmlformats.org/officeDocument/2006/relationships/tags" Target="../tags/tag56.xml"/><Relationship Id="rId9"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2.xml"/><Relationship Id="rId1" Type="http://schemas.openxmlformats.org/officeDocument/2006/relationships/tags" Target="../tags/tag60.xml"/><Relationship Id="rId6" Type="http://schemas.openxmlformats.org/officeDocument/2006/relationships/image" Target="../media/image34.emf"/><Relationship Id="rId5" Type="http://schemas.openxmlformats.org/officeDocument/2006/relationships/chart" Target="../charts/chart43.xml"/><Relationship Id="rId4" Type="http://schemas.openxmlformats.org/officeDocument/2006/relationships/image" Target="../media/image33.wmf"/></Relationships>
</file>

<file path=ppt/slides/_rels/slide38.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tags" Target="../tags/tag63.xml"/><Relationship Id="rId7" Type="http://schemas.openxmlformats.org/officeDocument/2006/relationships/notesSlide" Target="../notesSlides/notesSlide36.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2.xml"/><Relationship Id="rId5" Type="http://schemas.openxmlformats.org/officeDocument/2006/relationships/tags" Target="../tags/tag65.xml"/><Relationship Id="rId10" Type="http://schemas.openxmlformats.org/officeDocument/2006/relationships/chart" Target="../charts/chart46.xml"/><Relationship Id="rId4" Type="http://schemas.openxmlformats.org/officeDocument/2006/relationships/tags" Target="../tags/tag64.xml"/><Relationship Id="rId9" Type="http://schemas.openxmlformats.org/officeDocument/2006/relationships/chart" Target="../charts/char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36.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35.emf"/><Relationship Id="rId5" Type="http://schemas.openxmlformats.org/officeDocument/2006/relationships/notesSlide" Target="../notesSlides/notesSlide37.xml"/><Relationship Id="rId4"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39.wmf"/><Relationship Id="rId4" Type="http://schemas.openxmlformats.org/officeDocument/2006/relationships/image" Target="../media/image38.wmf"/></Relationships>
</file>

<file path=ppt/slides/_rels/slide42.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slideLayout" Target="../slideLayouts/slideLayout22.xml"/><Relationship Id="rId7" Type="http://schemas.openxmlformats.org/officeDocument/2006/relationships/chart" Target="../charts/chart49.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73.xml"/><Relationship Id="rId7" Type="http://schemas.openxmlformats.org/officeDocument/2006/relationships/image" Target="../media/image42.e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42.xml"/><Relationship Id="rId5" Type="http://schemas.openxmlformats.org/officeDocument/2006/relationships/slideLayout" Target="../slideLayouts/slideLayout24.xml"/><Relationship Id="rId4" Type="http://schemas.openxmlformats.org/officeDocument/2006/relationships/tags" Target="../tags/tag74.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77.xml"/><Relationship Id="rId7" Type="http://schemas.openxmlformats.org/officeDocument/2006/relationships/slideLayout" Target="../slideLayouts/slideLayout2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9" Type="http://schemas.openxmlformats.org/officeDocument/2006/relationships/image" Target="../media/image44.emf"/></Relationships>
</file>

<file path=ppt/slides/_rels/slide4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slides/_rels/slide4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tags" Target="../tags/tag83.xml"/><Relationship Id="rId7" Type="http://schemas.openxmlformats.org/officeDocument/2006/relationships/image" Target="../media/image50.emf"/><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49.emf"/><Relationship Id="rId5" Type="http://schemas.openxmlformats.org/officeDocument/2006/relationships/notesSlide" Target="../notesSlides/notesSlide45.xml"/><Relationship Id="rId4"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8" Type="http://schemas.openxmlformats.org/officeDocument/2006/relationships/chart" Target="../charts/chart51.xml"/><Relationship Id="rId3" Type="http://schemas.openxmlformats.org/officeDocument/2006/relationships/tags" Target="../tags/tag86.xml"/><Relationship Id="rId7" Type="http://schemas.openxmlformats.org/officeDocument/2006/relationships/notesSlide" Target="../notesSlides/notesSlide4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22.xml"/><Relationship Id="rId11" Type="http://schemas.openxmlformats.org/officeDocument/2006/relationships/image" Target="../media/image52.emf"/><Relationship Id="rId5" Type="http://schemas.openxmlformats.org/officeDocument/2006/relationships/tags" Target="../tags/tag88.xml"/><Relationship Id="rId10" Type="http://schemas.openxmlformats.org/officeDocument/2006/relationships/chart" Target="../charts/chart53.xml"/><Relationship Id="rId4" Type="http://schemas.openxmlformats.org/officeDocument/2006/relationships/tags" Target="../tags/tag87.xml"/><Relationship Id="rId9" Type="http://schemas.openxmlformats.org/officeDocument/2006/relationships/chart" Target="../charts/char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2.xml"/><Relationship Id="rId1" Type="http://schemas.openxmlformats.org/officeDocument/2006/relationships/tags" Target="../tags/tag89.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2.xml"/><Relationship Id="rId1" Type="http://schemas.openxmlformats.org/officeDocument/2006/relationships/tags" Target="../tags/tag90.xml"/><Relationship Id="rId5" Type="http://schemas.openxmlformats.org/officeDocument/2006/relationships/image" Target="../media/image57.wmf"/><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chart" Target="../charts/chart54.xml"/></Relationships>
</file>

<file path=ppt/slides/_rels/slide5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2.xml"/><Relationship Id="rId1" Type="http://schemas.openxmlformats.org/officeDocument/2006/relationships/tags" Target="../tags/tag91.xml"/><Relationship Id="rId4" Type="http://schemas.openxmlformats.org/officeDocument/2006/relationships/image" Target="../media/image6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jpe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4.jpeg"/><Relationship Id="rId11" Type="http://schemas.openxmlformats.org/officeDocument/2006/relationships/image" Target="../media/image17.emf"/><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3.jpe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4AF5F56-328E-4034-9EE8-50226B643288}"/>
              </a:ext>
            </a:extLst>
          </p:cNvPr>
          <p:cNvPicPr>
            <a:picLocks noChangeAspect="1"/>
          </p:cNvPicPr>
          <p:nvPr/>
        </p:nvPicPr>
        <p:blipFill rotWithShape="1">
          <a:blip r:embed="rId3"/>
          <a:srcRect l="24865" b="8403"/>
          <a:stretch/>
        </p:blipFill>
        <p:spPr>
          <a:xfrm rot="10800000">
            <a:off x="-1" y="-2"/>
            <a:ext cx="10907714" cy="7775577"/>
          </a:xfrm>
          <a:prstGeom prst="rect">
            <a:avLst/>
          </a:prstGeom>
        </p:spPr>
      </p:pic>
      <p:sp>
        <p:nvSpPr>
          <p:cNvPr id="7" name="Title 5">
            <a:extLst>
              <a:ext uri="{FF2B5EF4-FFF2-40B4-BE49-F238E27FC236}">
                <a16:creationId xmlns:a16="http://schemas.microsoft.com/office/drawing/2014/main" id="{F6F3F1B8-63F7-4DFC-929D-4DA6440E9080}"/>
              </a:ext>
            </a:extLst>
          </p:cNvPr>
          <p:cNvSpPr txBox="1">
            <a:spLocks/>
          </p:cNvSpPr>
          <p:nvPr/>
        </p:nvSpPr>
        <p:spPr>
          <a:xfrm>
            <a:off x="890080" y="1458159"/>
            <a:ext cx="6708000" cy="4035497"/>
          </a:xfrm>
          <a:prstGeom prst="rect">
            <a:avLst/>
          </a:prstGeom>
        </p:spPr>
        <p:txBody>
          <a:bodyPr/>
          <a:lstStyle>
            <a:lvl1pPr algn="l" defTabSz="1036747" rtl="0" eaLnBrk="1" latinLnBrk="1" hangingPunct="1">
              <a:lnSpc>
                <a:spcPct val="90000"/>
              </a:lnSpc>
              <a:spcBef>
                <a:spcPct val="0"/>
              </a:spcBef>
              <a:buNone/>
              <a:defRPr sz="4989" kern="1200">
                <a:solidFill>
                  <a:schemeClr val="tx1"/>
                </a:solidFill>
                <a:latin typeface="+mj-lt"/>
                <a:ea typeface="+mj-ea"/>
                <a:cs typeface="+mj-cs"/>
              </a:defRPr>
            </a:lvl1pPr>
          </a:lstStyle>
          <a:p>
            <a:r>
              <a:rPr lang="en-US" sz="6600" b="1" dirty="0">
                <a:solidFill>
                  <a:schemeClr val="tx2"/>
                </a:solidFill>
                <a:latin typeface="KPMG Extralight" panose="020B0303030202040204" pitchFamily="34" charset="0"/>
              </a:rPr>
              <a:t>Project Mercury</a:t>
            </a:r>
            <a:br>
              <a:rPr lang="en-US" sz="6600" b="1" dirty="0">
                <a:solidFill>
                  <a:schemeClr val="tx2"/>
                </a:solidFill>
                <a:latin typeface="KPMG Extralight" panose="020B0303030202040204" pitchFamily="34" charset="0"/>
              </a:rPr>
            </a:br>
            <a:r>
              <a:rPr lang="en-US" sz="3200" b="1" dirty="0">
                <a:solidFill>
                  <a:schemeClr val="tx2"/>
                </a:solidFill>
                <a:latin typeface="KPMG Extralight" panose="020B0303030202040204" pitchFamily="34" charset="0"/>
              </a:rPr>
              <a:t>Financial Due Diligence Report</a:t>
            </a:r>
          </a:p>
          <a:p>
            <a:r>
              <a:rPr lang="en-US" sz="3200" dirty="0">
                <a:solidFill>
                  <a:schemeClr val="tx2"/>
                </a:solidFill>
                <a:latin typeface="KPMG Extralight" panose="020B0303030202040204" pitchFamily="34" charset="0"/>
              </a:rPr>
              <a:t>Draft</a:t>
            </a:r>
            <a:br>
              <a:rPr lang="en-US" sz="3200" dirty="0">
                <a:solidFill>
                  <a:schemeClr val="tx2"/>
                </a:solidFill>
                <a:latin typeface="KPMG Extralight" panose="020B0303030202040204" pitchFamily="34" charset="0"/>
              </a:rPr>
            </a:br>
            <a:endParaRPr lang="en-US" sz="3200" dirty="0">
              <a:solidFill>
                <a:schemeClr val="tx2"/>
              </a:solidFill>
              <a:latin typeface="KPMG Extralight" panose="020B0303030202040204" pitchFamily="34" charset="0"/>
            </a:endParaRPr>
          </a:p>
          <a:p>
            <a:br>
              <a:rPr lang="en-US" sz="3200" dirty="0">
                <a:solidFill>
                  <a:schemeClr val="tx2"/>
                </a:solidFill>
                <a:latin typeface="KPMG Extralight" panose="020B0303030202040204" pitchFamily="34" charset="0"/>
              </a:rPr>
            </a:br>
            <a:br>
              <a:rPr lang="en-US" sz="3200" dirty="0">
                <a:solidFill>
                  <a:schemeClr val="tx2"/>
                </a:solidFill>
                <a:latin typeface="KPMG Extralight" panose="020B0303030202040204" pitchFamily="34" charset="0"/>
              </a:rPr>
            </a:br>
            <a:br>
              <a:rPr lang="en-US" sz="3200" dirty="0">
                <a:solidFill>
                  <a:schemeClr val="tx2"/>
                </a:solidFill>
                <a:latin typeface="KPMG Extralight" panose="020B0303030202040204" pitchFamily="34" charset="0"/>
              </a:rPr>
            </a:br>
            <a:endParaRPr lang="en-US" sz="3200" dirty="0">
              <a:solidFill>
                <a:schemeClr val="tx2"/>
              </a:solidFill>
              <a:latin typeface="KPMG Extralight" panose="020B0303030202040204" pitchFamily="34" charset="0"/>
            </a:endParaRPr>
          </a:p>
          <a:p>
            <a:r>
              <a:rPr lang="en-US" altLang="ko-KR" sz="3200" dirty="0">
                <a:solidFill>
                  <a:schemeClr val="tx2"/>
                </a:solidFill>
                <a:latin typeface="KPMG Extralight" panose="020B0303030202040204" pitchFamily="34" charset="0"/>
              </a:rPr>
              <a:t>KPMG Deal Advisory</a:t>
            </a:r>
            <a:br>
              <a:rPr lang="en-US" sz="3200" dirty="0">
                <a:solidFill>
                  <a:schemeClr val="tx2"/>
                </a:solidFill>
                <a:latin typeface="KPMG Extralight" panose="020B0303030202040204" pitchFamily="34" charset="0"/>
              </a:rPr>
            </a:br>
            <a:r>
              <a:rPr lang="en-US" sz="3200" dirty="0">
                <a:solidFill>
                  <a:schemeClr val="tx2"/>
                </a:solidFill>
                <a:latin typeface="KPMG Extralight" panose="020B0303030202040204" pitchFamily="34" charset="0"/>
              </a:rPr>
              <a:t>September</a:t>
            </a:r>
            <a:r>
              <a:rPr lang="ko-KR" altLang="en-US" sz="3200" dirty="0">
                <a:solidFill>
                  <a:schemeClr val="tx2"/>
                </a:solidFill>
                <a:latin typeface="KPMG Extralight" panose="020B0303030202040204" pitchFamily="34" charset="0"/>
              </a:rPr>
              <a:t> </a:t>
            </a:r>
            <a:r>
              <a:rPr lang="en-US" altLang="ko-KR" sz="3200" dirty="0">
                <a:solidFill>
                  <a:schemeClr val="tx2"/>
                </a:solidFill>
                <a:latin typeface="KPMG Extralight" panose="020B0303030202040204" pitchFamily="34" charset="0"/>
              </a:rPr>
              <a:t>30</a:t>
            </a:r>
            <a:r>
              <a:rPr lang="en-US" altLang="ko-KR" sz="3200" baseline="30000" dirty="0">
                <a:solidFill>
                  <a:schemeClr val="tx2"/>
                </a:solidFill>
                <a:latin typeface="KPMG Extralight" panose="020B0303030202040204" pitchFamily="34" charset="0"/>
              </a:rPr>
              <a:t>th</a:t>
            </a:r>
            <a:r>
              <a:rPr lang="en-US" altLang="ko-KR" sz="3200" dirty="0">
                <a:solidFill>
                  <a:schemeClr val="tx2"/>
                </a:solidFill>
                <a:latin typeface="KPMG Extralight" panose="020B0303030202040204" pitchFamily="34" charset="0"/>
              </a:rPr>
              <a:t>, 2021</a:t>
            </a:r>
            <a:br>
              <a:rPr lang="en-US" sz="3200" dirty="0">
                <a:solidFill>
                  <a:schemeClr val="tx2"/>
                </a:solidFill>
                <a:latin typeface="KPMG Extralight" panose="020B0303030202040204" pitchFamily="34" charset="0"/>
              </a:rPr>
            </a:br>
            <a:endParaRPr lang="en-US" sz="3200" dirty="0">
              <a:solidFill>
                <a:schemeClr val="tx2"/>
              </a:solidFill>
              <a:latin typeface="KPMG Extralight" panose="020B0303030202040204" pitchFamily="34" charset="0"/>
            </a:endParaRPr>
          </a:p>
        </p:txBody>
      </p:sp>
      <p:pic>
        <p:nvPicPr>
          <p:cNvPr id="6" name="그림 5">
            <a:extLst>
              <a:ext uri="{FF2B5EF4-FFF2-40B4-BE49-F238E27FC236}">
                <a16:creationId xmlns:a16="http://schemas.microsoft.com/office/drawing/2014/main" id="{804E09FE-44E2-447F-9366-E748E34DEEF5}"/>
              </a:ext>
            </a:extLst>
          </p:cNvPr>
          <p:cNvPicPr/>
          <p:nvPr/>
        </p:nvPicPr>
        <p:blipFill>
          <a:blip r:embed="rId4">
            <a:extLst>
              <a:ext uri="{28A0092B-C50C-407E-A947-70E740481C1C}">
                <a14:useLocalDpi xmlns:a14="http://schemas.microsoft.com/office/drawing/2010/main" val="0"/>
              </a:ext>
            </a:extLst>
          </a:blip>
          <a:stretch>
            <a:fillRect/>
          </a:stretch>
        </p:blipFill>
        <p:spPr>
          <a:xfrm>
            <a:off x="890080" y="911737"/>
            <a:ext cx="1824986" cy="446459"/>
          </a:xfrm>
          <a:prstGeom prst="rect">
            <a:avLst/>
          </a:prstGeom>
        </p:spPr>
      </p:pic>
    </p:spTree>
    <p:extLst>
      <p:ext uri="{BB962C8B-B14F-4D97-AF65-F5344CB8AC3E}">
        <p14:creationId xmlns:p14="http://schemas.microsoft.com/office/powerpoint/2010/main" val="393201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직사각형 127">
            <a:extLst>
              <a:ext uri="{FF2B5EF4-FFF2-40B4-BE49-F238E27FC236}">
                <a16:creationId xmlns:a16="http://schemas.microsoft.com/office/drawing/2014/main" id="{8D850A6B-8568-4881-AB48-A199939ABB2B}"/>
              </a:ext>
            </a:extLst>
          </p:cNvPr>
          <p:cNvSpPr/>
          <p:nvPr/>
        </p:nvSpPr>
        <p:spPr>
          <a:xfrm>
            <a:off x="978195" y="1534857"/>
            <a:ext cx="8506651" cy="2219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96" name="직사각형 95">
            <a:extLst>
              <a:ext uri="{FF2B5EF4-FFF2-40B4-BE49-F238E27FC236}">
                <a16:creationId xmlns:a16="http://schemas.microsoft.com/office/drawing/2014/main" id="{39F05EF5-B556-4B19-9E1B-B3985CDFAAA8}"/>
              </a:ext>
            </a:extLst>
          </p:cNvPr>
          <p:cNvSpPr/>
          <p:nvPr/>
        </p:nvSpPr>
        <p:spPr>
          <a:xfrm>
            <a:off x="992982" y="3990853"/>
            <a:ext cx="8491864" cy="21895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Business Flow</a:t>
            </a:r>
          </a:p>
        </p:txBody>
      </p:sp>
      <p:sp>
        <p:nvSpPr>
          <p:cNvPr id="85" name="직사각형 84">
            <a:extLst>
              <a:ext uri="{FF2B5EF4-FFF2-40B4-BE49-F238E27FC236}">
                <a16:creationId xmlns:a16="http://schemas.microsoft.com/office/drawing/2014/main" id="{4A083CE1-C5AE-425D-8017-953DC0E3FB34}"/>
              </a:ext>
            </a:extLst>
          </p:cNvPr>
          <p:cNvSpPr/>
          <p:nvPr/>
        </p:nvSpPr>
        <p:spPr>
          <a:xfrm>
            <a:off x="415635" y="756760"/>
            <a:ext cx="9077499" cy="50400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회사는 국내 본사 내 공장에서 진단 제품을 생산하여 공급하고 있습니다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주요 판매처는 중앙정부 및 지자체의 방역기관으로 회사는 연구</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개발 및 생산에 집중하고</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대부분 판매 대리점을 통해 판매를 하고 일부는 제약사 및 연구소에 직접 판매하고 있습니다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원재료는 해외 공급업체로부터 매입하고 있으며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미국 지역에서 조달하는 원재료는 미국 내 자회사를 통해 매입하고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43" name="Rectangle 34">
            <a:extLst>
              <a:ext uri="{FF2B5EF4-FFF2-40B4-BE49-F238E27FC236}">
                <a16:creationId xmlns:a16="http://schemas.microsoft.com/office/drawing/2014/main" id="{65AEE15D-7124-4E66-A15A-A87E851ADAAF}"/>
              </a:ext>
            </a:extLst>
          </p:cNvPr>
          <p:cNvSpPr/>
          <p:nvPr/>
        </p:nvSpPr>
        <p:spPr>
          <a:xfrm>
            <a:off x="388697" y="1548545"/>
            <a:ext cx="503433" cy="2166574"/>
          </a:xfrm>
          <a:prstGeom prst="rect">
            <a:avLst/>
          </a:pr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ko-KR" altLang="en-US" sz="800" b="1" dirty="0">
                <a:solidFill>
                  <a:schemeClr val="bg1"/>
                </a:solidFill>
              </a:rPr>
              <a:t>대리점</a:t>
            </a:r>
            <a:endParaRPr lang="en-US" altLang="ko-KR" sz="800" b="1" dirty="0">
              <a:solidFill>
                <a:schemeClr val="bg1"/>
              </a:solidFill>
            </a:endParaRPr>
          </a:p>
          <a:p>
            <a:pPr algn="ctr"/>
            <a:r>
              <a:rPr lang="ko-KR" altLang="en-US" sz="800" b="1" dirty="0">
                <a:solidFill>
                  <a:schemeClr val="bg1"/>
                </a:solidFill>
              </a:rPr>
              <a:t>판매</a:t>
            </a:r>
            <a:endParaRPr lang="en-US" altLang="ko-KR" sz="800" b="1" dirty="0">
              <a:solidFill>
                <a:schemeClr val="bg1"/>
              </a:solidFill>
            </a:endParaRPr>
          </a:p>
        </p:txBody>
      </p:sp>
      <p:sp>
        <p:nvSpPr>
          <p:cNvPr id="46" name="Rectangle 34">
            <a:extLst>
              <a:ext uri="{FF2B5EF4-FFF2-40B4-BE49-F238E27FC236}">
                <a16:creationId xmlns:a16="http://schemas.microsoft.com/office/drawing/2014/main" id="{95ED7311-B111-4A7D-8D5E-267958B8090B}"/>
              </a:ext>
            </a:extLst>
          </p:cNvPr>
          <p:cNvSpPr/>
          <p:nvPr/>
        </p:nvSpPr>
        <p:spPr>
          <a:xfrm>
            <a:off x="388696" y="3935730"/>
            <a:ext cx="511115" cy="2227531"/>
          </a:xfrm>
          <a:prstGeom prst="rect">
            <a:avLst/>
          </a:pr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ko-KR" altLang="en-US" sz="800" b="1" dirty="0">
                <a:solidFill>
                  <a:schemeClr val="bg1"/>
                </a:solidFill>
              </a:rPr>
              <a:t>직판</a:t>
            </a:r>
            <a:endParaRPr lang="en-US" altLang="ko-KR" sz="800" b="1" dirty="0">
              <a:solidFill>
                <a:schemeClr val="bg1"/>
              </a:solidFill>
            </a:endParaRPr>
          </a:p>
          <a:p>
            <a:pPr algn="ctr"/>
            <a:r>
              <a:rPr lang="en-US" altLang="ko-KR" sz="800" b="1" dirty="0">
                <a:solidFill>
                  <a:schemeClr val="bg1"/>
                </a:solidFill>
              </a:rPr>
              <a:t>(</a:t>
            </a:r>
            <a:r>
              <a:rPr lang="ko-KR" altLang="en-US" sz="800" b="1" dirty="0">
                <a:solidFill>
                  <a:schemeClr val="bg1"/>
                </a:solidFill>
              </a:rPr>
              <a:t>직접판매</a:t>
            </a:r>
            <a:r>
              <a:rPr lang="en-US" altLang="ko-KR" sz="800" b="1" dirty="0">
                <a:solidFill>
                  <a:schemeClr val="bg1"/>
                </a:solidFill>
              </a:rPr>
              <a:t>),</a:t>
            </a:r>
          </a:p>
          <a:p>
            <a:pPr algn="ctr"/>
            <a:r>
              <a:rPr lang="ko-KR" altLang="en-US" sz="800" b="1" dirty="0">
                <a:solidFill>
                  <a:schemeClr val="bg1"/>
                </a:solidFill>
              </a:rPr>
              <a:t>직수출</a:t>
            </a:r>
            <a:endParaRPr lang="en-US" altLang="ko-KR" sz="800" b="1" dirty="0">
              <a:solidFill>
                <a:schemeClr val="bg1"/>
              </a:solidFill>
            </a:endParaRPr>
          </a:p>
        </p:txBody>
      </p:sp>
      <p:sp>
        <p:nvSpPr>
          <p:cNvPr id="131" name="AutoShape 25">
            <a:extLst>
              <a:ext uri="{FF2B5EF4-FFF2-40B4-BE49-F238E27FC236}">
                <a16:creationId xmlns:a16="http://schemas.microsoft.com/office/drawing/2014/main" id="{7855EFE4-D8AE-4CCB-A80E-1534FC1E5629}"/>
              </a:ext>
            </a:extLst>
          </p:cNvPr>
          <p:cNvSpPr>
            <a:spLocks noChangeArrowheads="1"/>
          </p:cNvSpPr>
          <p:nvPr>
            <p:custDataLst>
              <p:tags r:id="rId1"/>
            </p:custDataLst>
          </p:nvPr>
        </p:nvSpPr>
        <p:spPr bwMode="gray">
          <a:xfrm>
            <a:off x="978195" y="1325850"/>
            <a:ext cx="8514939" cy="199276"/>
          </a:xfrm>
          <a:prstGeom prst="homePlate">
            <a:avLst>
              <a:gd name="adj" fmla="val 31999"/>
            </a:avLst>
          </a:prstGeom>
          <a:solidFill>
            <a:srgbClr val="005EB8"/>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chemeClr val="bg1"/>
                </a:solidFill>
              </a:rPr>
              <a:t>Business Flow</a:t>
            </a:r>
          </a:p>
        </p:txBody>
      </p:sp>
      <p:sp>
        <p:nvSpPr>
          <p:cNvPr id="133" name="Text Box 51">
            <a:extLst>
              <a:ext uri="{FF2B5EF4-FFF2-40B4-BE49-F238E27FC236}">
                <a16:creationId xmlns:a16="http://schemas.microsoft.com/office/drawing/2014/main" id="{20E9DCE3-164C-4549-8F3D-2B7A4106B13F}"/>
              </a:ext>
            </a:extLst>
          </p:cNvPr>
          <p:cNvSpPr txBox="1">
            <a:spLocks noChangeArrowheads="1"/>
          </p:cNvSpPr>
          <p:nvPr/>
        </p:nvSpPr>
        <p:spPr bwMode="auto">
          <a:xfrm>
            <a:off x="388696" y="6210620"/>
            <a:ext cx="9104438"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ko-KR" altLang="en-US" sz="600" i="1" dirty="0">
                <a:solidFill>
                  <a:srgbClr val="00338D"/>
                </a:solidFill>
                <a:latin typeface="Arial" panose="020B0604020202020204" pitchFamily="34" charset="0"/>
                <a:cs typeface="Arial" panose="020B0604020202020204" pitchFamily="34" charset="0"/>
              </a:rPr>
              <a:t>회사제공자료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76" name="AutoShape 25">
            <a:extLst>
              <a:ext uri="{FF2B5EF4-FFF2-40B4-BE49-F238E27FC236}">
                <a16:creationId xmlns:a16="http://schemas.microsoft.com/office/drawing/2014/main" id="{D372692C-E67D-4861-B0C5-F580E6F60171}"/>
              </a:ext>
            </a:extLst>
          </p:cNvPr>
          <p:cNvSpPr>
            <a:spLocks noChangeArrowheads="1"/>
          </p:cNvSpPr>
          <p:nvPr>
            <p:custDataLst>
              <p:tags r:id="rId2"/>
            </p:custDataLst>
          </p:nvPr>
        </p:nvSpPr>
        <p:spPr bwMode="gray">
          <a:xfrm>
            <a:off x="978195" y="3790125"/>
            <a:ext cx="8514939" cy="199276"/>
          </a:xfrm>
          <a:prstGeom prst="homePlate">
            <a:avLst>
              <a:gd name="adj" fmla="val 31999"/>
            </a:avLst>
          </a:prstGeom>
          <a:solidFill>
            <a:srgbClr val="483698"/>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chemeClr val="bg1"/>
                </a:solidFill>
              </a:rPr>
              <a:t>Business Flow</a:t>
            </a:r>
          </a:p>
        </p:txBody>
      </p:sp>
      <p:grpSp>
        <p:nvGrpSpPr>
          <p:cNvPr id="11" name="그룹 10">
            <a:extLst>
              <a:ext uri="{FF2B5EF4-FFF2-40B4-BE49-F238E27FC236}">
                <a16:creationId xmlns:a16="http://schemas.microsoft.com/office/drawing/2014/main" id="{9649A8C9-D457-4DB9-81B3-272DFF3EF671}"/>
              </a:ext>
            </a:extLst>
          </p:cNvPr>
          <p:cNvGrpSpPr/>
          <p:nvPr/>
        </p:nvGrpSpPr>
        <p:grpSpPr>
          <a:xfrm>
            <a:off x="5755177" y="1680958"/>
            <a:ext cx="1502828" cy="1543001"/>
            <a:chOff x="6164248" y="1680958"/>
            <a:chExt cx="1502828" cy="1543001"/>
          </a:xfrm>
        </p:grpSpPr>
        <p:sp>
          <p:nvSpPr>
            <p:cNvPr id="75" name="모서리가 둥근 직사각형 90">
              <a:extLst>
                <a:ext uri="{FF2B5EF4-FFF2-40B4-BE49-F238E27FC236}">
                  <a16:creationId xmlns:a16="http://schemas.microsoft.com/office/drawing/2014/main" id="{2DC66779-0DB2-4278-A066-966DBD031ACC}"/>
                </a:ext>
              </a:extLst>
            </p:cNvPr>
            <p:cNvSpPr/>
            <p:nvPr/>
          </p:nvSpPr>
          <p:spPr>
            <a:xfrm>
              <a:off x="6454578" y="1680958"/>
              <a:ext cx="956788" cy="248955"/>
            </a:xfrm>
            <a:prstGeom prst="round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대리점</a:t>
              </a:r>
              <a:endParaRPr lang="en-US" altLang="ko-KR" sz="800" b="1" dirty="0">
                <a:solidFill>
                  <a:schemeClr val="bg1"/>
                </a:solidFill>
              </a:endParaRPr>
            </a:p>
          </p:txBody>
        </p:sp>
        <p:sp>
          <p:nvSpPr>
            <p:cNvPr id="77" name="모서리가 둥근 직사각형 193">
              <a:extLst>
                <a:ext uri="{FF2B5EF4-FFF2-40B4-BE49-F238E27FC236}">
                  <a16:creationId xmlns:a16="http://schemas.microsoft.com/office/drawing/2014/main" id="{23ECA88D-705E-4318-AB55-701F274A1447}"/>
                </a:ext>
              </a:extLst>
            </p:cNvPr>
            <p:cNvSpPr/>
            <p:nvPr/>
          </p:nvSpPr>
          <p:spPr>
            <a:xfrm>
              <a:off x="6164248" y="2038459"/>
              <a:ext cx="1502828" cy="1185500"/>
            </a:xfrm>
            <a:prstGeom prst="roundRect">
              <a:avLst/>
            </a:prstGeom>
            <a:noFill/>
            <a:ln w="19050">
              <a:solidFill>
                <a:srgbClr val="00A3A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lnSpc>
                  <a:spcPct val="150000"/>
                </a:lnSpc>
              </a:pPr>
              <a:r>
                <a:rPr lang="ko-KR" altLang="en-US" sz="800" b="1" dirty="0">
                  <a:solidFill>
                    <a:srgbClr val="00A3A1"/>
                  </a:solidFill>
                  <a:latin typeface="맑은 고딕" panose="020B0503020000020004" pitchFamily="50" charset="-127"/>
                  <a:ea typeface="맑은 고딕" panose="020B0503020000020004" pitchFamily="50" charset="-127"/>
                </a:rPr>
                <a:t>㈜ </a:t>
              </a:r>
              <a:r>
                <a:rPr lang="ko-KR" altLang="en-US" sz="800" b="1" dirty="0" err="1">
                  <a:solidFill>
                    <a:srgbClr val="00A3A1"/>
                  </a:solidFill>
                  <a:latin typeface="맑은 고딕" panose="020B0503020000020004" pitchFamily="50" charset="-127"/>
                  <a:ea typeface="맑은 고딕" panose="020B0503020000020004" pitchFamily="50" charset="-127"/>
                </a:rPr>
                <a:t>동원파마</a:t>
              </a:r>
              <a:r>
                <a:rPr lang="en-US" altLang="ko-KR" sz="800" b="1" dirty="0">
                  <a:solidFill>
                    <a:srgbClr val="00A3A1"/>
                  </a:solidFill>
                  <a:latin typeface="맑은 고딕" panose="020B0503020000020004" pitchFamily="50" charset="-127"/>
                  <a:ea typeface="맑은 고딕" panose="020B0503020000020004" pitchFamily="50" charset="-127"/>
                </a:rPr>
                <a:t>,</a:t>
              </a:r>
            </a:p>
            <a:p>
              <a:pPr algn="ctr">
                <a:lnSpc>
                  <a:spcPct val="150000"/>
                </a:lnSpc>
              </a:pPr>
              <a:r>
                <a:rPr lang="ko-KR" altLang="en-US" sz="800" b="1" dirty="0" err="1">
                  <a:solidFill>
                    <a:srgbClr val="00A3A1"/>
                  </a:solidFill>
                  <a:latin typeface="맑은 고딕" panose="020B0503020000020004" pitchFamily="50" charset="-127"/>
                  <a:ea typeface="맑은 고딕" panose="020B0503020000020004" pitchFamily="50" charset="-127"/>
                </a:rPr>
                <a:t>코메드</a:t>
              </a:r>
              <a:r>
                <a:rPr lang="en-US" altLang="ko-KR" sz="800" b="1" dirty="0">
                  <a:solidFill>
                    <a:srgbClr val="00A3A1"/>
                  </a:solidFill>
                  <a:latin typeface="맑은 고딕" panose="020B0503020000020004" pitchFamily="50" charset="-127"/>
                  <a:ea typeface="맑은 고딕" panose="020B0503020000020004" pitchFamily="50" charset="-127"/>
                </a:rPr>
                <a:t>,</a:t>
              </a:r>
            </a:p>
            <a:p>
              <a:pPr algn="ctr">
                <a:lnSpc>
                  <a:spcPct val="150000"/>
                </a:lnSpc>
              </a:pPr>
              <a:r>
                <a:rPr lang="en-US" altLang="ko-KR" sz="800" b="1" dirty="0">
                  <a:solidFill>
                    <a:srgbClr val="00A3A1"/>
                  </a:solidFill>
                  <a:latin typeface="맑은 고딕" panose="020B0503020000020004" pitchFamily="50" charset="-127"/>
                  <a:ea typeface="맑은 고딕" panose="020B0503020000020004" pitchFamily="50" charset="-127"/>
                </a:rPr>
                <a:t>Beijing </a:t>
              </a:r>
              <a:r>
                <a:rPr lang="en-US" altLang="ko-KR" sz="800" b="1" dirty="0" err="1">
                  <a:solidFill>
                    <a:srgbClr val="00A3A1"/>
                  </a:solidFill>
                  <a:latin typeface="맑은 고딕" panose="020B0503020000020004" pitchFamily="50" charset="-127"/>
                  <a:ea typeface="맑은 고딕" panose="020B0503020000020004" pitchFamily="50" charset="-127"/>
                </a:rPr>
                <a:t>Wanbo</a:t>
              </a:r>
              <a:r>
                <a:rPr lang="en-US" altLang="ko-KR" sz="800" b="1" dirty="0">
                  <a:solidFill>
                    <a:srgbClr val="00A3A1"/>
                  </a:solidFill>
                  <a:latin typeface="맑은 고딕" panose="020B0503020000020004" pitchFamily="50" charset="-127"/>
                  <a:ea typeface="맑은 고딕" panose="020B0503020000020004" pitchFamily="50" charset="-127"/>
                </a:rPr>
                <a:t> Biotechnology,</a:t>
              </a:r>
            </a:p>
            <a:p>
              <a:pPr algn="ctr">
                <a:lnSpc>
                  <a:spcPct val="150000"/>
                </a:lnSpc>
              </a:pPr>
              <a:r>
                <a:rPr lang="en-US" altLang="ko-KR" sz="800" b="1" dirty="0">
                  <a:solidFill>
                    <a:srgbClr val="00A3A1"/>
                  </a:solidFill>
                  <a:latin typeface="맑은 고딕" panose="020B0503020000020004" pitchFamily="50" charset="-127"/>
                  <a:ea typeface="맑은 고딕" panose="020B0503020000020004" pitchFamily="50" charset="-127"/>
                </a:rPr>
                <a:t>…</a:t>
              </a:r>
            </a:p>
          </p:txBody>
        </p:sp>
      </p:grpSp>
      <p:grpSp>
        <p:nvGrpSpPr>
          <p:cNvPr id="79" name="Group 1052">
            <a:extLst>
              <a:ext uri="{FF2B5EF4-FFF2-40B4-BE49-F238E27FC236}">
                <a16:creationId xmlns:a16="http://schemas.microsoft.com/office/drawing/2014/main" id="{47132E20-63DB-4DAD-897E-93FABCB98E2B}"/>
              </a:ext>
            </a:extLst>
          </p:cNvPr>
          <p:cNvGrpSpPr/>
          <p:nvPr/>
        </p:nvGrpSpPr>
        <p:grpSpPr>
          <a:xfrm>
            <a:off x="8280533" y="2156264"/>
            <a:ext cx="592450" cy="473341"/>
            <a:chOff x="5740401" y="2623989"/>
            <a:chExt cx="346075" cy="206376"/>
          </a:xfrm>
          <a:solidFill>
            <a:schemeClr val="tx1"/>
          </a:solidFill>
        </p:grpSpPr>
        <p:sp>
          <p:nvSpPr>
            <p:cNvPr id="80" name="Rectangle 2568">
              <a:extLst>
                <a:ext uri="{FF2B5EF4-FFF2-40B4-BE49-F238E27FC236}">
                  <a16:creationId xmlns:a16="http://schemas.microsoft.com/office/drawing/2014/main" id="{0530138F-F43A-4302-8BA8-AD10D37396D1}"/>
                </a:ext>
              </a:extLst>
            </p:cNvPr>
            <p:cNvSpPr>
              <a:spLocks noChangeArrowheads="1"/>
            </p:cNvSpPr>
            <p:nvPr/>
          </p:nvSpPr>
          <p:spPr bwMode="auto">
            <a:xfrm>
              <a:off x="5759452" y="2643039"/>
              <a:ext cx="247650"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6226" tIns="33114" rIns="66226" bIns="33114" numCol="1" anchor="t" anchorCtr="0" compatLnSpc="1">
              <a:prstTxWarp prst="textNoShape">
                <a:avLst/>
              </a:prstTxWarp>
            </a:bodyPr>
            <a:lstStyle/>
            <a:p>
              <a:endParaRPr lang="en-AU" sz="1303" dirty="0"/>
            </a:p>
          </p:txBody>
        </p:sp>
        <p:sp>
          <p:nvSpPr>
            <p:cNvPr id="81" name="Rectangle 2569">
              <a:extLst>
                <a:ext uri="{FF2B5EF4-FFF2-40B4-BE49-F238E27FC236}">
                  <a16:creationId xmlns:a16="http://schemas.microsoft.com/office/drawing/2014/main" id="{E5920536-01DD-45FA-9F9A-54E6CABAE8F2}"/>
                </a:ext>
              </a:extLst>
            </p:cNvPr>
            <p:cNvSpPr>
              <a:spLocks noChangeArrowheads="1"/>
            </p:cNvSpPr>
            <p:nvPr/>
          </p:nvSpPr>
          <p:spPr bwMode="auto">
            <a:xfrm>
              <a:off x="6015039" y="2623989"/>
              <a:ext cx="52388"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6226" tIns="33114" rIns="66226" bIns="33114" numCol="1" anchor="t" anchorCtr="0" compatLnSpc="1">
              <a:prstTxWarp prst="textNoShape">
                <a:avLst/>
              </a:prstTxWarp>
            </a:bodyPr>
            <a:lstStyle/>
            <a:p>
              <a:endParaRPr lang="en-AU" sz="1303" dirty="0"/>
            </a:p>
          </p:txBody>
        </p:sp>
        <p:sp>
          <p:nvSpPr>
            <p:cNvPr id="82" name="Freeform 2572">
              <a:extLst>
                <a:ext uri="{FF2B5EF4-FFF2-40B4-BE49-F238E27FC236}">
                  <a16:creationId xmlns:a16="http://schemas.microsoft.com/office/drawing/2014/main" id="{A25C514D-3267-47D2-BBDE-91DC1413A0BA}"/>
                </a:ext>
              </a:extLst>
            </p:cNvPr>
            <p:cNvSpPr>
              <a:spLocks noEditPoints="1"/>
            </p:cNvSpPr>
            <p:nvPr/>
          </p:nvSpPr>
          <p:spPr bwMode="auto">
            <a:xfrm>
              <a:off x="5759451" y="2703364"/>
              <a:ext cx="307975" cy="96838"/>
            </a:xfrm>
            <a:custGeom>
              <a:avLst/>
              <a:gdLst>
                <a:gd name="T0" fmla="*/ 14 w 194"/>
                <a:gd name="T1" fmla="*/ 33 h 61"/>
                <a:gd name="T2" fmla="*/ 54 w 194"/>
                <a:gd name="T3" fmla="*/ 33 h 61"/>
                <a:gd name="T4" fmla="*/ 54 w 194"/>
                <a:gd name="T5" fmla="*/ 61 h 61"/>
                <a:gd name="T6" fmla="*/ 194 w 194"/>
                <a:gd name="T7" fmla="*/ 61 h 61"/>
                <a:gd name="T8" fmla="*/ 194 w 194"/>
                <a:gd name="T9" fmla="*/ 0 h 61"/>
                <a:gd name="T10" fmla="*/ 0 w 194"/>
                <a:gd name="T11" fmla="*/ 0 h 61"/>
                <a:gd name="T12" fmla="*/ 0 w 194"/>
                <a:gd name="T13" fmla="*/ 61 h 61"/>
                <a:gd name="T14" fmla="*/ 14 w 194"/>
                <a:gd name="T15" fmla="*/ 61 h 61"/>
                <a:gd name="T16" fmla="*/ 14 w 194"/>
                <a:gd name="T17" fmla="*/ 33 h 61"/>
                <a:gd name="T18" fmla="*/ 139 w 194"/>
                <a:gd name="T19" fmla="*/ 9 h 61"/>
                <a:gd name="T20" fmla="*/ 182 w 194"/>
                <a:gd name="T21" fmla="*/ 9 h 61"/>
                <a:gd name="T22" fmla="*/ 182 w 194"/>
                <a:gd name="T23" fmla="*/ 28 h 61"/>
                <a:gd name="T24" fmla="*/ 139 w 194"/>
                <a:gd name="T25" fmla="*/ 28 h 61"/>
                <a:gd name="T26" fmla="*/ 139 w 194"/>
                <a:gd name="T27" fmla="*/ 9 h 61"/>
                <a:gd name="T28" fmla="*/ 87 w 194"/>
                <a:gd name="T29" fmla="*/ 9 h 61"/>
                <a:gd name="T30" fmla="*/ 128 w 194"/>
                <a:gd name="T31" fmla="*/ 9 h 61"/>
                <a:gd name="T32" fmla="*/ 128 w 194"/>
                <a:gd name="T33" fmla="*/ 28 h 61"/>
                <a:gd name="T34" fmla="*/ 87 w 194"/>
                <a:gd name="T35" fmla="*/ 28 h 61"/>
                <a:gd name="T36" fmla="*/ 87 w 194"/>
                <a:gd name="T37"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61">
                  <a:moveTo>
                    <a:pt x="14" y="33"/>
                  </a:moveTo>
                  <a:lnTo>
                    <a:pt x="54" y="33"/>
                  </a:lnTo>
                  <a:lnTo>
                    <a:pt x="54" y="61"/>
                  </a:lnTo>
                  <a:lnTo>
                    <a:pt x="194" y="61"/>
                  </a:lnTo>
                  <a:lnTo>
                    <a:pt x="194" y="0"/>
                  </a:lnTo>
                  <a:lnTo>
                    <a:pt x="0" y="0"/>
                  </a:lnTo>
                  <a:lnTo>
                    <a:pt x="0" y="61"/>
                  </a:lnTo>
                  <a:lnTo>
                    <a:pt x="14" y="61"/>
                  </a:lnTo>
                  <a:lnTo>
                    <a:pt x="14" y="33"/>
                  </a:lnTo>
                  <a:close/>
                  <a:moveTo>
                    <a:pt x="139" y="9"/>
                  </a:moveTo>
                  <a:lnTo>
                    <a:pt x="182" y="9"/>
                  </a:lnTo>
                  <a:lnTo>
                    <a:pt x="182" y="28"/>
                  </a:lnTo>
                  <a:lnTo>
                    <a:pt x="139" y="28"/>
                  </a:lnTo>
                  <a:lnTo>
                    <a:pt x="139" y="9"/>
                  </a:lnTo>
                  <a:close/>
                  <a:moveTo>
                    <a:pt x="87" y="9"/>
                  </a:moveTo>
                  <a:lnTo>
                    <a:pt x="128" y="9"/>
                  </a:lnTo>
                  <a:lnTo>
                    <a:pt x="128" y="28"/>
                  </a:lnTo>
                  <a:lnTo>
                    <a:pt x="87" y="28"/>
                  </a:lnTo>
                  <a:lnTo>
                    <a:pt x="8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226" tIns="33114" rIns="66226" bIns="33114" numCol="1" anchor="t" anchorCtr="0" compatLnSpc="1">
              <a:prstTxWarp prst="textNoShape">
                <a:avLst/>
              </a:prstTxWarp>
            </a:bodyPr>
            <a:lstStyle/>
            <a:p>
              <a:endParaRPr lang="en-AU" sz="1303" dirty="0"/>
            </a:p>
          </p:txBody>
        </p:sp>
        <p:sp>
          <p:nvSpPr>
            <p:cNvPr id="83" name="Freeform 2575">
              <a:extLst>
                <a:ext uri="{FF2B5EF4-FFF2-40B4-BE49-F238E27FC236}">
                  <a16:creationId xmlns:a16="http://schemas.microsoft.com/office/drawing/2014/main" id="{3DCE8205-C806-4CCC-87FC-41FF9DED42F3}"/>
                </a:ext>
              </a:extLst>
            </p:cNvPr>
            <p:cNvSpPr>
              <a:spLocks/>
            </p:cNvSpPr>
            <p:nvPr/>
          </p:nvSpPr>
          <p:spPr bwMode="auto">
            <a:xfrm>
              <a:off x="5740401" y="2800202"/>
              <a:ext cx="346075" cy="30163"/>
            </a:xfrm>
            <a:custGeom>
              <a:avLst/>
              <a:gdLst>
                <a:gd name="T0" fmla="*/ 206 w 218"/>
                <a:gd name="T1" fmla="*/ 0 h 19"/>
                <a:gd name="T2" fmla="*/ 206 w 218"/>
                <a:gd name="T3" fmla="*/ 5 h 19"/>
                <a:gd name="T4" fmla="*/ 66 w 218"/>
                <a:gd name="T5" fmla="*/ 5 h 19"/>
                <a:gd name="T6" fmla="*/ 66 w 218"/>
                <a:gd name="T7" fmla="*/ 12 h 19"/>
                <a:gd name="T8" fmla="*/ 26 w 218"/>
                <a:gd name="T9" fmla="*/ 12 h 19"/>
                <a:gd name="T10" fmla="*/ 26 w 218"/>
                <a:gd name="T11" fmla="*/ 5 h 19"/>
                <a:gd name="T12" fmla="*/ 12 w 218"/>
                <a:gd name="T13" fmla="*/ 5 h 19"/>
                <a:gd name="T14" fmla="*/ 12 w 218"/>
                <a:gd name="T15" fmla="*/ 0 h 19"/>
                <a:gd name="T16" fmla="*/ 0 w 218"/>
                <a:gd name="T17" fmla="*/ 0 h 19"/>
                <a:gd name="T18" fmla="*/ 0 w 218"/>
                <a:gd name="T19" fmla="*/ 19 h 19"/>
                <a:gd name="T20" fmla="*/ 218 w 218"/>
                <a:gd name="T21" fmla="*/ 19 h 19"/>
                <a:gd name="T22" fmla="*/ 218 w 218"/>
                <a:gd name="T23" fmla="*/ 0 h 19"/>
                <a:gd name="T24" fmla="*/ 206 w 21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9">
                  <a:moveTo>
                    <a:pt x="206" y="0"/>
                  </a:moveTo>
                  <a:lnTo>
                    <a:pt x="206" y="5"/>
                  </a:lnTo>
                  <a:lnTo>
                    <a:pt x="66" y="5"/>
                  </a:lnTo>
                  <a:lnTo>
                    <a:pt x="66" y="12"/>
                  </a:lnTo>
                  <a:lnTo>
                    <a:pt x="26" y="12"/>
                  </a:lnTo>
                  <a:lnTo>
                    <a:pt x="26" y="5"/>
                  </a:lnTo>
                  <a:lnTo>
                    <a:pt x="12" y="5"/>
                  </a:lnTo>
                  <a:lnTo>
                    <a:pt x="12" y="0"/>
                  </a:lnTo>
                  <a:lnTo>
                    <a:pt x="0" y="0"/>
                  </a:lnTo>
                  <a:lnTo>
                    <a:pt x="0" y="19"/>
                  </a:lnTo>
                  <a:lnTo>
                    <a:pt x="218" y="19"/>
                  </a:lnTo>
                  <a:lnTo>
                    <a:pt x="218" y="0"/>
                  </a:lnTo>
                  <a:lnTo>
                    <a:pt x="2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226" tIns="33114" rIns="66226" bIns="33114" numCol="1" anchor="t" anchorCtr="0" compatLnSpc="1">
              <a:prstTxWarp prst="textNoShape">
                <a:avLst/>
              </a:prstTxWarp>
            </a:bodyPr>
            <a:lstStyle/>
            <a:p>
              <a:endParaRPr lang="en-AU" sz="1303" dirty="0"/>
            </a:p>
          </p:txBody>
        </p:sp>
        <p:sp>
          <p:nvSpPr>
            <p:cNvPr id="84" name="Rectangle 2576">
              <a:extLst>
                <a:ext uri="{FF2B5EF4-FFF2-40B4-BE49-F238E27FC236}">
                  <a16:creationId xmlns:a16="http://schemas.microsoft.com/office/drawing/2014/main" id="{3FB7D794-10CC-4270-BCAA-EBAC980050F3}"/>
                </a:ext>
              </a:extLst>
            </p:cNvPr>
            <p:cNvSpPr>
              <a:spLocks noChangeArrowheads="1"/>
            </p:cNvSpPr>
            <p:nvPr/>
          </p:nvSpPr>
          <p:spPr bwMode="auto">
            <a:xfrm>
              <a:off x="5781676" y="2800202"/>
              <a:ext cx="63500"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6226" tIns="33114" rIns="66226" bIns="33114" numCol="1" anchor="t" anchorCtr="0" compatLnSpc="1">
              <a:prstTxWarp prst="textNoShape">
                <a:avLst/>
              </a:prstTxWarp>
            </a:bodyPr>
            <a:lstStyle/>
            <a:p>
              <a:endParaRPr lang="en-AU" sz="1303" dirty="0"/>
            </a:p>
          </p:txBody>
        </p:sp>
      </p:grpSp>
      <p:grpSp>
        <p:nvGrpSpPr>
          <p:cNvPr id="119" name="그룹 118">
            <a:extLst>
              <a:ext uri="{FF2B5EF4-FFF2-40B4-BE49-F238E27FC236}">
                <a16:creationId xmlns:a16="http://schemas.microsoft.com/office/drawing/2014/main" id="{CB34EEC9-4DEB-4342-9FC0-DFBF4652A7E8}"/>
              </a:ext>
            </a:extLst>
          </p:cNvPr>
          <p:cNvGrpSpPr/>
          <p:nvPr/>
        </p:nvGrpSpPr>
        <p:grpSpPr>
          <a:xfrm>
            <a:off x="3123908" y="2045612"/>
            <a:ext cx="498911" cy="346588"/>
            <a:chOff x="7730714" y="1496076"/>
            <a:chExt cx="592396" cy="441690"/>
          </a:xfrm>
        </p:grpSpPr>
        <p:grpSp>
          <p:nvGrpSpPr>
            <p:cNvPr id="120" name="그룹 119">
              <a:extLst>
                <a:ext uri="{FF2B5EF4-FFF2-40B4-BE49-F238E27FC236}">
                  <a16:creationId xmlns:a16="http://schemas.microsoft.com/office/drawing/2014/main" id="{BBD018E0-EC6A-4568-8D2E-02D6CC322ECD}"/>
                </a:ext>
              </a:extLst>
            </p:cNvPr>
            <p:cNvGrpSpPr/>
            <p:nvPr/>
          </p:nvGrpSpPr>
          <p:grpSpPr>
            <a:xfrm>
              <a:off x="7742593" y="1496076"/>
              <a:ext cx="580517" cy="441690"/>
              <a:chOff x="7742593" y="1496076"/>
              <a:chExt cx="580517" cy="441690"/>
            </a:xfrm>
          </p:grpSpPr>
          <p:cxnSp>
            <p:nvCxnSpPr>
              <p:cNvPr id="122" name="직선 연결선 121">
                <a:extLst>
                  <a:ext uri="{FF2B5EF4-FFF2-40B4-BE49-F238E27FC236}">
                    <a16:creationId xmlns:a16="http://schemas.microsoft.com/office/drawing/2014/main" id="{62AC9B00-8F94-475C-A698-452C273A3EA6}"/>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D90EC41-EBD8-4F65-9B09-160BEDA25793}"/>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124" name="TextBox 123">
                <a:extLst>
                  <a:ext uri="{FF2B5EF4-FFF2-40B4-BE49-F238E27FC236}">
                    <a16:creationId xmlns:a16="http://schemas.microsoft.com/office/drawing/2014/main" id="{78E40C21-226A-4E43-AEE3-E27A14A789CE}"/>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121" name="직선 연결선 120">
              <a:extLst>
                <a:ext uri="{FF2B5EF4-FFF2-40B4-BE49-F238E27FC236}">
                  <a16:creationId xmlns:a16="http://schemas.microsoft.com/office/drawing/2014/main" id="{2A45096E-BBF0-4A47-9DF7-6AF5616F7235}"/>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grpSp>
        <p:nvGrpSpPr>
          <p:cNvPr id="125" name="그룹 124">
            <a:extLst>
              <a:ext uri="{FF2B5EF4-FFF2-40B4-BE49-F238E27FC236}">
                <a16:creationId xmlns:a16="http://schemas.microsoft.com/office/drawing/2014/main" id="{47626E3B-A424-47BC-9ECF-5E7A08ECE316}"/>
              </a:ext>
            </a:extLst>
          </p:cNvPr>
          <p:cNvGrpSpPr/>
          <p:nvPr/>
        </p:nvGrpSpPr>
        <p:grpSpPr>
          <a:xfrm>
            <a:off x="5217398" y="2334370"/>
            <a:ext cx="498911" cy="346588"/>
            <a:chOff x="7730714" y="1496076"/>
            <a:chExt cx="592396" cy="441690"/>
          </a:xfrm>
        </p:grpSpPr>
        <p:grpSp>
          <p:nvGrpSpPr>
            <p:cNvPr id="127" name="그룹 126">
              <a:extLst>
                <a:ext uri="{FF2B5EF4-FFF2-40B4-BE49-F238E27FC236}">
                  <a16:creationId xmlns:a16="http://schemas.microsoft.com/office/drawing/2014/main" id="{4361B21B-C2D1-49E7-83ED-4E7AC74AAF48}"/>
                </a:ext>
              </a:extLst>
            </p:cNvPr>
            <p:cNvGrpSpPr/>
            <p:nvPr/>
          </p:nvGrpSpPr>
          <p:grpSpPr>
            <a:xfrm>
              <a:off x="7742593" y="1496076"/>
              <a:ext cx="580517" cy="441690"/>
              <a:chOff x="7742593" y="1496076"/>
              <a:chExt cx="580517" cy="441690"/>
            </a:xfrm>
          </p:grpSpPr>
          <p:cxnSp>
            <p:nvCxnSpPr>
              <p:cNvPr id="135" name="직선 연결선 134">
                <a:extLst>
                  <a:ext uri="{FF2B5EF4-FFF2-40B4-BE49-F238E27FC236}">
                    <a16:creationId xmlns:a16="http://schemas.microsoft.com/office/drawing/2014/main" id="{73B59EED-5910-430E-9968-FBF027FBD14D}"/>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DB5514F-6E39-4E13-9F15-5A79F747646F}"/>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137" name="TextBox 136">
                <a:extLst>
                  <a:ext uri="{FF2B5EF4-FFF2-40B4-BE49-F238E27FC236}">
                    <a16:creationId xmlns:a16="http://schemas.microsoft.com/office/drawing/2014/main" id="{01A45BD7-5497-46C5-8D60-0C362995BDD3}"/>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130" name="직선 연결선 129">
              <a:extLst>
                <a:ext uri="{FF2B5EF4-FFF2-40B4-BE49-F238E27FC236}">
                  <a16:creationId xmlns:a16="http://schemas.microsoft.com/office/drawing/2014/main" id="{54B4B361-2FE8-4ED4-84C9-29FCE4E4DD10}"/>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614C8DC6-8186-4BC5-8550-BFA4D0B65D70}"/>
              </a:ext>
            </a:extLst>
          </p:cNvPr>
          <p:cNvGrpSpPr/>
          <p:nvPr/>
        </p:nvGrpSpPr>
        <p:grpSpPr>
          <a:xfrm>
            <a:off x="1129723" y="1669034"/>
            <a:ext cx="8221770" cy="1562947"/>
            <a:chOff x="1129723" y="1669034"/>
            <a:chExt cx="8221770" cy="1562947"/>
          </a:xfrm>
        </p:grpSpPr>
        <p:sp>
          <p:nvSpPr>
            <p:cNvPr id="8" name="모서리가 둥근 직사각형 90">
              <a:extLst>
                <a:ext uri="{FF2B5EF4-FFF2-40B4-BE49-F238E27FC236}">
                  <a16:creationId xmlns:a16="http://schemas.microsoft.com/office/drawing/2014/main" id="{CC7E5AAE-7127-4D53-BC09-9C013479CB46}"/>
                </a:ext>
              </a:extLst>
            </p:cNvPr>
            <p:cNvSpPr/>
            <p:nvPr/>
          </p:nvSpPr>
          <p:spPr>
            <a:xfrm>
              <a:off x="8117558" y="1669034"/>
              <a:ext cx="956788" cy="26709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chemeClr val="bg1"/>
                  </a:solidFill>
                </a:rPr>
                <a:t>End-User</a:t>
              </a:r>
            </a:p>
          </p:txBody>
        </p:sp>
        <p:grpSp>
          <p:nvGrpSpPr>
            <p:cNvPr id="12" name="그룹 11">
              <a:extLst>
                <a:ext uri="{FF2B5EF4-FFF2-40B4-BE49-F238E27FC236}">
                  <a16:creationId xmlns:a16="http://schemas.microsoft.com/office/drawing/2014/main" id="{BBEF9975-AF48-44FB-8E13-4F46DAA0939F}"/>
                </a:ext>
              </a:extLst>
            </p:cNvPr>
            <p:cNvGrpSpPr/>
            <p:nvPr/>
          </p:nvGrpSpPr>
          <p:grpSpPr>
            <a:xfrm>
              <a:off x="1947942" y="2748670"/>
              <a:ext cx="1562425" cy="372898"/>
              <a:chOff x="2242613" y="2679549"/>
              <a:chExt cx="1259733" cy="362493"/>
            </a:xfrm>
          </p:grpSpPr>
          <p:cxnSp>
            <p:nvCxnSpPr>
              <p:cNvPr id="17" name="직선 연결선 16">
                <a:extLst>
                  <a:ext uri="{FF2B5EF4-FFF2-40B4-BE49-F238E27FC236}">
                    <a16:creationId xmlns:a16="http://schemas.microsoft.com/office/drawing/2014/main" id="{5FF98C8F-EF47-4502-860E-4429A4A1010C}"/>
                  </a:ext>
                </a:extLst>
              </p:cNvPr>
              <p:cNvCxnSpPr>
                <a:cxnSpLocks/>
              </p:cNvCxnSpPr>
              <p:nvPr/>
            </p:nvCxnSpPr>
            <p:spPr>
              <a:xfrm flipV="1">
                <a:off x="2242613" y="2952345"/>
                <a:ext cx="1259733" cy="8344"/>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FE7D65B-48DD-4C74-BED2-89B605480125}"/>
                  </a:ext>
                </a:extLst>
              </p:cNvPr>
              <p:cNvSpPr txBox="1"/>
              <p:nvPr/>
            </p:nvSpPr>
            <p:spPr>
              <a:xfrm>
                <a:off x="2601986" y="2679549"/>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cxnSp>
            <p:nvCxnSpPr>
              <p:cNvPr id="13" name="직선 연결선 12">
                <a:extLst>
                  <a:ext uri="{FF2B5EF4-FFF2-40B4-BE49-F238E27FC236}">
                    <a16:creationId xmlns:a16="http://schemas.microsoft.com/office/drawing/2014/main" id="{D313CE23-E3AE-4B71-B78F-C1E1BE57FDFC}"/>
                  </a:ext>
                </a:extLst>
              </p:cNvPr>
              <p:cNvCxnSpPr>
                <a:cxnSpLocks/>
              </p:cNvCxnSpPr>
              <p:nvPr/>
            </p:nvCxnSpPr>
            <p:spPr>
              <a:xfrm flipH="1">
                <a:off x="2242613" y="2878403"/>
                <a:ext cx="1259733"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6F78649-B740-4151-AFDA-472230DE1CA2}"/>
                  </a:ext>
                </a:extLst>
              </p:cNvPr>
              <p:cNvSpPr txBox="1"/>
              <p:nvPr/>
            </p:nvSpPr>
            <p:spPr>
              <a:xfrm>
                <a:off x="2638184" y="2960507"/>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sp>
          <p:nvSpPr>
            <p:cNvPr id="155" name="모서리가 둥근 직사각형 193">
              <a:extLst>
                <a:ext uri="{FF2B5EF4-FFF2-40B4-BE49-F238E27FC236}">
                  <a16:creationId xmlns:a16="http://schemas.microsoft.com/office/drawing/2014/main" id="{E14EA330-456F-4DC0-A864-930982166B6E}"/>
                </a:ext>
              </a:extLst>
            </p:cNvPr>
            <p:cNvSpPr/>
            <p:nvPr/>
          </p:nvSpPr>
          <p:spPr>
            <a:xfrm>
              <a:off x="2380458" y="2138460"/>
              <a:ext cx="718849" cy="267959"/>
            </a:xfrm>
            <a:prstGeom prst="round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미국법인</a:t>
              </a:r>
            </a:p>
          </p:txBody>
        </p:sp>
        <p:grpSp>
          <p:nvGrpSpPr>
            <p:cNvPr id="4" name="그룹 3">
              <a:extLst>
                <a:ext uri="{FF2B5EF4-FFF2-40B4-BE49-F238E27FC236}">
                  <a16:creationId xmlns:a16="http://schemas.microsoft.com/office/drawing/2014/main" id="{1C886BD9-3A17-49A7-A39B-59C2C964E121}"/>
                </a:ext>
              </a:extLst>
            </p:cNvPr>
            <p:cNvGrpSpPr/>
            <p:nvPr/>
          </p:nvGrpSpPr>
          <p:grpSpPr>
            <a:xfrm>
              <a:off x="3717830" y="1700259"/>
              <a:ext cx="1502828" cy="1523700"/>
              <a:chOff x="3315391" y="1705395"/>
              <a:chExt cx="1502828" cy="1523700"/>
            </a:xfrm>
          </p:grpSpPr>
          <p:sp>
            <p:nvSpPr>
              <p:cNvPr id="7" name="모서리가 둥근 직사각형 89">
                <a:extLst>
                  <a:ext uri="{FF2B5EF4-FFF2-40B4-BE49-F238E27FC236}">
                    <a16:creationId xmlns:a16="http://schemas.microsoft.com/office/drawing/2014/main" id="{E602E68C-3F8B-41D5-907C-7C2ABCF867EB}"/>
                  </a:ext>
                </a:extLst>
              </p:cNvPr>
              <p:cNvSpPr/>
              <p:nvPr/>
            </p:nvSpPr>
            <p:spPr>
              <a:xfrm>
                <a:off x="3644617" y="1705395"/>
                <a:ext cx="844377" cy="267959"/>
              </a:xfrm>
              <a:prstGeom prst="round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본사</a:t>
                </a:r>
              </a:p>
            </p:txBody>
          </p:sp>
          <p:grpSp>
            <p:nvGrpSpPr>
              <p:cNvPr id="3" name="그룹 2">
                <a:extLst>
                  <a:ext uri="{FF2B5EF4-FFF2-40B4-BE49-F238E27FC236}">
                    <a16:creationId xmlns:a16="http://schemas.microsoft.com/office/drawing/2014/main" id="{7102EFD8-AAF4-4595-8790-E1AE1708B373}"/>
                  </a:ext>
                </a:extLst>
              </p:cNvPr>
              <p:cNvGrpSpPr/>
              <p:nvPr/>
            </p:nvGrpSpPr>
            <p:grpSpPr>
              <a:xfrm>
                <a:off x="3315391" y="2043595"/>
                <a:ext cx="1502828" cy="1185500"/>
                <a:chOff x="3306346" y="2423384"/>
                <a:chExt cx="1502828" cy="1185500"/>
              </a:xfrm>
            </p:grpSpPr>
            <p:sp>
              <p:nvSpPr>
                <p:cNvPr id="55" name="모서리가 둥근 직사각형 193">
                  <a:extLst>
                    <a:ext uri="{FF2B5EF4-FFF2-40B4-BE49-F238E27FC236}">
                      <a16:creationId xmlns:a16="http://schemas.microsoft.com/office/drawing/2014/main" id="{F077AC99-6BC1-47D5-9F64-4C7A2C81F5A4}"/>
                    </a:ext>
                  </a:extLst>
                </p:cNvPr>
                <p:cNvSpPr/>
                <p:nvPr/>
              </p:nvSpPr>
              <p:spPr>
                <a:xfrm>
                  <a:off x="3306346" y="2423384"/>
                  <a:ext cx="1502828" cy="1185500"/>
                </a:xfrm>
                <a:prstGeom prst="round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r>
                    <a:rPr lang="ko-KR" altLang="en-US" sz="800" b="1" dirty="0">
                      <a:solidFill>
                        <a:srgbClr val="00338D"/>
                      </a:solidFill>
                    </a:rPr>
                    <a:t>제품 생산</a:t>
                  </a:r>
                  <a:r>
                    <a:rPr lang="en-US" altLang="ko-KR" sz="800" b="1" dirty="0">
                      <a:solidFill>
                        <a:srgbClr val="A3CC43"/>
                      </a:solidFill>
                    </a:rPr>
                    <a:t> </a:t>
                  </a:r>
                  <a:endParaRPr lang="ko-KR" altLang="en-US" sz="800" b="1" dirty="0">
                    <a:solidFill>
                      <a:srgbClr val="A3CC43"/>
                    </a:solidFill>
                  </a:endParaRPr>
                </a:p>
              </p:txBody>
            </p:sp>
            <p:pic>
              <p:nvPicPr>
                <p:cNvPr id="56" name="그림 55">
                  <a:extLst>
                    <a:ext uri="{FF2B5EF4-FFF2-40B4-BE49-F238E27FC236}">
                      <a16:creationId xmlns:a16="http://schemas.microsoft.com/office/drawing/2014/main" id="{CC8B61FC-D4A9-4638-AE79-E23E2AE4E9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0060" y="2601604"/>
                  <a:ext cx="1295400" cy="576412"/>
                </a:xfrm>
                <a:prstGeom prst="rect">
                  <a:avLst/>
                </a:prstGeom>
              </p:spPr>
            </p:pic>
          </p:grpSp>
        </p:grpSp>
        <p:sp>
          <p:nvSpPr>
            <p:cNvPr id="59" name="모서리가 둥근 직사각형 193">
              <a:extLst>
                <a:ext uri="{FF2B5EF4-FFF2-40B4-BE49-F238E27FC236}">
                  <a16:creationId xmlns:a16="http://schemas.microsoft.com/office/drawing/2014/main" id="{25A31026-5E19-4F08-B4D9-2A962261DD6D}"/>
                </a:ext>
              </a:extLst>
            </p:cNvPr>
            <p:cNvSpPr/>
            <p:nvPr/>
          </p:nvSpPr>
          <p:spPr>
            <a:xfrm>
              <a:off x="1150413" y="2819131"/>
              <a:ext cx="718849" cy="26795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err="1">
                  <a:solidFill>
                    <a:schemeClr val="bg1"/>
                  </a:solidFill>
                </a:rPr>
                <a:t>매입처</a:t>
              </a:r>
              <a:endParaRPr lang="ko-KR" altLang="en-US" sz="800" b="1" dirty="0">
                <a:solidFill>
                  <a:schemeClr val="bg1"/>
                </a:solidFill>
              </a:endParaRPr>
            </a:p>
          </p:txBody>
        </p:sp>
        <p:sp>
          <p:nvSpPr>
            <p:cNvPr id="64" name="모서리가 둥근 직사각형 193">
              <a:extLst>
                <a:ext uri="{FF2B5EF4-FFF2-40B4-BE49-F238E27FC236}">
                  <a16:creationId xmlns:a16="http://schemas.microsoft.com/office/drawing/2014/main" id="{FCF52F4B-BB3C-440D-8713-9EE974EEBA95}"/>
                </a:ext>
              </a:extLst>
            </p:cNvPr>
            <p:cNvSpPr/>
            <p:nvPr/>
          </p:nvSpPr>
          <p:spPr>
            <a:xfrm>
              <a:off x="1129723" y="2138460"/>
              <a:ext cx="718849" cy="26795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err="1">
                  <a:solidFill>
                    <a:schemeClr val="bg1"/>
                  </a:solidFill>
                </a:rPr>
                <a:t>매입처</a:t>
              </a:r>
              <a:endParaRPr lang="ko-KR" altLang="en-US" sz="800" b="1" dirty="0">
                <a:solidFill>
                  <a:schemeClr val="bg1"/>
                </a:solidFill>
              </a:endParaRPr>
            </a:p>
          </p:txBody>
        </p:sp>
        <p:grpSp>
          <p:nvGrpSpPr>
            <p:cNvPr id="65" name="그룹 64">
              <a:extLst>
                <a:ext uri="{FF2B5EF4-FFF2-40B4-BE49-F238E27FC236}">
                  <a16:creationId xmlns:a16="http://schemas.microsoft.com/office/drawing/2014/main" id="{C6E29280-D377-49A3-919D-06009C4FF3DA}"/>
                </a:ext>
              </a:extLst>
            </p:cNvPr>
            <p:cNvGrpSpPr/>
            <p:nvPr/>
          </p:nvGrpSpPr>
          <p:grpSpPr>
            <a:xfrm>
              <a:off x="1848568" y="2037591"/>
              <a:ext cx="498911" cy="346588"/>
              <a:chOff x="7730714" y="1496076"/>
              <a:chExt cx="592396" cy="441690"/>
            </a:xfrm>
          </p:grpSpPr>
          <p:grpSp>
            <p:nvGrpSpPr>
              <p:cNvPr id="66" name="그룹 65">
                <a:extLst>
                  <a:ext uri="{FF2B5EF4-FFF2-40B4-BE49-F238E27FC236}">
                    <a16:creationId xmlns:a16="http://schemas.microsoft.com/office/drawing/2014/main" id="{8E5ED160-D14B-4957-B669-8D4C1C07130D}"/>
                  </a:ext>
                </a:extLst>
              </p:cNvPr>
              <p:cNvGrpSpPr/>
              <p:nvPr/>
            </p:nvGrpSpPr>
            <p:grpSpPr>
              <a:xfrm>
                <a:off x="7742593" y="1496076"/>
                <a:ext cx="580517" cy="441690"/>
                <a:chOff x="7742593" y="1496076"/>
                <a:chExt cx="580517" cy="441690"/>
              </a:xfrm>
            </p:grpSpPr>
            <p:cxnSp>
              <p:nvCxnSpPr>
                <p:cNvPr id="68" name="직선 연결선 67">
                  <a:extLst>
                    <a:ext uri="{FF2B5EF4-FFF2-40B4-BE49-F238E27FC236}">
                      <a16:creationId xmlns:a16="http://schemas.microsoft.com/office/drawing/2014/main" id="{AFD785C2-36FC-41B1-B90C-35981DEE9A38}"/>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C690371-F2F7-4196-91E9-1E070AA351E7}"/>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72" name="TextBox 71">
                  <a:extLst>
                    <a:ext uri="{FF2B5EF4-FFF2-40B4-BE49-F238E27FC236}">
                      <a16:creationId xmlns:a16="http://schemas.microsoft.com/office/drawing/2014/main" id="{AD004CBB-7A48-41AD-83D4-46E26FF97456}"/>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67" name="직선 연결선 66">
                <a:extLst>
                  <a:ext uri="{FF2B5EF4-FFF2-40B4-BE49-F238E27FC236}">
                    <a16:creationId xmlns:a16="http://schemas.microsoft.com/office/drawing/2014/main" id="{46029F7C-4B83-4DEB-AC20-EC4FAEF46DE7}"/>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sp>
          <p:nvSpPr>
            <p:cNvPr id="86" name="모서리가 둥근 직사각형 193">
              <a:extLst>
                <a:ext uri="{FF2B5EF4-FFF2-40B4-BE49-F238E27FC236}">
                  <a16:creationId xmlns:a16="http://schemas.microsoft.com/office/drawing/2014/main" id="{4075F34C-E5B0-482C-A515-321259942DFB}"/>
                </a:ext>
              </a:extLst>
            </p:cNvPr>
            <p:cNvSpPr/>
            <p:nvPr/>
          </p:nvSpPr>
          <p:spPr>
            <a:xfrm>
              <a:off x="7848665" y="2046481"/>
              <a:ext cx="1502828" cy="1185500"/>
            </a:xfrm>
            <a:prstGeom prst="roundRect">
              <a:avLst/>
            </a:prstGeom>
            <a:noFill/>
            <a:ln w="19050">
              <a:solidFill>
                <a:srgbClr val="43B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lnSpc>
                  <a:spcPct val="150000"/>
                </a:lnSpc>
              </a:pPr>
              <a:r>
                <a:rPr lang="ko-KR" altLang="en-US" sz="800" b="1" dirty="0">
                  <a:solidFill>
                    <a:srgbClr val="43B02A"/>
                  </a:solidFill>
                  <a:latin typeface="맑은 고딕" panose="020B0503020000020004" pitchFamily="50" charset="-127"/>
                  <a:ea typeface="맑은 고딕" panose="020B0503020000020004" pitchFamily="50" charset="-127"/>
                </a:rPr>
                <a:t>지자체별 위생시험소</a:t>
              </a:r>
              <a:r>
                <a:rPr lang="en-US" altLang="ko-KR" sz="800" b="1" dirty="0">
                  <a:solidFill>
                    <a:srgbClr val="43B02A"/>
                  </a:solidFill>
                  <a:latin typeface="맑은 고딕" panose="020B0503020000020004" pitchFamily="50" charset="-127"/>
                  <a:ea typeface="맑은 고딕" panose="020B0503020000020004" pitchFamily="50" charset="-127"/>
                </a:rPr>
                <a:t>,  </a:t>
              </a:r>
              <a:r>
                <a:rPr lang="ko-KR" altLang="en-US" sz="800" b="1" dirty="0">
                  <a:solidFill>
                    <a:srgbClr val="43B02A"/>
                  </a:solidFill>
                  <a:latin typeface="맑은 고딕" panose="020B0503020000020004" pitchFamily="50" charset="-127"/>
                  <a:ea typeface="맑은 고딕" panose="020B0503020000020004" pitchFamily="50" charset="-127"/>
                </a:rPr>
                <a:t>수의사 등</a:t>
              </a:r>
              <a:endParaRPr lang="en-US" altLang="ko-KR" sz="800" b="1" dirty="0">
                <a:solidFill>
                  <a:srgbClr val="43B02A"/>
                </a:solidFill>
                <a:latin typeface="맑은 고딕" panose="020B0503020000020004" pitchFamily="50" charset="-127"/>
                <a:ea typeface="맑은 고딕" panose="020B0503020000020004" pitchFamily="50" charset="-127"/>
              </a:endParaRPr>
            </a:p>
          </p:txBody>
        </p:sp>
        <p:grpSp>
          <p:nvGrpSpPr>
            <p:cNvPr id="138" name="그룹 137">
              <a:extLst>
                <a:ext uri="{FF2B5EF4-FFF2-40B4-BE49-F238E27FC236}">
                  <a16:creationId xmlns:a16="http://schemas.microsoft.com/office/drawing/2014/main" id="{F22C1748-C7C3-4B27-BEB9-C194818A14C0}"/>
                </a:ext>
              </a:extLst>
            </p:cNvPr>
            <p:cNvGrpSpPr/>
            <p:nvPr/>
          </p:nvGrpSpPr>
          <p:grpSpPr>
            <a:xfrm>
              <a:off x="7302880" y="2350411"/>
              <a:ext cx="498911" cy="346588"/>
              <a:chOff x="7730714" y="1496076"/>
              <a:chExt cx="592396" cy="441690"/>
            </a:xfrm>
          </p:grpSpPr>
          <p:grpSp>
            <p:nvGrpSpPr>
              <p:cNvPr id="139" name="그룹 138">
                <a:extLst>
                  <a:ext uri="{FF2B5EF4-FFF2-40B4-BE49-F238E27FC236}">
                    <a16:creationId xmlns:a16="http://schemas.microsoft.com/office/drawing/2014/main" id="{70843395-F656-4EEC-9063-819D248DBE69}"/>
                  </a:ext>
                </a:extLst>
              </p:cNvPr>
              <p:cNvGrpSpPr/>
              <p:nvPr/>
            </p:nvGrpSpPr>
            <p:grpSpPr>
              <a:xfrm>
                <a:off x="7742593" y="1496076"/>
                <a:ext cx="580517" cy="441690"/>
                <a:chOff x="7742593" y="1496076"/>
                <a:chExt cx="580517" cy="441690"/>
              </a:xfrm>
            </p:grpSpPr>
            <p:cxnSp>
              <p:nvCxnSpPr>
                <p:cNvPr id="141" name="직선 연결선 140">
                  <a:extLst>
                    <a:ext uri="{FF2B5EF4-FFF2-40B4-BE49-F238E27FC236}">
                      <a16:creationId xmlns:a16="http://schemas.microsoft.com/office/drawing/2014/main" id="{6BD8E716-491E-4EE8-9DA1-A2AC02C4007B}"/>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4080AFB7-3170-407C-9E27-04BEBCC8D77B}"/>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143" name="TextBox 142">
                  <a:extLst>
                    <a:ext uri="{FF2B5EF4-FFF2-40B4-BE49-F238E27FC236}">
                      <a16:creationId xmlns:a16="http://schemas.microsoft.com/office/drawing/2014/main" id="{9775E17C-4F24-4B3E-9D31-7E7A85D16E28}"/>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140" name="직선 연결선 139">
                <a:extLst>
                  <a:ext uri="{FF2B5EF4-FFF2-40B4-BE49-F238E27FC236}">
                    <a16:creationId xmlns:a16="http://schemas.microsoft.com/office/drawing/2014/main" id="{88BE543C-A306-4750-80C6-8DD94828688E}"/>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148" name="그룹 147">
            <a:extLst>
              <a:ext uri="{FF2B5EF4-FFF2-40B4-BE49-F238E27FC236}">
                <a16:creationId xmlns:a16="http://schemas.microsoft.com/office/drawing/2014/main" id="{17BB75D8-64D9-421F-88B1-C160CB4150A4}"/>
              </a:ext>
            </a:extLst>
          </p:cNvPr>
          <p:cNvGrpSpPr/>
          <p:nvPr/>
        </p:nvGrpSpPr>
        <p:grpSpPr>
          <a:xfrm>
            <a:off x="1851691" y="5179054"/>
            <a:ext cx="1562425" cy="372898"/>
            <a:chOff x="2242613" y="2679549"/>
            <a:chExt cx="1259733" cy="362493"/>
          </a:xfrm>
        </p:grpSpPr>
        <p:cxnSp>
          <p:nvCxnSpPr>
            <p:cNvPr id="190" name="직선 연결선 189">
              <a:extLst>
                <a:ext uri="{FF2B5EF4-FFF2-40B4-BE49-F238E27FC236}">
                  <a16:creationId xmlns:a16="http://schemas.microsoft.com/office/drawing/2014/main" id="{D66ECE9F-23AE-4B7D-A2CD-4BC92CB5F46A}"/>
                </a:ext>
              </a:extLst>
            </p:cNvPr>
            <p:cNvCxnSpPr>
              <a:cxnSpLocks/>
            </p:cNvCxnSpPr>
            <p:nvPr/>
          </p:nvCxnSpPr>
          <p:spPr>
            <a:xfrm flipV="1">
              <a:off x="2242613" y="2952345"/>
              <a:ext cx="1259733" cy="8344"/>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5E685F1C-E283-4A81-B329-E7560E0F8209}"/>
                </a:ext>
              </a:extLst>
            </p:cNvPr>
            <p:cNvSpPr txBox="1"/>
            <p:nvPr/>
          </p:nvSpPr>
          <p:spPr>
            <a:xfrm>
              <a:off x="2601986" y="2679549"/>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cxnSp>
          <p:nvCxnSpPr>
            <p:cNvPr id="192" name="직선 연결선 191">
              <a:extLst>
                <a:ext uri="{FF2B5EF4-FFF2-40B4-BE49-F238E27FC236}">
                  <a16:creationId xmlns:a16="http://schemas.microsoft.com/office/drawing/2014/main" id="{F971DD07-F2A1-4D43-B3F7-C710E28529F7}"/>
                </a:ext>
              </a:extLst>
            </p:cNvPr>
            <p:cNvCxnSpPr>
              <a:cxnSpLocks/>
            </p:cNvCxnSpPr>
            <p:nvPr/>
          </p:nvCxnSpPr>
          <p:spPr>
            <a:xfrm flipH="1">
              <a:off x="2242613" y="2878403"/>
              <a:ext cx="1259733"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31A0332F-6DEA-43CB-849C-1EE2A15C33B3}"/>
                </a:ext>
              </a:extLst>
            </p:cNvPr>
            <p:cNvSpPr txBox="1"/>
            <p:nvPr/>
          </p:nvSpPr>
          <p:spPr>
            <a:xfrm>
              <a:off x="2638184" y="2960507"/>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sp>
        <p:nvSpPr>
          <p:cNvPr id="149" name="모서리가 둥근 직사각형 193">
            <a:extLst>
              <a:ext uri="{FF2B5EF4-FFF2-40B4-BE49-F238E27FC236}">
                <a16:creationId xmlns:a16="http://schemas.microsoft.com/office/drawing/2014/main" id="{7923573C-9D6D-4AF1-A5D2-FC0232C4E84A}"/>
              </a:ext>
            </a:extLst>
          </p:cNvPr>
          <p:cNvSpPr/>
          <p:nvPr/>
        </p:nvSpPr>
        <p:spPr>
          <a:xfrm>
            <a:off x="2284207" y="4568844"/>
            <a:ext cx="718849" cy="267959"/>
          </a:xfrm>
          <a:prstGeom prst="round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미국법인</a:t>
            </a:r>
          </a:p>
        </p:txBody>
      </p:sp>
      <p:grpSp>
        <p:nvGrpSpPr>
          <p:cNvPr id="150" name="그룹 149">
            <a:extLst>
              <a:ext uri="{FF2B5EF4-FFF2-40B4-BE49-F238E27FC236}">
                <a16:creationId xmlns:a16="http://schemas.microsoft.com/office/drawing/2014/main" id="{035640AA-0D34-4E01-BCDC-07197DC0C19E}"/>
              </a:ext>
            </a:extLst>
          </p:cNvPr>
          <p:cNvGrpSpPr/>
          <p:nvPr/>
        </p:nvGrpSpPr>
        <p:grpSpPr>
          <a:xfrm>
            <a:off x="3621579" y="4130643"/>
            <a:ext cx="1502828" cy="1523700"/>
            <a:chOff x="3315391" y="1705395"/>
            <a:chExt cx="1502828" cy="1523700"/>
          </a:xfrm>
        </p:grpSpPr>
        <p:sp>
          <p:nvSpPr>
            <p:cNvPr id="186" name="모서리가 둥근 직사각형 89">
              <a:extLst>
                <a:ext uri="{FF2B5EF4-FFF2-40B4-BE49-F238E27FC236}">
                  <a16:creationId xmlns:a16="http://schemas.microsoft.com/office/drawing/2014/main" id="{1B49CE89-F886-4C7C-BFD7-6C5BF862B48E}"/>
                </a:ext>
              </a:extLst>
            </p:cNvPr>
            <p:cNvSpPr/>
            <p:nvPr/>
          </p:nvSpPr>
          <p:spPr>
            <a:xfrm>
              <a:off x="3644617" y="1705395"/>
              <a:ext cx="844377" cy="267959"/>
            </a:xfrm>
            <a:prstGeom prst="round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a:solidFill>
                    <a:schemeClr val="bg1"/>
                  </a:solidFill>
                </a:rPr>
                <a:t>본사</a:t>
              </a:r>
            </a:p>
          </p:txBody>
        </p:sp>
        <p:grpSp>
          <p:nvGrpSpPr>
            <p:cNvPr id="187" name="그룹 186">
              <a:extLst>
                <a:ext uri="{FF2B5EF4-FFF2-40B4-BE49-F238E27FC236}">
                  <a16:creationId xmlns:a16="http://schemas.microsoft.com/office/drawing/2014/main" id="{7697EDBA-0348-4023-9B0E-CCAA11EDC314}"/>
                </a:ext>
              </a:extLst>
            </p:cNvPr>
            <p:cNvGrpSpPr/>
            <p:nvPr/>
          </p:nvGrpSpPr>
          <p:grpSpPr>
            <a:xfrm>
              <a:off x="3315391" y="2043595"/>
              <a:ext cx="1502828" cy="1185500"/>
              <a:chOff x="3306346" y="2423384"/>
              <a:chExt cx="1502828" cy="1185500"/>
            </a:xfrm>
          </p:grpSpPr>
          <p:sp>
            <p:nvSpPr>
              <p:cNvPr id="188" name="모서리가 둥근 직사각형 193">
                <a:extLst>
                  <a:ext uri="{FF2B5EF4-FFF2-40B4-BE49-F238E27FC236}">
                    <a16:creationId xmlns:a16="http://schemas.microsoft.com/office/drawing/2014/main" id="{3E59A4C0-1735-4EEF-B2F6-933087E51339}"/>
                  </a:ext>
                </a:extLst>
              </p:cNvPr>
              <p:cNvSpPr/>
              <p:nvPr/>
            </p:nvSpPr>
            <p:spPr>
              <a:xfrm>
                <a:off x="3306346" y="2423384"/>
                <a:ext cx="1502828" cy="1185500"/>
              </a:xfrm>
              <a:prstGeom prst="roundRect">
                <a:avLst/>
              </a:prstGeom>
              <a:noFill/>
              <a:ln w="190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r>
                  <a:rPr lang="ko-KR" altLang="en-US" sz="800" b="1" dirty="0">
                    <a:solidFill>
                      <a:srgbClr val="00338D"/>
                    </a:solidFill>
                  </a:rPr>
                  <a:t>제품 생산</a:t>
                </a:r>
                <a:r>
                  <a:rPr lang="en-US" altLang="ko-KR" sz="800" b="1" dirty="0">
                    <a:solidFill>
                      <a:srgbClr val="A3CC43"/>
                    </a:solidFill>
                  </a:rPr>
                  <a:t> </a:t>
                </a:r>
                <a:endParaRPr lang="ko-KR" altLang="en-US" sz="800" b="1" dirty="0">
                  <a:solidFill>
                    <a:srgbClr val="A3CC43"/>
                  </a:solidFill>
                </a:endParaRPr>
              </a:p>
            </p:txBody>
          </p:sp>
          <p:pic>
            <p:nvPicPr>
              <p:cNvPr id="189" name="그림 188">
                <a:extLst>
                  <a:ext uri="{FF2B5EF4-FFF2-40B4-BE49-F238E27FC236}">
                    <a16:creationId xmlns:a16="http://schemas.microsoft.com/office/drawing/2014/main" id="{D2935367-0AC0-4139-8AE1-11FDEA5D0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0060" y="2601604"/>
                <a:ext cx="1295400" cy="576412"/>
              </a:xfrm>
              <a:prstGeom prst="rect">
                <a:avLst/>
              </a:prstGeom>
            </p:spPr>
          </p:pic>
        </p:grpSp>
      </p:grpSp>
      <p:sp>
        <p:nvSpPr>
          <p:cNvPr id="151" name="모서리가 둥근 직사각형 193">
            <a:extLst>
              <a:ext uri="{FF2B5EF4-FFF2-40B4-BE49-F238E27FC236}">
                <a16:creationId xmlns:a16="http://schemas.microsoft.com/office/drawing/2014/main" id="{E4A9A5F1-E45D-4056-9E0F-35A3820DC9E3}"/>
              </a:ext>
            </a:extLst>
          </p:cNvPr>
          <p:cNvSpPr/>
          <p:nvPr/>
        </p:nvSpPr>
        <p:spPr>
          <a:xfrm>
            <a:off x="1054162" y="5249515"/>
            <a:ext cx="718849" cy="26795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err="1">
                <a:solidFill>
                  <a:schemeClr val="bg1"/>
                </a:solidFill>
              </a:rPr>
              <a:t>매입처</a:t>
            </a:r>
            <a:endParaRPr lang="ko-KR" altLang="en-US" sz="800" b="1" dirty="0">
              <a:solidFill>
                <a:schemeClr val="bg1"/>
              </a:solidFill>
            </a:endParaRPr>
          </a:p>
        </p:txBody>
      </p:sp>
      <p:sp>
        <p:nvSpPr>
          <p:cNvPr id="152" name="모서리가 둥근 직사각형 193">
            <a:extLst>
              <a:ext uri="{FF2B5EF4-FFF2-40B4-BE49-F238E27FC236}">
                <a16:creationId xmlns:a16="http://schemas.microsoft.com/office/drawing/2014/main" id="{44F8296D-172C-4CF1-B9AA-C144B0AB1E72}"/>
              </a:ext>
            </a:extLst>
          </p:cNvPr>
          <p:cNvSpPr/>
          <p:nvPr/>
        </p:nvSpPr>
        <p:spPr>
          <a:xfrm>
            <a:off x="1033472" y="4568844"/>
            <a:ext cx="718849" cy="26795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ko-KR" altLang="en-US" sz="800" b="1" dirty="0" err="1">
                <a:solidFill>
                  <a:schemeClr val="bg1"/>
                </a:solidFill>
              </a:rPr>
              <a:t>매입처</a:t>
            </a:r>
            <a:endParaRPr lang="ko-KR" altLang="en-US" sz="800" b="1" dirty="0">
              <a:solidFill>
                <a:schemeClr val="bg1"/>
              </a:solidFill>
            </a:endParaRPr>
          </a:p>
        </p:txBody>
      </p:sp>
      <p:grpSp>
        <p:nvGrpSpPr>
          <p:cNvPr id="153" name="그룹 152">
            <a:extLst>
              <a:ext uri="{FF2B5EF4-FFF2-40B4-BE49-F238E27FC236}">
                <a16:creationId xmlns:a16="http://schemas.microsoft.com/office/drawing/2014/main" id="{B254E47E-D44A-427A-8CEA-B64DB8938580}"/>
              </a:ext>
            </a:extLst>
          </p:cNvPr>
          <p:cNvGrpSpPr/>
          <p:nvPr/>
        </p:nvGrpSpPr>
        <p:grpSpPr>
          <a:xfrm>
            <a:off x="1752317" y="4467975"/>
            <a:ext cx="498911" cy="346588"/>
            <a:chOff x="7730714" y="1496076"/>
            <a:chExt cx="592396" cy="441690"/>
          </a:xfrm>
        </p:grpSpPr>
        <p:grpSp>
          <p:nvGrpSpPr>
            <p:cNvPr id="181" name="그룹 180">
              <a:extLst>
                <a:ext uri="{FF2B5EF4-FFF2-40B4-BE49-F238E27FC236}">
                  <a16:creationId xmlns:a16="http://schemas.microsoft.com/office/drawing/2014/main" id="{4B75345D-6238-4A85-8FBB-DAA8FF31BF09}"/>
                </a:ext>
              </a:extLst>
            </p:cNvPr>
            <p:cNvGrpSpPr/>
            <p:nvPr/>
          </p:nvGrpSpPr>
          <p:grpSpPr>
            <a:xfrm>
              <a:off x="7742593" y="1496076"/>
              <a:ext cx="580517" cy="441690"/>
              <a:chOff x="7742593" y="1496076"/>
              <a:chExt cx="580517" cy="441690"/>
            </a:xfrm>
          </p:grpSpPr>
          <p:cxnSp>
            <p:nvCxnSpPr>
              <p:cNvPr id="183" name="직선 연결선 182">
                <a:extLst>
                  <a:ext uri="{FF2B5EF4-FFF2-40B4-BE49-F238E27FC236}">
                    <a16:creationId xmlns:a16="http://schemas.microsoft.com/office/drawing/2014/main" id="{2EED416A-128A-4B09-88AD-E1992CDF816D}"/>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2971CA14-88A0-43FE-8602-CFF1984FD46C}"/>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185" name="TextBox 184">
                <a:extLst>
                  <a:ext uri="{FF2B5EF4-FFF2-40B4-BE49-F238E27FC236}">
                    <a16:creationId xmlns:a16="http://schemas.microsoft.com/office/drawing/2014/main" id="{430DD708-7B35-4591-9B79-E562C3304FC2}"/>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182" name="직선 연결선 181">
              <a:extLst>
                <a:ext uri="{FF2B5EF4-FFF2-40B4-BE49-F238E27FC236}">
                  <a16:creationId xmlns:a16="http://schemas.microsoft.com/office/drawing/2014/main" id="{F56891DE-5FB3-43F1-AD56-11A3741E312E}"/>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grpSp>
        <p:nvGrpSpPr>
          <p:cNvPr id="174" name="그룹 173">
            <a:extLst>
              <a:ext uri="{FF2B5EF4-FFF2-40B4-BE49-F238E27FC236}">
                <a16:creationId xmlns:a16="http://schemas.microsoft.com/office/drawing/2014/main" id="{BDB536E1-E9F1-42D4-978C-6022DF8C2F72}"/>
              </a:ext>
            </a:extLst>
          </p:cNvPr>
          <p:cNvGrpSpPr/>
          <p:nvPr/>
        </p:nvGrpSpPr>
        <p:grpSpPr>
          <a:xfrm>
            <a:off x="5195321" y="4780795"/>
            <a:ext cx="2510223" cy="346588"/>
            <a:chOff x="5342529" y="1496076"/>
            <a:chExt cx="2980583" cy="441690"/>
          </a:xfrm>
        </p:grpSpPr>
        <p:grpSp>
          <p:nvGrpSpPr>
            <p:cNvPr id="175" name="그룹 174">
              <a:extLst>
                <a:ext uri="{FF2B5EF4-FFF2-40B4-BE49-F238E27FC236}">
                  <a16:creationId xmlns:a16="http://schemas.microsoft.com/office/drawing/2014/main" id="{51ED193F-B137-4B11-9D02-1B49D4E45D03}"/>
                </a:ext>
              </a:extLst>
            </p:cNvPr>
            <p:cNvGrpSpPr/>
            <p:nvPr/>
          </p:nvGrpSpPr>
          <p:grpSpPr>
            <a:xfrm>
              <a:off x="5342529" y="1496076"/>
              <a:ext cx="2980583" cy="441690"/>
              <a:chOff x="5342529" y="1496076"/>
              <a:chExt cx="2980583" cy="441690"/>
            </a:xfrm>
          </p:grpSpPr>
          <p:cxnSp>
            <p:nvCxnSpPr>
              <p:cNvPr id="177" name="직선 연결선 176">
                <a:extLst>
                  <a:ext uri="{FF2B5EF4-FFF2-40B4-BE49-F238E27FC236}">
                    <a16:creationId xmlns:a16="http://schemas.microsoft.com/office/drawing/2014/main" id="{0F0505C0-3395-406B-8A4D-D96D49F268B9}"/>
                  </a:ext>
                </a:extLst>
              </p:cNvPr>
              <p:cNvCxnSpPr>
                <a:cxnSpLocks/>
              </p:cNvCxnSpPr>
              <p:nvPr/>
            </p:nvCxnSpPr>
            <p:spPr>
              <a:xfrm flipH="1">
                <a:off x="5342529" y="1746676"/>
                <a:ext cx="2980583"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D6621D8-E64E-431B-8676-02B5B5D53980}"/>
                  </a:ext>
                </a:extLst>
              </p:cNvPr>
              <p:cNvSpPr txBox="1"/>
              <p:nvPr/>
            </p:nvSpPr>
            <p:spPr>
              <a:xfrm>
                <a:off x="6592637" y="1496076"/>
                <a:ext cx="480366"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179" name="TextBox 178">
                <a:extLst>
                  <a:ext uri="{FF2B5EF4-FFF2-40B4-BE49-F238E27FC236}">
                    <a16:creationId xmlns:a16="http://schemas.microsoft.com/office/drawing/2014/main" id="{CBCA1199-80DE-4E21-80F9-D5E6C836D2F4}"/>
                  </a:ext>
                </a:extLst>
              </p:cNvPr>
              <p:cNvSpPr txBox="1"/>
              <p:nvPr/>
            </p:nvSpPr>
            <p:spPr>
              <a:xfrm>
                <a:off x="6592636" y="1856231"/>
                <a:ext cx="480366"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176" name="직선 연결선 175">
              <a:extLst>
                <a:ext uri="{FF2B5EF4-FFF2-40B4-BE49-F238E27FC236}">
                  <a16:creationId xmlns:a16="http://schemas.microsoft.com/office/drawing/2014/main" id="{958EB0DB-0A0C-4978-AD3C-844EB5692DCF}"/>
                </a:ext>
              </a:extLst>
            </p:cNvPr>
            <p:cNvCxnSpPr>
              <a:cxnSpLocks/>
            </p:cNvCxnSpPr>
            <p:nvPr/>
          </p:nvCxnSpPr>
          <p:spPr>
            <a:xfrm flipV="1">
              <a:off x="5362258" y="1846500"/>
              <a:ext cx="2941123" cy="9731"/>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08C6E292-0273-4FEF-B9B0-AA7A30D8F3DE}"/>
              </a:ext>
            </a:extLst>
          </p:cNvPr>
          <p:cNvGrpSpPr/>
          <p:nvPr/>
        </p:nvGrpSpPr>
        <p:grpSpPr>
          <a:xfrm>
            <a:off x="7800540" y="4099418"/>
            <a:ext cx="1502828" cy="1562947"/>
            <a:chOff x="7752414" y="4099418"/>
            <a:chExt cx="1502828" cy="1562947"/>
          </a:xfrm>
        </p:grpSpPr>
        <p:sp>
          <p:nvSpPr>
            <p:cNvPr id="147" name="모서리가 둥근 직사각형 90">
              <a:extLst>
                <a:ext uri="{FF2B5EF4-FFF2-40B4-BE49-F238E27FC236}">
                  <a16:creationId xmlns:a16="http://schemas.microsoft.com/office/drawing/2014/main" id="{70D1DD34-9C9F-4567-8674-6BD1233340C6}"/>
                </a:ext>
              </a:extLst>
            </p:cNvPr>
            <p:cNvSpPr/>
            <p:nvPr/>
          </p:nvSpPr>
          <p:spPr>
            <a:xfrm>
              <a:off x="8021307" y="4099418"/>
              <a:ext cx="956788" cy="26709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chemeClr val="bg1"/>
                  </a:solidFill>
                </a:rPr>
                <a:t>End-User</a:t>
              </a:r>
            </a:p>
          </p:txBody>
        </p:sp>
        <p:grpSp>
          <p:nvGrpSpPr>
            <p:cNvPr id="22" name="그룹 21">
              <a:extLst>
                <a:ext uri="{FF2B5EF4-FFF2-40B4-BE49-F238E27FC236}">
                  <a16:creationId xmlns:a16="http://schemas.microsoft.com/office/drawing/2014/main" id="{1589C7DC-49B8-49E5-AA17-4E6B46079331}"/>
                </a:ext>
              </a:extLst>
            </p:cNvPr>
            <p:cNvGrpSpPr/>
            <p:nvPr/>
          </p:nvGrpSpPr>
          <p:grpSpPr>
            <a:xfrm>
              <a:off x="7752414" y="4476865"/>
              <a:ext cx="1502828" cy="1185500"/>
              <a:chOff x="7752414" y="4476865"/>
              <a:chExt cx="1502828" cy="1185500"/>
            </a:xfrm>
          </p:grpSpPr>
          <p:sp>
            <p:nvSpPr>
              <p:cNvPr id="154" name="모서리가 둥근 직사각형 193">
                <a:extLst>
                  <a:ext uri="{FF2B5EF4-FFF2-40B4-BE49-F238E27FC236}">
                    <a16:creationId xmlns:a16="http://schemas.microsoft.com/office/drawing/2014/main" id="{0FA5528A-EB12-41D4-A92B-516780F6B5D3}"/>
                  </a:ext>
                </a:extLst>
              </p:cNvPr>
              <p:cNvSpPr/>
              <p:nvPr/>
            </p:nvSpPr>
            <p:spPr>
              <a:xfrm>
                <a:off x="7752414" y="4476865"/>
                <a:ext cx="1502828" cy="1185500"/>
              </a:xfrm>
              <a:prstGeom prst="roundRect">
                <a:avLst/>
              </a:prstGeom>
              <a:noFill/>
              <a:ln w="19050">
                <a:solidFill>
                  <a:srgbClr val="43B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lnSpc>
                    <a:spcPct val="150000"/>
                  </a:lnSpc>
                </a:pPr>
                <a:r>
                  <a:rPr lang="ko-KR" altLang="en-US" sz="800" b="1" dirty="0">
                    <a:solidFill>
                      <a:srgbClr val="43B02A"/>
                    </a:solidFill>
                    <a:latin typeface="맑은 고딕" panose="020B0503020000020004" pitchFamily="50" charset="-127"/>
                    <a:ea typeface="맑은 고딕" panose="020B0503020000020004" pitchFamily="50" charset="-127"/>
                  </a:rPr>
                  <a:t>제약사</a:t>
                </a:r>
                <a:r>
                  <a:rPr lang="en-US" altLang="ko-KR" sz="800" b="1" dirty="0">
                    <a:solidFill>
                      <a:srgbClr val="43B02A"/>
                    </a:solidFill>
                    <a:latin typeface="맑은 고딕" panose="020B0503020000020004" pitchFamily="50" charset="-127"/>
                    <a:ea typeface="맑은 고딕" panose="020B0503020000020004" pitchFamily="50" charset="-127"/>
                  </a:rPr>
                  <a:t>, </a:t>
                </a:r>
              </a:p>
              <a:p>
                <a:pPr algn="ctr">
                  <a:lnSpc>
                    <a:spcPct val="150000"/>
                  </a:lnSpc>
                </a:pPr>
                <a:r>
                  <a:rPr lang="ko-KR" altLang="en-US" sz="800" b="1" dirty="0">
                    <a:solidFill>
                      <a:srgbClr val="43B02A"/>
                    </a:solidFill>
                    <a:latin typeface="맑은 고딕" panose="020B0503020000020004" pitchFamily="50" charset="-127"/>
                    <a:ea typeface="맑은 고딕" panose="020B0503020000020004" pitchFamily="50" charset="-127"/>
                  </a:rPr>
                  <a:t>연구소 등</a:t>
                </a:r>
                <a:endParaRPr lang="en-US" altLang="ko-KR" sz="800" b="1" dirty="0">
                  <a:solidFill>
                    <a:srgbClr val="43B02A"/>
                  </a:solidFill>
                  <a:latin typeface="맑은 고딕" panose="020B0503020000020004" pitchFamily="50" charset="-127"/>
                  <a:ea typeface="맑은 고딕" panose="020B0503020000020004" pitchFamily="50" charset="-127"/>
                </a:endParaRPr>
              </a:p>
            </p:txBody>
          </p:sp>
          <p:grpSp>
            <p:nvGrpSpPr>
              <p:cNvPr id="194" name="Group 385">
                <a:extLst>
                  <a:ext uri="{FF2B5EF4-FFF2-40B4-BE49-F238E27FC236}">
                    <a16:creationId xmlns:a16="http://schemas.microsoft.com/office/drawing/2014/main" id="{908E5A1F-6819-443F-BDCD-BFA6B8A0357B}"/>
                  </a:ext>
                </a:extLst>
              </p:cNvPr>
              <p:cNvGrpSpPr/>
              <p:nvPr/>
            </p:nvGrpSpPr>
            <p:grpSpPr>
              <a:xfrm>
                <a:off x="8216545" y="4684689"/>
                <a:ext cx="539735" cy="411613"/>
                <a:chOff x="3902076" y="3220889"/>
                <a:chExt cx="327025" cy="296863"/>
              </a:xfrm>
              <a:solidFill>
                <a:schemeClr val="tx1"/>
              </a:solidFill>
            </p:grpSpPr>
            <p:sp>
              <p:nvSpPr>
                <p:cNvPr id="195" name="Freeform 2649">
                  <a:extLst>
                    <a:ext uri="{FF2B5EF4-FFF2-40B4-BE49-F238E27FC236}">
                      <a16:creationId xmlns:a16="http://schemas.microsoft.com/office/drawing/2014/main" id="{C7B58A28-CC2B-43DC-A255-00329C6965F1}"/>
                    </a:ext>
                  </a:extLst>
                </p:cNvPr>
                <p:cNvSpPr>
                  <a:spLocks/>
                </p:cNvSpPr>
                <p:nvPr/>
              </p:nvSpPr>
              <p:spPr bwMode="auto">
                <a:xfrm>
                  <a:off x="3992563" y="3363764"/>
                  <a:ext cx="19050" cy="101600"/>
                </a:xfrm>
                <a:custGeom>
                  <a:avLst/>
                  <a:gdLst>
                    <a:gd name="T0" fmla="*/ 12 w 12"/>
                    <a:gd name="T1" fmla="*/ 61 h 64"/>
                    <a:gd name="T2" fmla="*/ 12 w 12"/>
                    <a:gd name="T3" fmla="*/ 0 h 64"/>
                    <a:gd name="T4" fmla="*/ 0 w 12"/>
                    <a:gd name="T5" fmla="*/ 4 h 64"/>
                    <a:gd name="T6" fmla="*/ 0 w 12"/>
                    <a:gd name="T7" fmla="*/ 64 h 64"/>
                    <a:gd name="T8" fmla="*/ 12 w 12"/>
                    <a:gd name="T9" fmla="*/ 61 h 64"/>
                  </a:gdLst>
                  <a:ahLst/>
                  <a:cxnLst>
                    <a:cxn ang="0">
                      <a:pos x="T0" y="T1"/>
                    </a:cxn>
                    <a:cxn ang="0">
                      <a:pos x="T2" y="T3"/>
                    </a:cxn>
                    <a:cxn ang="0">
                      <a:pos x="T4" y="T5"/>
                    </a:cxn>
                    <a:cxn ang="0">
                      <a:pos x="T6" y="T7"/>
                    </a:cxn>
                    <a:cxn ang="0">
                      <a:pos x="T8" y="T9"/>
                    </a:cxn>
                  </a:cxnLst>
                  <a:rect l="0" t="0" r="r" b="b"/>
                  <a:pathLst>
                    <a:path w="12" h="64">
                      <a:moveTo>
                        <a:pt x="12" y="61"/>
                      </a:moveTo>
                      <a:lnTo>
                        <a:pt x="12" y="0"/>
                      </a:lnTo>
                      <a:lnTo>
                        <a:pt x="0" y="4"/>
                      </a:lnTo>
                      <a:lnTo>
                        <a:pt x="0" y="64"/>
                      </a:lnTo>
                      <a:lnTo>
                        <a:pt x="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6" name="Freeform 2650">
                  <a:extLst>
                    <a:ext uri="{FF2B5EF4-FFF2-40B4-BE49-F238E27FC236}">
                      <a16:creationId xmlns:a16="http://schemas.microsoft.com/office/drawing/2014/main" id="{416E5308-A357-4316-BFF0-4B6EE0517BB6}"/>
                    </a:ext>
                  </a:extLst>
                </p:cNvPr>
                <p:cNvSpPr>
                  <a:spLocks noEditPoints="1"/>
                </p:cNvSpPr>
                <p:nvPr/>
              </p:nvSpPr>
              <p:spPr bwMode="auto">
                <a:xfrm>
                  <a:off x="3932238" y="3220889"/>
                  <a:ext cx="266700" cy="244475"/>
                </a:xfrm>
                <a:custGeom>
                  <a:avLst/>
                  <a:gdLst>
                    <a:gd name="T0" fmla="*/ 10 w 168"/>
                    <a:gd name="T1" fmla="*/ 154 h 154"/>
                    <a:gd name="T2" fmla="*/ 33 w 168"/>
                    <a:gd name="T3" fmla="*/ 154 h 154"/>
                    <a:gd name="T4" fmla="*/ 33 w 168"/>
                    <a:gd name="T5" fmla="*/ 85 h 154"/>
                    <a:gd name="T6" fmla="*/ 66 w 168"/>
                    <a:gd name="T7" fmla="*/ 85 h 154"/>
                    <a:gd name="T8" fmla="*/ 66 w 168"/>
                    <a:gd name="T9" fmla="*/ 154 h 154"/>
                    <a:gd name="T10" fmla="*/ 156 w 168"/>
                    <a:gd name="T11" fmla="*/ 154 h 154"/>
                    <a:gd name="T12" fmla="*/ 156 w 168"/>
                    <a:gd name="T13" fmla="*/ 64 h 154"/>
                    <a:gd name="T14" fmla="*/ 168 w 168"/>
                    <a:gd name="T15" fmla="*/ 64 h 154"/>
                    <a:gd name="T16" fmla="*/ 159 w 168"/>
                    <a:gd name="T17" fmla="*/ 5 h 154"/>
                    <a:gd name="T18" fmla="*/ 159 w 168"/>
                    <a:gd name="T19" fmla="*/ 0 h 154"/>
                    <a:gd name="T20" fmla="*/ 10 w 168"/>
                    <a:gd name="T21" fmla="*/ 0 h 154"/>
                    <a:gd name="T22" fmla="*/ 10 w 168"/>
                    <a:gd name="T23" fmla="*/ 5 h 154"/>
                    <a:gd name="T24" fmla="*/ 0 w 168"/>
                    <a:gd name="T25" fmla="*/ 64 h 154"/>
                    <a:gd name="T26" fmla="*/ 10 w 168"/>
                    <a:gd name="T27" fmla="*/ 64 h 154"/>
                    <a:gd name="T28" fmla="*/ 10 w 168"/>
                    <a:gd name="T29" fmla="*/ 154 h 154"/>
                    <a:gd name="T30" fmla="*/ 137 w 168"/>
                    <a:gd name="T31" fmla="*/ 5 h 154"/>
                    <a:gd name="T32" fmla="*/ 154 w 168"/>
                    <a:gd name="T33" fmla="*/ 5 h 154"/>
                    <a:gd name="T34" fmla="*/ 154 w 168"/>
                    <a:gd name="T35" fmla="*/ 59 h 154"/>
                    <a:gd name="T36" fmla="*/ 137 w 168"/>
                    <a:gd name="T37" fmla="*/ 59 h 154"/>
                    <a:gd name="T38" fmla="*/ 137 w 168"/>
                    <a:gd name="T39" fmla="*/ 5 h 154"/>
                    <a:gd name="T40" fmla="*/ 107 w 168"/>
                    <a:gd name="T41" fmla="*/ 5 h 154"/>
                    <a:gd name="T42" fmla="*/ 123 w 168"/>
                    <a:gd name="T43" fmla="*/ 5 h 154"/>
                    <a:gd name="T44" fmla="*/ 123 w 168"/>
                    <a:gd name="T45" fmla="*/ 59 h 154"/>
                    <a:gd name="T46" fmla="*/ 107 w 168"/>
                    <a:gd name="T47" fmla="*/ 59 h 154"/>
                    <a:gd name="T48" fmla="*/ 107 w 168"/>
                    <a:gd name="T49" fmla="*/ 5 h 154"/>
                    <a:gd name="T50" fmla="*/ 92 w 168"/>
                    <a:gd name="T51" fmla="*/ 78 h 154"/>
                    <a:gd name="T52" fmla="*/ 142 w 168"/>
                    <a:gd name="T53" fmla="*/ 78 h 154"/>
                    <a:gd name="T54" fmla="*/ 142 w 168"/>
                    <a:gd name="T55" fmla="*/ 97 h 154"/>
                    <a:gd name="T56" fmla="*/ 92 w 168"/>
                    <a:gd name="T57" fmla="*/ 97 h 154"/>
                    <a:gd name="T58" fmla="*/ 92 w 168"/>
                    <a:gd name="T59" fmla="*/ 78 h 154"/>
                    <a:gd name="T60" fmla="*/ 76 w 168"/>
                    <a:gd name="T61" fmla="*/ 5 h 154"/>
                    <a:gd name="T62" fmla="*/ 92 w 168"/>
                    <a:gd name="T63" fmla="*/ 5 h 154"/>
                    <a:gd name="T64" fmla="*/ 92 w 168"/>
                    <a:gd name="T65" fmla="*/ 59 h 154"/>
                    <a:gd name="T66" fmla="*/ 76 w 168"/>
                    <a:gd name="T67" fmla="*/ 59 h 154"/>
                    <a:gd name="T68" fmla="*/ 76 w 168"/>
                    <a:gd name="T69" fmla="*/ 5 h 154"/>
                    <a:gd name="T70" fmla="*/ 45 w 168"/>
                    <a:gd name="T71" fmla="*/ 5 h 154"/>
                    <a:gd name="T72" fmla="*/ 62 w 168"/>
                    <a:gd name="T73" fmla="*/ 5 h 154"/>
                    <a:gd name="T74" fmla="*/ 62 w 168"/>
                    <a:gd name="T75" fmla="*/ 59 h 154"/>
                    <a:gd name="T76" fmla="*/ 45 w 168"/>
                    <a:gd name="T77" fmla="*/ 59 h 154"/>
                    <a:gd name="T78" fmla="*/ 45 w 168"/>
                    <a:gd name="T79" fmla="*/ 5 h 154"/>
                    <a:gd name="T80" fmla="*/ 14 w 168"/>
                    <a:gd name="T81" fmla="*/ 5 h 154"/>
                    <a:gd name="T82" fmla="*/ 31 w 168"/>
                    <a:gd name="T83" fmla="*/ 5 h 154"/>
                    <a:gd name="T84" fmla="*/ 31 w 168"/>
                    <a:gd name="T85" fmla="*/ 59 h 154"/>
                    <a:gd name="T86" fmla="*/ 14 w 168"/>
                    <a:gd name="T87" fmla="*/ 59 h 154"/>
                    <a:gd name="T88" fmla="*/ 14 w 168"/>
                    <a:gd name="T89" fmla="*/ 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 h="154">
                      <a:moveTo>
                        <a:pt x="10" y="154"/>
                      </a:moveTo>
                      <a:lnTo>
                        <a:pt x="33" y="154"/>
                      </a:lnTo>
                      <a:lnTo>
                        <a:pt x="33" y="85"/>
                      </a:lnTo>
                      <a:lnTo>
                        <a:pt x="66" y="85"/>
                      </a:lnTo>
                      <a:lnTo>
                        <a:pt x="66" y="154"/>
                      </a:lnTo>
                      <a:lnTo>
                        <a:pt x="156" y="154"/>
                      </a:lnTo>
                      <a:lnTo>
                        <a:pt x="156" y="64"/>
                      </a:lnTo>
                      <a:lnTo>
                        <a:pt x="168" y="64"/>
                      </a:lnTo>
                      <a:lnTo>
                        <a:pt x="159" y="5"/>
                      </a:lnTo>
                      <a:lnTo>
                        <a:pt x="159" y="0"/>
                      </a:lnTo>
                      <a:lnTo>
                        <a:pt x="10" y="0"/>
                      </a:lnTo>
                      <a:lnTo>
                        <a:pt x="10" y="5"/>
                      </a:lnTo>
                      <a:lnTo>
                        <a:pt x="0" y="64"/>
                      </a:lnTo>
                      <a:lnTo>
                        <a:pt x="10" y="64"/>
                      </a:lnTo>
                      <a:lnTo>
                        <a:pt x="10" y="154"/>
                      </a:lnTo>
                      <a:close/>
                      <a:moveTo>
                        <a:pt x="137" y="5"/>
                      </a:moveTo>
                      <a:lnTo>
                        <a:pt x="154" y="5"/>
                      </a:lnTo>
                      <a:lnTo>
                        <a:pt x="154" y="59"/>
                      </a:lnTo>
                      <a:lnTo>
                        <a:pt x="137" y="59"/>
                      </a:lnTo>
                      <a:lnTo>
                        <a:pt x="137" y="5"/>
                      </a:lnTo>
                      <a:close/>
                      <a:moveTo>
                        <a:pt x="107" y="5"/>
                      </a:moveTo>
                      <a:lnTo>
                        <a:pt x="123" y="5"/>
                      </a:lnTo>
                      <a:lnTo>
                        <a:pt x="123" y="59"/>
                      </a:lnTo>
                      <a:lnTo>
                        <a:pt x="107" y="59"/>
                      </a:lnTo>
                      <a:lnTo>
                        <a:pt x="107" y="5"/>
                      </a:lnTo>
                      <a:close/>
                      <a:moveTo>
                        <a:pt x="92" y="78"/>
                      </a:moveTo>
                      <a:lnTo>
                        <a:pt x="142" y="78"/>
                      </a:lnTo>
                      <a:lnTo>
                        <a:pt x="142" y="97"/>
                      </a:lnTo>
                      <a:lnTo>
                        <a:pt x="92" y="97"/>
                      </a:lnTo>
                      <a:lnTo>
                        <a:pt x="92" y="78"/>
                      </a:lnTo>
                      <a:close/>
                      <a:moveTo>
                        <a:pt x="76" y="5"/>
                      </a:moveTo>
                      <a:lnTo>
                        <a:pt x="92" y="5"/>
                      </a:lnTo>
                      <a:lnTo>
                        <a:pt x="92" y="59"/>
                      </a:lnTo>
                      <a:lnTo>
                        <a:pt x="76" y="59"/>
                      </a:lnTo>
                      <a:lnTo>
                        <a:pt x="76" y="5"/>
                      </a:lnTo>
                      <a:close/>
                      <a:moveTo>
                        <a:pt x="45" y="5"/>
                      </a:moveTo>
                      <a:lnTo>
                        <a:pt x="62" y="5"/>
                      </a:lnTo>
                      <a:lnTo>
                        <a:pt x="62" y="59"/>
                      </a:lnTo>
                      <a:lnTo>
                        <a:pt x="45" y="59"/>
                      </a:lnTo>
                      <a:lnTo>
                        <a:pt x="45" y="5"/>
                      </a:lnTo>
                      <a:close/>
                      <a:moveTo>
                        <a:pt x="14" y="5"/>
                      </a:moveTo>
                      <a:lnTo>
                        <a:pt x="31" y="5"/>
                      </a:lnTo>
                      <a:lnTo>
                        <a:pt x="31" y="59"/>
                      </a:lnTo>
                      <a:lnTo>
                        <a:pt x="14" y="59"/>
                      </a:ln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7" name="Rectangle 2651">
                  <a:extLst>
                    <a:ext uri="{FF2B5EF4-FFF2-40B4-BE49-F238E27FC236}">
                      <a16:creationId xmlns:a16="http://schemas.microsoft.com/office/drawing/2014/main" id="{01A2696A-A893-4BED-869C-11E7D6AD007F}"/>
                    </a:ext>
                  </a:extLst>
                </p:cNvPr>
                <p:cNvSpPr>
                  <a:spLocks noChangeArrowheads="1"/>
                </p:cNvSpPr>
                <p:nvPr/>
              </p:nvSpPr>
              <p:spPr bwMode="auto">
                <a:xfrm>
                  <a:off x="3902076" y="3471714"/>
                  <a:ext cx="3270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grpSp>
      <p:grpSp>
        <p:nvGrpSpPr>
          <p:cNvPr id="198" name="그룹 197">
            <a:extLst>
              <a:ext uri="{FF2B5EF4-FFF2-40B4-BE49-F238E27FC236}">
                <a16:creationId xmlns:a16="http://schemas.microsoft.com/office/drawing/2014/main" id="{1B7F8315-7CC5-47B0-A390-BB4AC1F1EBD5}"/>
              </a:ext>
            </a:extLst>
          </p:cNvPr>
          <p:cNvGrpSpPr/>
          <p:nvPr/>
        </p:nvGrpSpPr>
        <p:grpSpPr>
          <a:xfrm>
            <a:off x="3035678" y="4467976"/>
            <a:ext cx="498911" cy="346588"/>
            <a:chOff x="7730714" y="1496076"/>
            <a:chExt cx="592396" cy="441690"/>
          </a:xfrm>
        </p:grpSpPr>
        <p:grpSp>
          <p:nvGrpSpPr>
            <p:cNvPr id="199" name="그룹 198">
              <a:extLst>
                <a:ext uri="{FF2B5EF4-FFF2-40B4-BE49-F238E27FC236}">
                  <a16:creationId xmlns:a16="http://schemas.microsoft.com/office/drawing/2014/main" id="{181E465E-FFD2-4F79-8210-19B92DF96CB7}"/>
                </a:ext>
              </a:extLst>
            </p:cNvPr>
            <p:cNvGrpSpPr/>
            <p:nvPr/>
          </p:nvGrpSpPr>
          <p:grpSpPr>
            <a:xfrm>
              <a:off x="7742593" y="1496076"/>
              <a:ext cx="580517" cy="441690"/>
              <a:chOff x="7742593" y="1496076"/>
              <a:chExt cx="580517" cy="441690"/>
            </a:xfrm>
          </p:grpSpPr>
          <p:cxnSp>
            <p:nvCxnSpPr>
              <p:cNvPr id="201" name="직선 연결선 200">
                <a:extLst>
                  <a:ext uri="{FF2B5EF4-FFF2-40B4-BE49-F238E27FC236}">
                    <a16:creationId xmlns:a16="http://schemas.microsoft.com/office/drawing/2014/main" id="{5A46EE7B-49EE-471E-9A9E-3F84D160BCDD}"/>
                  </a:ext>
                </a:extLst>
              </p:cNvPr>
              <p:cNvCxnSpPr>
                <a:cxnSpLocks/>
              </p:cNvCxnSpPr>
              <p:nvPr/>
            </p:nvCxnSpPr>
            <p:spPr>
              <a:xfrm flipH="1">
                <a:off x="7742593" y="1746676"/>
                <a:ext cx="580517"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F7A3FC90-CAC7-43E0-8AEC-460DA25B4FBE}"/>
                  </a:ext>
                </a:extLst>
              </p:cNvPr>
              <p:cNvSpPr txBox="1"/>
              <p:nvPr/>
            </p:nvSpPr>
            <p:spPr>
              <a:xfrm>
                <a:off x="7755421" y="1496076"/>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Delivery</a:t>
                </a:r>
                <a:endParaRPr lang="ko-KR" altLang="en-US" sz="800" b="1" dirty="0">
                  <a:solidFill>
                    <a:schemeClr val="accent2"/>
                  </a:solidFill>
                </a:endParaRPr>
              </a:p>
            </p:txBody>
          </p:sp>
          <p:sp>
            <p:nvSpPr>
              <p:cNvPr id="203" name="TextBox 202">
                <a:extLst>
                  <a:ext uri="{FF2B5EF4-FFF2-40B4-BE49-F238E27FC236}">
                    <a16:creationId xmlns:a16="http://schemas.microsoft.com/office/drawing/2014/main" id="{D0810327-7FA5-450F-8EB3-A6C71449A062}"/>
                  </a:ext>
                </a:extLst>
              </p:cNvPr>
              <p:cNvSpPr txBox="1"/>
              <p:nvPr/>
            </p:nvSpPr>
            <p:spPr>
              <a:xfrm>
                <a:off x="7813130" y="1856231"/>
                <a:ext cx="480365" cy="81535"/>
              </a:xfrm>
              <a:prstGeom prst="rect">
                <a:avLst/>
              </a:prstGeom>
              <a:noFill/>
            </p:spPr>
            <p:txBody>
              <a:bodyPr wrap="none" lIns="54610" tIns="54610" rIns="54610" bIns="54610" rtlCol="0">
                <a:noAutofit/>
              </a:bodyPr>
              <a:lstStyle/>
              <a:p>
                <a:pPr>
                  <a:spcAft>
                    <a:spcPts val="600"/>
                  </a:spcAft>
                </a:pPr>
                <a:r>
                  <a:rPr lang="en-US" altLang="ko-KR" sz="800" b="1" dirty="0">
                    <a:solidFill>
                      <a:schemeClr val="accent2"/>
                    </a:solidFill>
                  </a:rPr>
                  <a:t>Cash</a:t>
                </a:r>
                <a:endParaRPr lang="ko-KR" altLang="en-US" sz="800" b="1" dirty="0">
                  <a:solidFill>
                    <a:schemeClr val="accent2"/>
                  </a:solidFill>
                </a:endParaRPr>
              </a:p>
            </p:txBody>
          </p:sp>
        </p:grpSp>
        <p:cxnSp>
          <p:nvCxnSpPr>
            <p:cNvPr id="200" name="직선 연결선 199">
              <a:extLst>
                <a:ext uri="{FF2B5EF4-FFF2-40B4-BE49-F238E27FC236}">
                  <a16:creationId xmlns:a16="http://schemas.microsoft.com/office/drawing/2014/main" id="{3004D152-8CC6-4FC4-85EF-2EA81E3D5691}"/>
                </a:ext>
              </a:extLst>
            </p:cNvPr>
            <p:cNvCxnSpPr>
              <a:cxnSpLocks/>
            </p:cNvCxnSpPr>
            <p:nvPr/>
          </p:nvCxnSpPr>
          <p:spPr>
            <a:xfrm>
              <a:off x="7730714" y="1846499"/>
              <a:ext cx="591030" cy="0"/>
            </a:xfrm>
            <a:prstGeom prst="line">
              <a:avLst/>
            </a:prstGeom>
            <a:ln w="19050">
              <a:solidFill>
                <a:schemeClr val="accent2"/>
              </a:solidFill>
              <a:headEnd type="triangle" w="med" len="sm"/>
            </a:ln>
          </p:spPr>
          <p:style>
            <a:lnRef idx="1">
              <a:schemeClr val="accent1"/>
            </a:lnRef>
            <a:fillRef idx="0">
              <a:schemeClr val="accent1"/>
            </a:fillRef>
            <a:effectRef idx="0">
              <a:schemeClr val="accent1"/>
            </a:effectRef>
            <a:fontRef idx="minor">
              <a:schemeClr val="tx1"/>
            </a:fontRef>
          </p:style>
        </p:cxnSp>
      </p:grpSp>
      <p:sp>
        <p:nvSpPr>
          <p:cNvPr id="99" name="Rounded Rectangle 2">
            <a:extLst>
              <a:ext uri="{FF2B5EF4-FFF2-40B4-BE49-F238E27FC236}">
                <a16:creationId xmlns:a16="http://schemas.microsoft.com/office/drawing/2014/main" id="{C518D33B-B51A-4CFD-B84D-9AA0A65AAF83}"/>
              </a:ext>
            </a:extLst>
          </p:cNvPr>
          <p:cNvSpPr/>
          <p:nvPr/>
        </p:nvSpPr>
        <p:spPr>
          <a:xfrm>
            <a:off x="4811345" y="3313250"/>
            <a:ext cx="1436806" cy="39854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r>
              <a:rPr lang="ko-KR" altLang="en-US" sz="680" dirty="0">
                <a:solidFill>
                  <a:schemeClr val="bg2">
                    <a:lumMod val="10000"/>
                  </a:schemeClr>
                </a:solidFill>
              </a:rPr>
              <a:t>회사는 대리점 판매 시 매출 인식</a:t>
            </a:r>
            <a:r>
              <a:rPr lang="en-US" altLang="ko-KR" sz="680" dirty="0">
                <a:solidFill>
                  <a:schemeClr val="bg2">
                    <a:lumMod val="10000"/>
                  </a:schemeClr>
                </a:solidFill>
              </a:rPr>
              <a:t>: </a:t>
            </a:r>
            <a:r>
              <a:rPr lang="ko-KR" altLang="en-US" sz="680" dirty="0">
                <a:solidFill>
                  <a:schemeClr val="bg2">
                    <a:lumMod val="10000"/>
                  </a:schemeClr>
                </a:solidFill>
              </a:rPr>
              <a:t>내수 </a:t>
            </a:r>
            <a:r>
              <a:rPr lang="en-US" altLang="ko-KR" sz="680" dirty="0">
                <a:solidFill>
                  <a:schemeClr val="bg2">
                    <a:lumMod val="10000"/>
                  </a:schemeClr>
                </a:solidFill>
              </a:rPr>
              <a:t>– </a:t>
            </a:r>
            <a:r>
              <a:rPr lang="ko-KR" altLang="en-US" sz="680" dirty="0">
                <a:solidFill>
                  <a:schemeClr val="bg2">
                    <a:lumMod val="10000"/>
                  </a:schemeClr>
                </a:solidFill>
              </a:rPr>
              <a:t>인도 기준</a:t>
            </a:r>
            <a:r>
              <a:rPr lang="en-US" altLang="ko-KR" sz="680" dirty="0">
                <a:solidFill>
                  <a:schemeClr val="bg2">
                    <a:lumMod val="10000"/>
                  </a:schemeClr>
                </a:solidFill>
              </a:rPr>
              <a:t>, </a:t>
            </a:r>
            <a:r>
              <a:rPr lang="ko-KR" altLang="en-US" sz="680" dirty="0">
                <a:solidFill>
                  <a:schemeClr val="bg2">
                    <a:lumMod val="10000"/>
                  </a:schemeClr>
                </a:solidFill>
              </a:rPr>
              <a:t>수출 </a:t>
            </a:r>
            <a:r>
              <a:rPr lang="en-US" altLang="ko-KR" sz="680" dirty="0">
                <a:solidFill>
                  <a:schemeClr val="bg2">
                    <a:lumMod val="10000"/>
                  </a:schemeClr>
                </a:solidFill>
              </a:rPr>
              <a:t>– </a:t>
            </a:r>
            <a:r>
              <a:rPr lang="ko-KR" altLang="en-US" sz="680" dirty="0">
                <a:solidFill>
                  <a:schemeClr val="bg2">
                    <a:lumMod val="10000"/>
                  </a:schemeClr>
                </a:solidFill>
              </a:rPr>
              <a:t>선적 기준</a:t>
            </a:r>
            <a:endParaRPr lang="en-US" altLang="ko-KR" sz="680" dirty="0">
              <a:solidFill>
                <a:schemeClr val="bg2">
                  <a:lumMod val="10000"/>
                </a:schemeClr>
              </a:solidFill>
            </a:endParaRPr>
          </a:p>
        </p:txBody>
      </p:sp>
      <p:sp>
        <p:nvSpPr>
          <p:cNvPr id="100" name="Text Placeholder 3">
            <a:extLst>
              <a:ext uri="{FF2B5EF4-FFF2-40B4-BE49-F238E27FC236}">
                <a16:creationId xmlns:a16="http://schemas.microsoft.com/office/drawing/2014/main" id="{AAC193FD-2F90-4D88-AEE9-A25ACDBB024C}"/>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338603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주력 사업인 내수 동물진단 제품 매출은 안정적으로 발생하고 있으며 인체 진단 제품 매출 증가</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수출 증가로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103</a:t>
            </a:r>
            <a:r>
              <a:rPr lang="ko-KR" altLang="en-US" sz="900" dirty="0">
                <a:solidFill>
                  <a:srgbClr val="00338D"/>
                </a:solidFill>
                <a:latin typeface="Arial" panose="020B0604020202020204" pitchFamily="34" charset="0"/>
                <a:ea typeface="맑은 고딕" panose="020B0503020000020004" pitchFamily="50" charset="-127"/>
              </a:rPr>
              <a:t>억원에서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138</a:t>
            </a:r>
            <a:r>
              <a:rPr lang="ko-KR" altLang="en-US" sz="900" dirty="0">
                <a:solidFill>
                  <a:srgbClr val="00338D"/>
                </a:solidFill>
                <a:latin typeface="Arial" panose="020B0604020202020204" pitchFamily="34" charset="0"/>
                <a:ea typeface="맑은 고딕" panose="020B0503020000020004" pitchFamily="50" charset="-127"/>
              </a:rPr>
              <a:t>억원으로 매출액이 증가하였습니다</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증가 매출 중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 매출 건은 거래가 종료 되어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년에는 거의 발생하지 않았습니다</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11~13</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매출액 대비 </a:t>
            </a:r>
            <a:r>
              <a:rPr lang="en-US" altLang="ko-KR" sz="900" dirty="0">
                <a:solidFill>
                  <a:srgbClr val="00338D"/>
                </a:solidFill>
                <a:latin typeface="Arial" panose="020B0604020202020204" pitchFamily="34" charset="0"/>
                <a:ea typeface="맑은 고딕" panose="020B0503020000020004" pitchFamily="50" charset="-127"/>
              </a:rPr>
              <a:t>11~13%</a:t>
            </a:r>
            <a:r>
              <a:rPr lang="ko-KR" altLang="en-US" sz="900" dirty="0">
                <a:solidFill>
                  <a:srgbClr val="00338D"/>
                </a:solidFill>
                <a:latin typeface="Arial" panose="020B0604020202020204" pitchFamily="34" charset="0"/>
                <a:ea typeface="맑은 고딕" panose="020B0503020000020004" pitchFamily="50" charset="-127"/>
              </a:rPr>
              <a:t>에서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키트의 높은 이익율로 인하여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년에는 </a:t>
            </a:r>
            <a:r>
              <a:rPr lang="en-US" altLang="ko-KR" sz="900" dirty="0">
                <a:solidFill>
                  <a:srgbClr val="00338D"/>
                </a:solidFill>
                <a:latin typeface="Arial" panose="020B0604020202020204" pitchFamily="34" charset="0"/>
                <a:ea typeface="맑은 고딕" panose="020B0503020000020004" pitchFamily="50" charset="-127"/>
              </a:rPr>
              <a:t>30</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22.0%</a:t>
            </a:r>
            <a:r>
              <a:rPr lang="ko-KR" altLang="en-US" sz="900" dirty="0">
                <a:solidFill>
                  <a:srgbClr val="00338D"/>
                </a:solidFill>
                <a:latin typeface="Arial" panose="020B0604020202020204" pitchFamily="34" charset="0"/>
                <a:ea typeface="맑은 고딕" panose="020B0503020000020004" pitchFamily="50" charset="-127"/>
              </a:rPr>
              <a:t>로 증가하였습니다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PL Overview (1/2)</a:t>
            </a: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70887" y="1478984"/>
            <a:ext cx="4519478" cy="4822790"/>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171450">
              <a:lnSpc>
                <a:spcPct val="114000"/>
              </a:lnSpc>
              <a:spcAft>
                <a:spcPts val="550"/>
              </a:spcAft>
              <a:buFont typeface="Arial" panose="020B0604020202020204" pitchFamily="34" charset="0"/>
              <a:buChar char="•"/>
            </a:pPr>
            <a:r>
              <a:rPr lang="ko-KR" altLang="en-US" sz="850" b="0" dirty="0">
                <a:solidFill>
                  <a:schemeClr val="tx1"/>
                </a:solidFill>
                <a:latin typeface="Arial"/>
                <a:ea typeface="맑은 고딕" panose="020B0503020000020004" pitchFamily="50" charset="-127"/>
                <a:cs typeface="Calibri" panose="020F0502020204030204" pitchFamily="34" charset="0"/>
              </a:rPr>
              <a:t>재무제표는 </a:t>
            </a:r>
            <a:r>
              <a:rPr lang="en-US" altLang="ko-KR" sz="850" b="0" dirty="0">
                <a:solidFill>
                  <a:schemeClr val="tx1"/>
                </a:solidFill>
                <a:latin typeface="Arial"/>
                <a:ea typeface="맑은 고딕" panose="020B0503020000020004" pitchFamily="50" charset="-127"/>
                <a:cs typeface="Calibri" panose="020F0502020204030204" pitchFamily="34" charset="0"/>
              </a:rPr>
              <a:t>IFRS</a:t>
            </a:r>
            <a:r>
              <a:rPr lang="ko-KR" altLang="en-US" sz="850" b="0" dirty="0">
                <a:solidFill>
                  <a:schemeClr val="tx1"/>
                </a:solidFill>
                <a:latin typeface="Arial"/>
                <a:ea typeface="맑은 고딕" panose="020B0503020000020004" pitchFamily="50" charset="-127"/>
                <a:cs typeface="Calibri" panose="020F0502020204030204" pitchFamily="34" charset="0"/>
              </a:rPr>
              <a:t>에 따라 연결기준으로 작성되었습니다</a:t>
            </a:r>
            <a:r>
              <a:rPr lang="en-US" altLang="ko-KR" sz="850" b="0" dirty="0">
                <a:solidFill>
                  <a:schemeClr val="tx1"/>
                </a:solidFill>
                <a:latin typeface="Arial"/>
                <a:ea typeface="맑은 고딕" panose="020B0503020000020004" pitchFamily="50" charset="-127"/>
                <a:cs typeface="Calibri" panose="020F0502020204030204" pitchFamily="34" charset="0"/>
              </a:rPr>
              <a:t>. </a:t>
            </a:r>
            <a:r>
              <a:rPr lang="ko-KR" altLang="en-US" sz="850" b="0" dirty="0">
                <a:solidFill>
                  <a:schemeClr val="tx1"/>
                </a:solidFill>
                <a:latin typeface="Arial"/>
                <a:ea typeface="맑은 고딕" panose="020B0503020000020004" pitchFamily="50" charset="-127"/>
                <a:cs typeface="Calibri" panose="020F0502020204030204" pitchFamily="34" charset="0"/>
              </a:rPr>
              <a:t>외부감사인은 </a:t>
            </a:r>
            <a:r>
              <a:rPr lang="ko-KR" altLang="en-US" sz="850" b="0" dirty="0" err="1">
                <a:solidFill>
                  <a:schemeClr val="tx1"/>
                </a:solidFill>
                <a:latin typeface="Arial"/>
                <a:ea typeface="맑은 고딕" panose="020B0503020000020004" pitchFamily="50" charset="-127"/>
                <a:cs typeface="Calibri" panose="020F0502020204030204" pitchFamily="34" charset="0"/>
              </a:rPr>
              <a:t>정진세림회계법인입니다</a:t>
            </a:r>
            <a:r>
              <a:rPr lang="en-US" altLang="ko-KR" sz="850" b="0" dirty="0">
                <a:solidFill>
                  <a:schemeClr val="tx1"/>
                </a:solidFill>
                <a:latin typeface="Arial"/>
                <a:ea typeface="맑은 고딕" panose="020B0503020000020004" pitchFamily="50" charset="-127"/>
                <a:cs typeface="Calibri" panose="020F0502020204030204" pitchFamily="34" charset="0"/>
              </a:rPr>
              <a:t>. </a:t>
            </a:r>
            <a:r>
              <a:rPr lang="ko-KR" altLang="en-US" sz="850" b="0" dirty="0">
                <a:solidFill>
                  <a:schemeClr val="tx1"/>
                </a:solidFill>
                <a:latin typeface="Arial"/>
                <a:ea typeface="맑은 고딕" panose="020B0503020000020004" pitchFamily="50" charset="-127"/>
                <a:cs typeface="Calibri" panose="020F0502020204030204" pitchFamily="34" charset="0"/>
              </a:rPr>
              <a:t>회사는 기중에는 내부 관리 목적으로 주요 결산 분개가 반영된 월결산을 하고 있습니다</a:t>
            </a:r>
            <a:r>
              <a:rPr lang="en-US" altLang="ko-KR" sz="850" b="0" dirty="0">
                <a:solidFill>
                  <a:schemeClr val="tx1"/>
                </a:solidFill>
                <a:latin typeface="Arial"/>
                <a:ea typeface="맑은 고딕" panose="020B0503020000020004" pitchFamily="50" charset="-127"/>
                <a:cs typeface="Calibri" panose="020F0502020204030204" pitchFamily="34" charset="0"/>
              </a:rPr>
              <a:t>.</a:t>
            </a:r>
            <a:endParaRPr lang="en-US" altLang="ko-KR" sz="850" dirty="0">
              <a:solidFill>
                <a:srgbClr val="00338D"/>
              </a:solidFill>
              <a:latin typeface="Arial"/>
              <a:ea typeface="맑은 고딕" panose="020B0503020000020004" pitchFamily="50" charset="-127"/>
            </a:endParaRPr>
          </a:p>
          <a:p>
            <a:pPr marL="85725" lvl="0">
              <a:lnSpc>
                <a:spcPct val="114000"/>
              </a:lnSpc>
              <a:spcAft>
                <a:spcPts val="550"/>
              </a:spcAft>
            </a:pPr>
            <a:r>
              <a:rPr lang="ko-KR" altLang="en-US" sz="850" dirty="0">
                <a:solidFill>
                  <a:srgbClr val="00338D"/>
                </a:solidFill>
                <a:latin typeface="Arial"/>
                <a:ea typeface="맑은 고딕" panose="020B0503020000020004" pitchFamily="50" charset="-127"/>
              </a:rPr>
              <a:t>매출액</a:t>
            </a:r>
            <a:endParaRPr lang="en-US" altLang="ko-KR" sz="850" dirty="0">
              <a:solidFill>
                <a:srgbClr val="00338D"/>
              </a:solidFill>
              <a:latin typeface="Aria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회사는 동물 감염병 진단키트 전문기업으로 동물용 제품 매출은 </a:t>
            </a:r>
            <a:r>
              <a:rPr lang="en-US" altLang="ko-KR" sz="850" b="0" dirty="0">
                <a:solidFill>
                  <a:schemeClr val="tx1"/>
                </a:solidFill>
                <a:ea typeface="맑은 고딕" panose="020B0503020000020004" pitchFamily="50" charset="-127"/>
                <a:cs typeface="Calibri" panose="020F0502020204030204" pitchFamily="34" charset="0"/>
              </a:rPr>
              <a:t>2018</a:t>
            </a:r>
            <a:r>
              <a:rPr lang="ko-KR" altLang="en-US" sz="850" b="0">
                <a:solidFill>
                  <a:schemeClr val="tx1"/>
                </a:solidFill>
                <a:ea typeface="맑은 고딕" panose="020B0503020000020004" pitchFamily="50" charset="-127"/>
                <a:cs typeface="Calibri" panose="020F0502020204030204" pitchFamily="34" charset="0"/>
              </a:rPr>
              <a:t>년 </a:t>
            </a:r>
            <a:r>
              <a:rPr lang="en-US" altLang="ko-KR" sz="850" b="0">
                <a:solidFill>
                  <a:schemeClr val="tx1"/>
                </a:solidFill>
                <a:ea typeface="맑은 고딕" panose="020B0503020000020004" pitchFamily="50" charset="-127"/>
                <a:cs typeface="Calibri" panose="020F0502020204030204" pitchFamily="34" charset="0"/>
              </a:rPr>
              <a:t>60</a:t>
            </a:r>
            <a:r>
              <a:rPr lang="ko-KR" altLang="en-US" sz="850" b="0">
                <a:solidFill>
                  <a:schemeClr val="tx1"/>
                </a:solidFill>
                <a:ea typeface="맑은 고딕" panose="020B0503020000020004" pitchFamily="50" charset="-127"/>
                <a:cs typeface="Calibri" panose="020F0502020204030204" pitchFamily="34" charset="0"/>
              </a:rPr>
              <a:t>억원에서 </a:t>
            </a:r>
            <a:r>
              <a:rPr lang="en-US" altLang="ko-KR" sz="850" b="0" dirty="0">
                <a:solidFill>
                  <a:schemeClr val="tx1"/>
                </a:solidFill>
                <a:ea typeface="맑은 고딕" panose="020B0503020000020004" pitchFamily="50" charset="-127"/>
                <a:cs typeface="Calibri" panose="020F0502020204030204" pitchFamily="34" charset="0"/>
              </a:rPr>
              <a:t>2021</a:t>
            </a:r>
            <a:r>
              <a:rPr lang="ko-KR" altLang="en-US" sz="850" b="0" dirty="0">
                <a:solidFill>
                  <a:schemeClr val="tx1"/>
                </a:solidFill>
                <a:ea typeface="맑은 고딕" panose="020B0503020000020004" pitchFamily="50" charset="-127"/>
                <a:cs typeface="Calibri" panose="020F0502020204030204" pitchFamily="34" charset="0"/>
              </a:rPr>
              <a:t>년 </a:t>
            </a:r>
            <a:r>
              <a:rPr lang="en-US" altLang="ko-KR" sz="850" b="0" dirty="0">
                <a:solidFill>
                  <a:schemeClr val="tx1"/>
                </a:solidFill>
                <a:ea typeface="맑은 고딕" panose="020B0503020000020004" pitchFamily="50" charset="-127"/>
                <a:cs typeface="Calibri" panose="020F0502020204030204" pitchFamily="34" charset="0"/>
              </a:rPr>
              <a:t>6</a:t>
            </a:r>
            <a:r>
              <a:rPr lang="ko-KR" altLang="en-US" sz="850" b="0" dirty="0">
                <a:solidFill>
                  <a:schemeClr val="tx1"/>
                </a:solidFill>
                <a:ea typeface="맑은 고딕" panose="020B0503020000020004" pitchFamily="50" charset="-127"/>
                <a:cs typeface="Calibri" panose="020F0502020204030204" pitchFamily="34" charset="0"/>
              </a:rPr>
              <a:t>월 </a:t>
            </a:r>
            <a:r>
              <a:rPr lang="en-US" altLang="ko-KR" sz="850" b="0">
                <a:solidFill>
                  <a:schemeClr val="tx1"/>
                </a:solidFill>
                <a:ea typeface="맑은 고딕" panose="020B0503020000020004" pitchFamily="50" charset="-127"/>
                <a:cs typeface="Calibri" panose="020F0502020204030204" pitchFamily="34" charset="0"/>
              </a:rPr>
              <a:t>LTM 101</a:t>
            </a:r>
            <a:r>
              <a:rPr lang="ko-KR" altLang="en-US" sz="850" b="0">
                <a:solidFill>
                  <a:schemeClr val="tx1"/>
                </a:solidFill>
                <a:ea typeface="맑은 고딕" panose="020B0503020000020004" pitchFamily="50" charset="-127"/>
                <a:cs typeface="Calibri" panose="020F0502020204030204" pitchFamily="34" charset="0"/>
              </a:rPr>
              <a:t>억원으로 </a:t>
            </a:r>
            <a:r>
              <a:rPr lang="ko-KR" altLang="en-US" sz="850" b="0" dirty="0">
                <a:solidFill>
                  <a:schemeClr val="tx1"/>
                </a:solidFill>
                <a:ea typeface="맑은 고딕" panose="020B0503020000020004" pitchFamily="50" charset="-127"/>
                <a:cs typeface="Calibri" panose="020F0502020204030204" pitchFamily="34" charset="0"/>
              </a:rPr>
              <a:t>증가하였습니다</a:t>
            </a:r>
            <a:r>
              <a:rPr lang="en-US" altLang="ko-KR" sz="850" b="0" dirty="0">
                <a:solidFill>
                  <a:schemeClr val="tx1"/>
                </a:solidFill>
                <a:ea typeface="맑은 고딕" panose="020B0503020000020004" pitchFamily="50" charset="-127"/>
                <a:cs typeface="Calibri" panose="020F0502020204030204" pitchFamily="34" charset="0"/>
              </a:rPr>
              <a:t>.</a:t>
            </a:r>
          </a:p>
          <a:p>
            <a:pPr marL="257175" indent="-171450">
              <a:lnSpc>
                <a:spcPct val="114000"/>
              </a:lnSpc>
              <a:spcAft>
                <a:spcPts val="550"/>
              </a:spcAft>
              <a:buFont typeface="Arial" panose="020B0604020202020204" pitchFamily="34" charset="0"/>
              <a:buChar char="•"/>
            </a:pPr>
            <a:r>
              <a:rPr lang="en-US" altLang="ko-KR" sz="850" b="0" dirty="0">
                <a:solidFill>
                  <a:schemeClr val="tx1"/>
                </a:solidFill>
                <a:ea typeface="맑은 고딕" panose="020B0503020000020004" pitchFamily="50" charset="-127"/>
                <a:cs typeface="Calibri" panose="020F0502020204030204" pitchFamily="34" charset="0"/>
              </a:rPr>
              <a:t>2020</a:t>
            </a:r>
            <a:r>
              <a:rPr lang="ko-KR" altLang="en-US" sz="850" b="0" dirty="0">
                <a:solidFill>
                  <a:schemeClr val="tx1"/>
                </a:solidFill>
                <a:ea typeface="맑은 고딕" panose="020B0503020000020004" pitchFamily="50" charset="-127"/>
                <a:cs typeface="Calibri" panose="020F0502020204030204" pitchFamily="34" charset="0"/>
              </a:rPr>
              <a:t>년에는 일시적으로 </a:t>
            </a:r>
            <a:r>
              <a:rPr lang="en-US" altLang="ko-KR" sz="850" b="0" dirty="0">
                <a:solidFill>
                  <a:schemeClr val="tx1"/>
                </a:solidFill>
                <a:ea typeface="맑은 고딕" panose="020B0503020000020004" pitchFamily="50" charset="-127"/>
                <a:cs typeface="Calibri" panose="020F0502020204030204" pitchFamily="34" charset="0"/>
              </a:rPr>
              <a:t>ODM </a:t>
            </a:r>
            <a:r>
              <a:rPr lang="ko-KR" altLang="en-US" sz="850" b="0" dirty="0">
                <a:solidFill>
                  <a:schemeClr val="tx1"/>
                </a:solidFill>
                <a:ea typeface="맑은 고딕" panose="020B0503020000020004" pitchFamily="50" charset="-127"/>
                <a:cs typeface="Calibri" panose="020F0502020204030204" pitchFamily="34" charset="0"/>
              </a:rPr>
              <a:t>형식으로 납품한 </a:t>
            </a:r>
            <a:r>
              <a:rPr lang="en-US" altLang="ko-KR" sz="850" b="0" dirty="0">
                <a:solidFill>
                  <a:schemeClr val="tx1"/>
                </a:solidFill>
                <a:ea typeface="맑은 고딕" panose="020B0503020000020004" pitchFamily="50" charset="-127"/>
                <a:cs typeface="Calibri" panose="020F0502020204030204" pitchFamily="34" charset="0"/>
              </a:rPr>
              <a:t>Covid-19 </a:t>
            </a:r>
            <a:r>
              <a:rPr lang="ko-KR" altLang="en-US" sz="850" b="0" dirty="0">
                <a:solidFill>
                  <a:schemeClr val="tx1"/>
                </a:solidFill>
                <a:ea typeface="맑은 고딕" panose="020B0503020000020004" pitchFamily="50" charset="-127"/>
                <a:cs typeface="Calibri" panose="020F0502020204030204" pitchFamily="34" charset="0"/>
              </a:rPr>
              <a:t>관련 제품 매출 증가로 인체용 매출이 증가하였습니다</a:t>
            </a:r>
            <a:r>
              <a:rPr lang="en-US" altLang="ko-KR" sz="850" b="0" dirty="0">
                <a:solidFill>
                  <a:schemeClr val="tx1"/>
                </a:solidFill>
                <a:ea typeface="맑은 고딕" panose="020B0503020000020004" pitchFamily="50" charset="-127"/>
                <a:cs typeface="Calibri" panose="020F0502020204030204" pitchFamily="34" charset="0"/>
              </a:rPr>
              <a:t>. </a:t>
            </a:r>
            <a:r>
              <a:rPr lang="ko-KR" altLang="en-US" sz="850" b="0" dirty="0">
                <a:solidFill>
                  <a:schemeClr val="tx1"/>
                </a:solidFill>
                <a:ea typeface="맑은 고딕" panose="020B0503020000020004" pitchFamily="50" charset="-127"/>
                <a:cs typeface="Calibri" panose="020F0502020204030204" pitchFamily="34" charset="0"/>
              </a:rPr>
              <a:t>해당 납품 건은 </a:t>
            </a:r>
            <a:r>
              <a:rPr lang="en-US" altLang="ko-KR" sz="850" b="0" dirty="0">
                <a:solidFill>
                  <a:schemeClr val="tx1"/>
                </a:solidFill>
                <a:ea typeface="맑은 고딕" panose="020B0503020000020004" pitchFamily="50" charset="-127"/>
                <a:cs typeface="Calibri" panose="020F0502020204030204" pitchFamily="34" charset="0"/>
              </a:rPr>
              <a:t>2020</a:t>
            </a:r>
            <a:r>
              <a:rPr lang="ko-KR" altLang="en-US" sz="850" b="0" dirty="0">
                <a:solidFill>
                  <a:schemeClr val="tx1"/>
                </a:solidFill>
                <a:ea typeface="맑은 고딕" panose="020B0503020000020004" pitchFamily="50" charset="-127"/>
                <a:cs typeface="Calibri" panose="020F0502020204030204" pitchFamily="34" charset="0"/>
              </a:rPr>
              <a:t>년 종료 되고 </a:t>
            </a:r>
            <a:r>
              <a:rPr lang="en-US" altLang="ko-KR" sz="850" b="0" dirty="0">
                <a:solidFill>
                  <a:schemeClr val="tx1"/>
                </a:solidFill>
                <a:ea typeface="맑은 고딕" panose="020B0503020000020004" pitchFamily="50" charset="-127"/>
                <a:cs typeface="Calibri" panose="020F0502020204030204" pitchFamily="34" charset="0"/>
              </a:rPr>
              <a:t>2021</a:t>
            </a:r>
            <a:r>
              <a:rPr lang="ko-KR" altLang="en-US" sz="850" b="0" dirty="0">
                <a:solidFill>
                  <a:schemeClr val="tx1"/>
                </a:solidFill>
                <a:ea typeface="맑은 고딕" panose="020B0503020000020004" pitchFamily="50" charset="-127"/>
                <a:cs typeface="Calibri" panose="020F0502020204030204" pitchFamily="34" charset="0"/>
              </a:rPr>
              <a:t>년에는 매출이 없었으며 추가 매출을 위해서는 허가 및 신규 수주가 필요합니다</a:t>
            </a:r>
            <a:r>
              <a:rPr lang="en-US" altLang="ko-KR" sz="850" b="0" dirty="0">
                <a:solidFill>
                  <a:schemeClr val="tx1"/>
                </a:solidFill>
                <a:ea typeface="맑은 고딕" panose="020B0503020000020004" pitchFamily="50" charset="-127"/>
                <a:cs typeface="Calibri" panose="020F0502020204030204" pitchFamily="34" charset="0"/>
              </a:rPr>
              <a:t>.</a:t>
            </a: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제조 여부에 따라 </a:t>
            </a:r>
            <a:r>
              <a:rPr lang="en-US" altLang="ko-KR" sz="850" b="0" dirty="0">
                <a:solidFill>
                  <a:schemeClr val="tx1"/>
                </a:solidFill>
                <a:ea typeface="맑은 고딕" panose="020B0503020000020004" pitchFamily="50" charset="-127"/>
                <a:cs typeface="Calibri" panose="020F0502020204030204" pitchFamily="34" charset="0"/>
              </a:rPr>
              <a:t>2021</a:t>
            </a:r>
            <a:r>
              <a:rPr lang="ko-KR" altLang="en-US" sz="850" b="0" dirty="0">
                <a:solidFill>
                  <a:schemeClr val="tx1"/>
                </a:solidFill>
                <a:ea typeface="맑은 고딕" panose="020B0503020000020004" pitchFamily="50" charset="-127"/>
                <a:cs typeface="Calibri" panose="020F0502020204030204" pitchFamily="34" charset="0"/>
              </a:rPr>
              <a:t>년 </a:t>
            </a:r>
            <a:r>
              <a:rPr lang="en-US" altLang="ko-KR" sz="850" b="0" dirty="0">
                <a:solidFill>
                  <a:schemeClr val="tx1"/>
                </a:solidFill>
                <a:ea typeface="맑은 고딕" panose="020B0503020000020004" pitchFamily="50" charset="-127"/>
                <a:cs typeface="Calibri" panose="020F0502020204030204" pitchFamily="34" charset="0"/>
              </a:rPr>
              <a:t>6</a:t>
            </a:r>
            <a:r>
              <a:rPr lang="ko-KR" altLang="en-US" sz="850" b="0" dirty="0">
                <a:solidFill>
                  <a:schemeClr val="tx1"/>
                </a:solidFill>
                <a:ea typeface="맑은 고딕" panose="020B0503020000020004" pitchFamily="50" charset="-127"/>
                <a:cs typeface="Calibri" panose="020F0502020204030204" pitchFamily="34" charset="0"/>
              </a:rPr>
              <a:t>월 </a:t>
            </a:r>
            <a:r>
              <a:rPr lang="en-US" altLang="ko-KR" sz="850" b="0" dirty="0">
                <a:solidFill>
                  <a:schemeClr val="tx1"/>
                </a:solidFill>
                <a:ea typeface="맑은 고딕" panose="020B0503020000020004" pitchFamily="50" charset="-127"/>
                <a:cs typeface="Calibri" panose="020F0502020204030204" pitchFamily="34" charset="0"/>
              </a:rPr>
              <a:t>LTM </a:t>
            </a:r>
            <a:r>
              <a:rPr lang="ko-KR" altLang="en-US" sz="850" b="0" dirty="0">
                <a:solidFill>
                  <a:schemeClr val="tx1"/>
                </a:solidFill>
                <a:ea typeface="맑은 고딕" panose="020B0503020000020004" pitchFamily="50" charset="-127"/>
                <a:cs typeface="Calibri" panose="020F0502020204030204" pitchFamily="34" charset="0"/>
              </a:rPr>
              <a:t>기준 제품 비중이 </a:t>
            </a:r>
            <a:r>
              <a:rPr lang="en-US" altLang="ko-KR" sz="850" b="0" dirty="0">
                <a:solidFill>
                  <a:schemeClr val="tx1"/>
                </a:solidFill>
                <a:ea typeface="맑은 고딕" panose="020B0503020000020004" pitchFamily="50" charset="-127"/>
                <a:cs typeface="Calibri" panose="020F0502020204030204" pitchFamily="34" charset="0"/>
              </a:rPr>
              <a:t>89.8%</a:t>
            </a:r>
            <a:r>
              <a:rPr lang="ko-KR" altLang="en-US" sz="850" b="0" dirty="0">
                <a:solidFill>
                  <a:schemeClr val="tx1"/>
                </a:solidFill>
                <a:ea typeface="맑은 고딕" panose="020B0503020000020004" pitchFamily="50" charset="-127"/>
                <a:cs typeface="Calibri" panose="020F0502020204030204" pitchFamily="34" charset="0"/>
              </a:rPr>
              <a:t>를 차지하고 있습니다</a:t>
            </a:r>
            <a:r>
              <a:rPr lang="en-US" altLang="ko-KR" sz="850" b="0" dirty="0">
                <a:solidFill>
                  <a:schemeClr val="tx1"/>
                </a:solidFill>
                <a:ea typeface="맑은 고딕" panose="020B0503020000020004" pitchFamily="50" charset="-127"/>
                <a:cs typeface="Calibri" panose="020F0502020204030204" pitchFamily="34" charset="0"/>
              </a:rPr>
              <a:t>. </a:t>
            </a:r>
            <a:r>
              <a:rPr lang="ko-KR" altLang="en-US" sz="850" b="0" dirty="0">
                <a:solidFill>
                  <a:schemeClr val="tx1"/>
                </a:solidFill>
                <a:ea typeface="맑은 고딕" panose="020B0503020000020004" pitchFamily="50" charset="-127"/>
                <a:cs typeface="Calibri" panose="020F0502020204030204" pitchFamily="34" charset="0"/>
              </a:rPr>
              <a:t>상품은 거래처 요청에 의해 회사가 제조하지 않는 품목을 매출하는 것으로 중개 거래만 하므로 마진율이 낮습니다</a:t>
            </a:r>
            <a:r>
              <a:rPr lang="en-US" altLang="ko-KR" sz="850" b="0" dirty="0">
                <a:solidFill>
                  <a:schemeClr val="tx1"/>
                </a:solidFill>
                <a:ea typeface="맑은 고딕" panose="020B0503020000020004" pitchFamily="50" charset="-127"/>
                <a:cs typeface="Calibri" panose="020F0502020204030204" pitchFamily="34" charset="0"/>
              </a:rPr>
              <a:t>. </a:t>
            </a:r>
            <a:r>
              <a:rPr lang="ko-KR" altLang="en-US" sz="850" b="0" dirty="0">
                <a:solidFill>
                  <a:schemeClr val="tx1"/>
                </a:solidFill>
                <a:ea typeface="맑은 고딕" panose="020B0503020000020004" pitchFamily="50" charset="-127"/>
                <a:cs typeface="Calibri" panose="020F0502020204030204" pitchFamily="34" charset="0"/>
              </a:rPr>
              <a:t>회사는 이익율이 낮고 주된 사업이 아닌 </a:t>
            </a:r>
            <a:r>
              <a:rPr lang="en-US" altLang="ko-KR" sz="850" b="0" dirty="0">
                <a:solidFill>
                  <a:schemeClr val="tx1"/>
                </a:solidFill>
                <a:ea typeface="맑은 고딕" panose="020B0503020000020004" pitchFamily="50" charset="-127"/>
                <a:cs typeface="Calibri" panose="020F0502020204030204" pitchFamily="34" charset="0"/>
              </a:rPr>
              <a:t>PBS, FBS </a:t>
            </a:r>
            <a:r>
              <a:rPr lang="ko-KR" altLang="en-US" sz="850" b="0" dirty="0">
                <a:solidFill>
                  <a:schemeClr val="tx1"/>
                </a:solidFill>
                <a:ea typeface="맑은 고딕" panose="020B0503020000020004" pitchFamily="50" charset="-127"/>
                <a:cs typeface="Calibri" panose="020F0502020204030204" pitchFamily="34" charset="0"/>
              </a:rPr>
              <a:t>등 상품 판매를 축소하였습니다</a:t>
            </a:r>
            <a:r>
              <a:rPr lang="en-US" altLang="ko-KR" sz="850" b="0" dirty="0">
                <a:solidFill>
                  <a:schemeClr val="tx1"/>
                </a:solidFill>
                <a:ea typeface="맑은 고딕" panose="020B0503020000020004" pitchFamily="50" charset="-127"/>
                <a:cs typeface="Calibri" panose="020F0502020204030204" pitchFamily="34" charset="0"/>
              </a:rPr>
              <a:t>.</a:t>
            </a: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판매 지역 측면에서는 수출 증가로 수출 비중이 </a:t>
            </a:r>
            <a:r>
              <a:rPr lang="en-US" altLang="ko-KR" sz="850" b="0" dirty="0">
                <a:solidFill>
                  <a:schemeClr val="tx1"/>
                </a:solidFill>
                <a:ea typeface="맑은 고딕" panose="020B0503020000020004" pitchFamily="50" charset="-127"/>
                <a:cs typeface="Calibri" panose="020F0502020204030204" pitchFamily="34" charset="0"/>
              </a:rPr>
              <a:t>2018</a:t>
            </a:r>
            <a:r>
              <a:rPr lang="ko-KR" altLang="en-US" sz="850" b="0" dirty="0">
                <a:solidFill>
                  <a:schemeClr val="tx1"/>
                </a:solidFill>
                <a:ea typeface="맑은 고딕" panose="020B0503020000020004" pitchFamily="50" charset="-127"/>
                <a:cs typeface="Calibri" panose="020F0502020204030204" pitchFamily="34" charset="0"/>
              </a:rPr>
              <a:t>년 </a:t>
            </a:r>
            <a:r>
              <a:rPr lang="en-US" altLang="ko-KR" sz="850" b="0" dirty="0">
                <a:solidFill>
                  <a:schemeClr val="tx1"/>
                </a:solidFill>
                <a:ea typeface="맑은 고딕" panose="020B0503020000020004" pitchFamily="50" charset="-127"/>
                <a:cs typeface="Calibri" panose="020F0502020204030204" pitchFamily="34" charset="0"/>
              </a:rPr>
              <a:t>22.8%(24</a:t>
            </a:r>
            <a:r>
              <a:rPr lang="ko-KR" altLang="en-US" sz="850" b="0" dirty="0">
                <a:solidFill>
                  <a:schemeClr val="tx1"/>
                </a:solidFill>
                <a:ea typeface="맑은 고딕" panose="020B0503020000020004" pitchFamily="50" charset="-127"/>
                <a:cs typeface="Calibri" panose="020F0502020204030204" pitchFamily="34" charset="0"/>
              </a:rPr>
              <a:t>억원</a:t>
            </a:r>
            <a:r>
              <a:rPr lang="en-US" altLang="ko-KR" sz="850" b="0" dirty="0">
                <a:solidFill>
                  <a:schemeClr val="tx1"/>
                </a:solidFill>
                <a:ea typeface="맑은 고딕" panose="020B0503020000020004" pitchFamily="50" charset="-127"/>
                <a:cs typeface="Calibri" panose="020F0502020204030204" pitchFamily="34" charset="0"/>
              </a:rPr>
              <a:t>)</a:t>
            </a:r>
            <a:r>
              <a:rPr lang="ko-KR" altLang="en-US" sz="850" b="0" dirty="0">
                <a:solidFill>
                  <a:schemeClr val="tx1"/>
                </a:solidFill>
                <a:ea typeface="맑은 고딕" panose="020B0503020000020004" pitchFamily="50" charset="-127"/>
                <a:cs typeface="Calibri" panose="020F0502020204030204" pitchFamily="34" charset="0"/>
              </a:rPr>
              <a:t>에서 </a:t>
            </a:r>
            <a:r>
              <a:rPr lang="en-US" altLang="ko-KR" sz="850" b="0" dirty="0">
                <a:solidFill>
                  <a:schemeClr val="tx1"/>
                </a:solidFill>
                <a:ea typeface="맑은 고딕" panose="020B0503020000020004" pitchFamily="50" charset="-127"/>
                <a:cs typeface="Calibri" panose="020F0502020204030204" pitchFamily="34" charset="0"/>
              </a:rPr>
              <a:t>2021</a:t>
            </a:r>
            <a:r>
              <a:rPr lang="ko-KR" altLang="en-US" sz="850" b="0" dirty="0">
                <a:solidFill>
                  <a:schemeClr val="tx1"/>
                </a:solidFill>
                <a:ea typeface="맑은 고딕" panose="020B0503020000020004" pitchFamily="50" charset="-127"/>
                <a:cs typeface="Calibri" panose="020F0502020204030204" pitchFamily="34" charset="0"/>
              </a:rPr>
              <a:t>년 </a:t>
            </a:r>
            <a:r>
              <a:rPr lang="en-US" altLang="ko-KR" sz="850" b="0" dirty="0">
                <a:solidFill>
                  <a:schemeClr val="tx1"/>
                </a:solidFill>
                <a:ea typeface="맑은 고딕" panose="020B0503020000020004" pitchFamily="50" charset="-127"/>
                <a:cs typeface="Calibri" panose="020F0502020204030204" pitchFamily="34" charset="0"/>
              </a:rPr>
              <a:t>6</a:t>
            </a:r>
            <a:r>
              <a:rPr lang="ko-KR" altLang="en-US" sz="850" b="0" dirty="0">
                <a:solidFill>
                  <a:schemeClr val="tx1"/>
                </a:solidFill>
                <a:ea typeface="맑은 고딕" panose="020B0503020000020004" pitchFamily="50" charset="-127"/>
                <a:cs typeface="Calibri" panose="020F0502020204030204" pitchFamily="34" charset="0"/>
              </a:rPr>
              <a:t>월 </a:t>
            </a:r>
            <a:r>
              <a:rPr lang="en-US" altLang="ko-KR" sz="850" b="0" dirty="0">
                <a:solidFill>
                  <a:schemeClr val="tx1"/>
                </a:solidFill>
                <a:ea typeface="맑은 고딕" panose="020B0503020000020004" pitchFamily="50" charset="-127"/>
                <a:cs typeface="Calibri" panose="020F0502020204030204" pitchFamily="34" charset="0"/>
              </a:rPr>
              <a:t>LTM </a:t>
            </a:r>
            <a:r>
              <a:rPr lang="ko-KR" altLang="en-US" sz="850" b="0" dirty="0">
                <a:solidFill>
                  <a:schemeClr val="tx1"/>
                </a:solidFill>
                <a:ea typeface="맑은 고딕" panose="020B0503020000020004" pitchFamily="50" charset="-127"/>
                <a:cs typeface="Calibri" panose="020F0502020204030204" pitchFamily="34" charset="0"/>
              </a:rPr>
              <a:t>기준 </a:t>
            </a:r>
            <a:r>
              <a:rPr lang="en-US" altLang="ko-KR" sz="850" b="0" dirty="0">
                <a:solidFill>
                  <a:schemeClr val="tx1"/>
                </a:solidFill>
                <a:ea typeface="맑은 고딕" panose="020B0503020000020004" pitchFamily="50" charset="-127"/>
                <a:cs typeface="Calibri" panose="020F0502020204030204" pitchFamily="34" charset="0"/>
              </a:rPr>
              <a:t>29.7%(37</a:t>
            </a:r>
            <a:r>
              <a:rPr lang="ko-KR" altLang="en-US" sz="850" b="0" dirty="0">
                <a:solidFill>
                  <a:schemeClr val="tx1"/>
                </a:solidFill>
                <a:ea typeface="맑은 고딕" panose="020B0503020000020004" pitchFamily="50" charset="-127"/>
                <a:cs typeface="Calibri" panose="020F0502020204030204" pitchFamily="34" charset="0"/>
              </a:rPr>
              <a:t>억원</a:t>
            </a:r>
            <a:r>
              <a:rPr lang="en-US" altLang="ko-KR" sz="850" b="0" dirty="0">
                <a:solidFill>
                  <a:schemeClr val="tx1"/>
                </a:solidFill>
                <a:ea typeface="맑은 고딕" panose="020B0503020000020004" pitchFamily="50" charset="-127"/>
                <a:cs typeface="Calibri" panose="020F0502020204030204" pitchFamily="34" charset="0"/>
              </a:rPr>
              <a:t>)</a:t>
            </a:r>
            <a:r>
              <a:rPr lang="ko-KR" altLang="en-US" sz="850" b="0" dirty="0">
                <a:solidFill>
                  <a:schemeClr val="tx1"/>
                </a:solidFill>
                <a:ea typeface="맑은 고딕" panose="020B0503020000020004" pitchFamily="50" charset="-127"/>
                <a:cs typeface="Calibri" panose="020F0502020204030204" pitchFamily="34" charset="0"/>
              </a:rPr>
              <a:t>로 증가하였습니다</a:t>
            </a:r>
            <a:r>
              <a:rPr lang="en-US" altLang="ko-KR" sz="850" b="0" dirty="0">
                <a:solidFill>
                  <a:schemeClr val="tx1"/>
                </a:solidFill>
                <a:ea typeface="맑은 고딕" panose="020B0503020000020004" pitchFamily="50" charset="-127"/>
                <a:cs typeface="Calibri" panose="020F0502020204030204" pitchFamily="34" charset="0"/>
              </a:rPr>
              <a:t>.</a:t>
            </a:r>
          </a:p>
        </p:txBody>
      </p:sp>
      <p:sp>
        <p:nvSpPr>
          <p:cNvPr id="21" name="Text Box 51">
            <a:extLst>
              <a:ext uri="{FF2B5EF4-FFF2-40B4-BE49-F238E27FC236}">
                <a16:creationId xmlns:a16="http://schemas.microsoft.com/office/drawing/2014/main" id="{28E3668E-0748-424C-8E36-B1DF5FFE090C}"/>
              </a:ext>
            </a:extLst>
          </p:cNvPr>
          <p:cNvSpPr txBox="1">
            <a:spLocks noChangeArrowheads="1"/>
          </p:cNvSpPr>
          <p:nvPr/>
        </p:nvSpPr>
        <p:spPr bwMode="auto">
          <a:xfrm>
            <a:off x="412866" y="6004380"/>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8" name="Text Placeholder 3">
            <a:extLst>
              <a:ext uri="{FF2B5EF4-FFF2-40B4-BE49-F238E27FC236}">
                <a16:creationId xmlns:a16="http://schemas.microsoft.com/office/drawing/2014/main" id="{4298C536-C8AA-44BD-B47B-A40FF9B0DFA5}"/>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graphicFrame>
        <p:nvGraphicFramePr>
          <p:cNvPr id="9" name="Chart1">
            <a:extLst>
              <a:ext uri="{FF2B5EF4-FFF2-40B4-BE49-F238E27FC236}">
                <a16:creationId xmlns:a16="http://schemas.microsoft.com/office/drawing/2014/main" id="{7B27DAC2-92B2-45D2-9F50-8074F26D71AD}"/>
              </a:ext>
            </a:extLst>
          </p:cNvPr>
          <p:cNvGraphicFramePr>
            <a:graphicFrameLocks/>
          </p:cNvGraphicFramePr>
          <p:nvPr/>
        </p:nvGraphicFramePr>
        <p:xfrm>
          <a:off x="4935114" y="3015377"/>
          <a:ext cx="6064655" cy="2662687"/>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직선 연결선 2">
            <a:extLst>
              <a:ext uri="{FF2B5EF4-FFF2-40B4-BE49-F238E27FC236}">
                <a16:creationId xmlns:a16="http://schemas.microsoft.com/office/drawing/2014/main" id="{502B6B73-2BB8-44FF-B597-F5B453B47AC9}"/>
              </a:ext>
            </a:extLst>
          </p:cNvPr>
          <p:cNvCxnSpPr/>
          <p:nvPr/>
        </p:nvCxnSpPr>
        <p:spPr>
          <a:xfrm>
            <a:off x="7813140" y="3429000"/>
            <a:ext cx="0" cy="1179214"/>
          </a:xfrm>
          <a:prstGeom prst="line">
            <a:avLst/>
          </a:prstGeom>
          <a:ln w="12700">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A64D235B-4FC4-4502-839B-69CBC80DE162}"/>
              </a:ext>
            </a:extLst>
          </p:cNvPr>
          <p:cNvPicPr>
            <a:picLocks noChangeAspect="1"/>
          </p:cNvPicPr>
          <p:nvPr/>
        </p:nvPicPr>
        <p:blipFill>
          <a:blip r:embed="rId4"/>
          <a:stretch>
            <a:fillRect/>
          </a:stretch>
        </p:blipFill>
        <p:spPr>
          <a:xfrm>
            <a:off x="401616" y="1478984"/>
            <a:ext cx="4515612" cy="4517136"/>
          </a:xfrm>
          <a:prstGeom prst="rect">
            <a:avLst/>
          </a:prstGeom>
        </p:spPr>
      </p:pic>
    </p:spTree>
    <p:extLst>
      <p:ext uri="{BB962C8B-B14F-4D97-AF65-F5344CB8AC3E}">
        <p14:creationId xmlns:p14="http://schemas.microsoft.com/office/powerpoint/2010/main" val="338085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DAB8A2B7-2078-40E9-BA41-65B239B0825E}"/>
              </a:ext>
            </a:extLst>
          </p:cNvPr>
          <p:cNvPicPr>
            <a:picLocks noChangeAspect="1"/>
          </p:cNvPicPr>
          <p:nvPr/>
        </p:nvPicPr>
        <p:blipFill>
          <a:blip r:embed="rId3"/>
          <a:stretch>
            <a:fillRect/>
          </a:stretch>
        </p:blipFill>
        <p:spPr>
          <a:xfrm>
            <a:off x="401616" y="1478984"/>
            <a:ext cx="4515612" cy="4517136"/>
          </a:xfrm>
          <a:prstGeom prst="rect">
            <a:avLst/>
          </a:prstGeom>
        </p:spPr>
      </p:pic>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주력 사업인 내수 동물진단 제품 매출은 안정적으로 발생하고 있으며 인체 진단 제품 매출 증가</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수출 증가로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103</a:t>
            </a:r>
            <a:r>
              <a:rPr lang="ko-KR" altLang="en-US" sz="900" dirty="0">
                <a:solidFill>
                  <a:srgbClr val="00338D"/>
                </a:solidFill>
                <a:latin typeface="Arial" panose="020B0604020202020204" pitchFamily="34" charset="0"/>
                <a:ea typeface="맑은 고딕" panose="020B0503020000020004" pitchFamily="50" charset="-127"/>
              </a:rPr>
              <a:t>억원에서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138</a:t>
            </a:r>
            <a:r>
              <a:rPr lang="ko-KR" altLang="en-US" sz="900" dirty="0">
                <a:solidFill>
                  <a:srgbClr val="00338D"/>
                </a:solidFill>
                <a:latin typeface="Arial" panose="020B0604020202020204" pitchFamily="34" charset="0"/>
                <a:ea typeface="맑은 고딕" panose="020B0503020000020004" pitchFamily="50" charset="-127"/>
              </a:rPr>
              <a:t>억원으로 매출액이 증가하였습니다</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증가 매출 중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 매출 건은 거래가 종료 되어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년에는 거의 발생하지 않았습니다</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11~12</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매출액 대비 </a:t>
            </a:r>
            <a:r>
              <a:rPr lang="en-US" altLang="ko-KR" sz="900" dirty="0">
                <a:solidFill>
                  <a:srgbClr val="00338D"/>
                </a:solidFill>
                <a:latin typeface="Arial" panose="020B0604020202020204" pitchFamily="34" charset="0"/>
                <a:ea typeface="맑은 고딕" panose="020B0503020000020004" pitchFamily="50" charset="-127"/>
              </a:rPr>
              <a:t>11~13%</a:t>
            </a:r>
            <a:r>
              <a:rPr lang="ko-KR" altLang="en-US" sz="900" dirty="0">
                <a:solidFill>
                  <a:srgbClr val="00338D"/>
                </a:solidFill>
                <a:latin typeface="Arial" panose="020B0604020202020204" pitchFamily="34" charset="0"/>
                <a:ea typeface="맑은 고딕" panose="020B0503020000020004" pitchFamily="50" charset="-127"/>
              </a:rPr>
              <a:t>에서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키트의 높은 이익율로 인하여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년에는 </a:t>
            </a:r>
            <a:r>
              <a:rPr lang="en-US" altLang="ko-KR" sz="900" dirty="0">
                <a:solidFill>
                  <a:srgbClr val="00338D"/>
                </a:solidFill>
                <a:latin typeface="Arial" panose="020B0604020202020204" pitchFamily="34" charset="0"/>
                <a:ea typeface="맑은 고딕" panose="020B0503020000020004" pitchFamily="50" charset="-127"/>
              </a:rPr>
              <a:t>30</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22.0%</a:t>
            </a:r>
            <a:r>
              <a:rPr lang="ko-KR" altLang="en-US" sz="900" dirty="0">
                <a:solidFill>
                  <a:srgbClr val="00338D"/>
                </a:solidFill>
                <a:latin typeface="Arial" panose="020B0604020202020204" pitchFamily="34" charset="0"/>
                <a:ea typeface="맑은 고딕" panose="020B0503020000020004" pitchFamily="50" charset="-127"/>
              </a:rPr>
              <a:t>로 증가하였습니다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PL Overview (2/2)</a:t>
            </a: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40822" y="1478983"/>
            <a:ext cx="4540017" cy="4886648"/>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spcAft>
                <a:spcPts val="550"/>
              </a:spcAft>
            </a:pPr>
            <a:r>
              <a:rPr lang="ko-KR" altLang="en-US" sz="850" dirty="0">
                <a:solidFill>
                  <a:srgbClr val="00338D"/>
                </a:solidFill>
                <a:ea typeface="맑은 고딕" panose="020B0503020000020004" pitchFamily="50" charset="-127"/>
              </a:rPr>
              <a:t>매출총이익</a:t>
            </a:r>
            <a:endParaRPr lang="en-US" altLang="ko-KR" sz="850" dirty="0">
              <a:solidFill>
                <a:srgbClr val="00338D"/>
              </a:solidFill>
              <a:latin typeface="맑은 고딕" panose="020B0503020000020004" pitchFamily="50" charset="-127"/>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①  </a:t>
            </a:r>
            <a:r>
              <a:rPr lang="en-US" altLang="ko-KR" sz="850" b="0" dirty="0">
                <a:solidFill>
                  <a:schemeClr val="tx1"/>
                </a:solidFill>
                <a:latin typeface="맑은 고딕" panose="020B0503020000020004" pitchFamily="50" charset="-127"/>
                <a:ea typeface="맑은 고딕" panose="020B0503020000020004" pitchFamily="50" charset="-127"/>
              </a:rPr>
              <a:t>2020</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GP% </a:t>
            </a:r>
            <a:r>
              <a:rPr lang="ko-KR" altLang="en-US" sz="850" b="0" dirty="0">
                <a:solidFill>
                  <a:schemeClr val="tx1"/>
                </a:solidFill>
                <a:latin typeface="맑은 고딕" panose="020B0503020000020004" pitchFamily="50" charset="-127"/>
                <a:ea typeface="맑은 고딕" panose="020B0503020000020004" pitchFamily="50" charset="-127"/>
              </a:rPr>
              <a:t>상승은 </a:t>
            </a:r>
            <a:r>
              <a:rPr lang="en-US" altLang="ko-KR" sz="850" b="0" dirty="0">
                <a:solidFill>
                  <a:schemeClr val="tx1"/>
                </a:solidFill>
                <a:latin typeface="맑은 고딕" panose="020B0503020000020004" pitchFamily="50" charset="-127"/>
                <a:ea typeface="맑은 고딕" panose="020B0503020000020004" pitchFamily="50" charset="-127"/>
              </a:rPr>
              <a:t>GP%</a:t>
            </a:r>
            <a:r>
              <a:rPr lang="ko-KR" altLang="en-US" sz="850" b="0" dirty="0">
                <a:solidFill>
                  <a:schemeClr val="tx1"/>
                </a:solidFill>
                <a:latin typeface="맑은 고딕" panose="020B0503020000020004" pitchFamily="50" charset="-127"/>
                <a:ea typeface="맑은 고딕" panose="020B0503020000020004" pitchFamily="50" charset="-127"/>
              </a:rPr>
              <a:t>가 </a:t>
            </a:r>
            <a:r>
              <a:rPr lang="en-US" altLang="ko-KR" sz="850" b="0" dirty="0">
                <a:solidFill>
                  <a:schemeClr val="tx1"/>
                </a:solidFill>
                <a:latin typeface="맑은 고딕" panose="020B0503020000020004" pitchFamily="50" charset="-127"/>
                <a:ea typeface="맑은 고딕" panose="020B0503020000020004" pitchFamily="50" charset="-127"/>
              </a:rPr>
              <a:t>84.0%</a:t>
            </a:r>
            <a:r>
              <a:rPr lang="ko-KR" altLang="en-US" sz="850" b="0" dirty="0">
                <a:solidFill>
                  <a:schemeClr val="tx1"/>
                </a:solidFill>
                <a:latin typeface="맑은 고딕" panose="020B0503020000020004" pitchFamily="50" charset="-127"/>
                <a:ea typeface="맑은 고딕" panose="020B0503020000020004" pitchFamily="50" charset="-127"/>
              </a:rPr>
              <a:t>로 높은 </a:t>
            </a:r>
            <a:r>
              <a:rPr lang="en-US" altLang="ko-KR" sz="850" b="0" dirty="0">
                <a:solidFill>
                  <a:schemeClr val="tx1"/>
                </a:solidFill>
                <a:latin typeface="맑은 고딕" panose="020B0503020000020004" pitchFamily="50" charset="-127"/>
                <a:ea typeface="맑은 고딕" panose="020B0503020000020004" pitchFamily="50" charset="-127"/>
              </a:rPr>
              <a:t>COVID-19 PCR kit </a:t>
            </a:r>
            <a:r>
              <a:rPr lang="ko-KR" altLang="en-US" sz="850" b="0">
                <a:solidFill>
                  <a:schemeClr val="tx1"/>
                </a:solidFill>
                <a:latin typeface="맑은 고딕" panose="020B0503020000020004" pitchFamily="50" charset="-127"/>
                <a:ea typeface="맑은 고딕" panose="020B0503020000020004" pitchFamily="50" charset="-127"/>
              </a:rPr>
              <a:t>매출 </a:t>
            </a:r>
            <a:r>
              <a:rPr lang="en-US" altLang="ko-KR" sz="850" b="0">
                <a:solidFill>
                  <a:schemeClr val="tx1"/>
                </a:solidFill>
                <a:latin typeface="맑은 고딕" panose="020B0503020000020004" pitchFamily="50" charset="-127"/>
                <a:ea typeface="맑은 고딕" panose="020B0503020000020004" pitchFamily="50" charset="-127"/>
              </a:rPr>
              <a:t>21</a:t>
            </a:r>
            <a:r>
              <a:rPr lang="ko-KR" altLang="en-US" sz="850" b="0">
                <a:solidFill>
                  <a:schemeClr val="tx1"/>
                </a:solidFill>
                <a:latin typeface="맑은 고딕" panose="020B0503020000020004" pitchFamily="50" charset="-127"/>
                <a:ea typeface="맑은 고딕" panose="020B0503020000020004" pitchFamily="50" charset="-127"/>
              </a:rPr>
              <a:t>억원이 </a:t>
            </a:r>
            <a:r>
              <a:rPr lang="ko-KR" altLang="en-US" sz="850" b="0" dirty="0">
                <a:solidFill>
                  <a:schemeClr val="tx1"/>
                </a:solidFill>
                <a:latin typeface="맑은 고딕" panose="020B0503020000020004" pitchFamily="50" charset="-127"/>
                <a:ea typeface="맑은 고딕" panose="020B0503020000020004" pitchFamily="50" charset="-127"/>
              </a:rPr>
              <a:t>일회성으로 발생함에 </a:t>
            </a:r>
            <a:r>
              <a:rPr lang="ko-KR" altLang="en-US" sz="850" b="0">
                <a:solidFill>
                  <a:schemeClr val="tx1"/>
                </a:solidFill>
                <a:latin typeface="맑은 고딕" panose="020B0503020000020004" pitchFamily="50" charset="-127"/>
                <a:ea typeface="맑은 고딕" panose="020B0503020000020004" pitchFamily="50" charset="-127"/>
              </a:rPr>
              <a:t>따라 일시적으로 </a:t>
            </a:r>
            <a:r>
              <a:rPr lang="ko-KR" altLang="en-US" sz="850" b="0" dirty="0">
                <a:solidFill>
                  <a:schemeClr val="tx1"/>
                </a:solidFill>
                <a:latin typeface="맑은 고딕" panose="020B0503020000020004" pitchFamily="50" charset="-127"/>
                <a:ea typeface="맑은 고딕" panose="020B0503020000020004" pitchFamily="50" charset="-127"/>
              </a:rPr>
              <a:t>상승하였습니다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lvl="0" indent="-171450">
              <a:lnSpc>
                <a:spcPct val="114000"/>
              </a:lnSpc>
              <a:spcAft>
                <a:spcPts val="550"/>
              </a:spcAft>
              <a:buFont typeface="Arial" panose="020B0604020202020204" pitchFamily="34" charset="0"/>
              <a:buChar char="•"/>
            </a:pPr>
            <a:r>
              <a:rPr lang="ko-KR" altLang="en-US" sz="850" dirty="0">
                <a:solidFill>
                  <a:schemeClr val="tx1"/>
                </a:solidFill>
                <a:latin typeface="맑은 고딕" panose="020B0503020000020004" pitchFamily="50" charset="-127"/>
                <a:ea typeface="맑은 고딕" panose="020B0503020000020004" pitchFamily="50" charset="-127"/>
              </a:rPr>
              <a:t>② </a:t>
            </a:r>
            <a:r>
              <a:rPr lang="ko-KR" altLang="en-US" sz="850" b="0" dirty="0">
                <a:solidFill>
                  <a:schemeClr val="tx1"/>
                </a:solidFill>
                <a:latin typeface="맑은 고딕" panose="020B0503020000020004" pitchFamily="50" charset="-127"/>
                <a:ea typeface="맑은 고딕" panose="020B0503020000020004" pitchFamily="50" charset="-127"/>
              </a:rPr>
              <a:t>마진율이 낮은 상품 매출 축소하고 제품 매출 확대에 역량을 집중함에 따라</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상대적으로 </a:t>
            </a:r>
            <a:r>
              <a:rPr lang="en-US" altLang="ko-KR" sz="850" b="0" dirty="0">
                <a:solidFill>
                  <a:schemeClr val="tx1"/>
                </a:solidFill>
                <a:latin typeface="맑은 고딕" panose="020B0503020000020004" pitchFamily="50" charset="-127"/>
                <a:ea typeface="맑은 고딕" panose="020B0503020000020004" pitchFamily="50" charset="-127"/>
              </a:rPr>
              <a:t>GP%</a:t>
            </a:r>
            <a:r>
              <a:rPr lang="ko-KR" altLang="en-US" sz="850" b="0" dirty="0">
                <a:solidFill>
                  <a:schemeClr val="tx1"/>
                </a:solidFill>
                <a:latin typeface="맑은 고딕" panose="020B0503020000020004" pitchFamily="50" charset="-127"/>
                <a:ea typeface="맑은 고딕" panose="020B0503020000020004" pitchFamily="50" charset="-127"/>
              </a:rPr>
              <a:t>가 높은 제품 매출 비중이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69.0%</a:t>
            </a:r>
            <a:r>
              <a:rPr lang="ko-KR" altLang="en-US" sz="850" b="0" dirty="0">
                <a:solidFill>
                  <a:schemeClr val="tx1"/>
                </a:solidFill>
                <a:latin typeface="맑은 고딕" panose="020B0503020000020004" pitchFamily="50" charset="-127"/>
                <a:ea typeface="맑은 고딕" panose="020B0503020000020004" pitchFamily="50" charset="-127"/>
              </a:rPr>
              <a:t>에서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a:solidFill>
                  <a:schemeClr val="tx1"/>
                </a:solidFill>
                <a:latin typeface="맑은 고딕" panose="020B0503020000020004" pitchFamily="50" charset="-127"/>
                <a:ea typeface="맑은 고딕" panose="020B0503020000020004" pitchFamily="50" charset="-127"/>
              </a:rPr>
              <a:t>기준</a:t>
            </a:r>
            <a:r>
              <a:rPr lang="en-US" altLang="ko-KR" sz="850" b="0">
                <a:solidFill>
                  <a:schemeClr val="tx1"/>
                </a:solidFill>
                <a:latin typeface="맑은 고딕" panose="020B0503020000020004" pitchFamily="50" charset="-127"/>
                <a:ea typeface="맑은 고딕" panose="020B0503020000020004" pitchFamily="50" charset="-127"/>
              </a:rPr>
              <a:t> 89.8%</a:t>
            </a:r>
            <a:r>
              <a:rPr lang="ko-KR" altLang="en-US" sz="850" b="0" dirty="0">
                <a:solidFill>
                  <a:schemeClr val="tx1"/>
                </a:solidFill>
                <a:latin typeface="맑은 고딕" panose="020B0503020000020004" pitchFamily="50" charset="-127"/>
                <a:ea typeface="맑은 고딕" panose="020B0503020000020004" pitchFamily="50" charset="-127"/>
              </a:rPr>
              <a:t>로 상승하여</a:t>
            </a:r>
            <a:r>
              <a:rPr lang="en-US" altLang="ko-KR" sz="850" b="0" dirty="0">
                <a:solidFill>
                  <a:schemeClr val="tx1"/>
                </a:solidFill>
                <a:latin typeface="맑은 고딕" panose="020B0503020000020004" pitchFamily="50" charset="-127"/>
                <a:ea typeface="맑은 고딕" panose="020B0503020000020004" pitchFamily="50" charset="-127"/>
              </a:rPr>
              <a:t> GP%</a:t>
            </a:r>
            <a:r>
              <a:rPr lang="ko-KR" altLang="en-US" sz="850" b="0" dirty="0">
                <a:solidFill>
                  <a:schemeClr val="tx1"/>
                </a:solidFill>
                <a:latin typeface="맑은 고딕" panose="020B0503020000020004" pitchFamily="50" charset="-127"/>
                <a:ea typeface="맑은 고딕" panose="020B0503020000020004" pitchFamily="50" charset="-127"/>
              </a:rPr>
              <a:t>은 </a:t>
            </a:r>
            <a:r>
              <a:rPr lang="en-US" altLang="ko-KR" sz="850" b="0" dirty="0">
                <a:solidFill>
                  <a:schemeClr val="tx1"/>
                </a:solidFill>
                <a:latin typeface="맑은 고딕" panose="020B0503020000020004" pitchFamily="50" charset="-127"/>
                <a:ea typeface="맑은 고딕" panose="020B0503020000020004" pitchFamily="50" charset="-127"/>
              </a:rPr>
              <a:t>48.0%</a:t>
            </a:r>
            <a:r>
              <a:rPr lang="ko-KR" altLang="en-US" sz="850" b="0" dirty="0">
                <a:solidFill>
                  <a:schemeClr val="tx1"/>
                </a:solidFill>
                <a:latin typeface="맑은 고딕" panose="020B0503020000020004" pitchFamily="50" charset="-127"/>
                <a:ea typeface="맑은 고딕" panose="020B0503020000020004" pitchFamily="50" charset="-127"/>
              </a:rPr>
              <a:t>에서 </a:t>
            </a:r>
            <a:r>
              <a:rPr lang="en-US" altLang="ko-KR" sz="850" b="0" dirty="0">
                <a:solidFill>
                  <a:schemeClr val="tx1"/>
                </a:solidFill>
                <a:latin typeface="맑은 고딕" panose="020B0503020000020004" pitchFamily="50" charset="-127"/>
                <a:ea typeface="맑은 고딕" panose="020B0503020000020004" pitchFamily="50" charset="-127"/>
              </a:rPr>
              <a:t>60.0%</a:t>
            </a:r>
            <a:r>
              <a:rPr lang="ko-KR" altLang="en-US" sz="850" b="0" dirty="0">
                <a:solidFill>
                  <a:schemeClr val="tx1"/>
                </a:solidFill>
                <a:latin typeface="맑은 고딕" panose="020B0503020000020004" pitchFamily="50" charset="-127"/>
                <a:ea typeface="맑은 고딕" panose="020B0503020000020004" pitchFamily="50" charset="-127"/>
              </a:rPr>
              <a:t>로 </a:t>
            </a:r>
            <a:r>
              <a:rPr lang="ko-KR" altLang="en-US" sz="850" b="0">
                <a:solidFill>
                  <a:schemeClr val="tx1"/>
                </a:solidFill>
                <a:latin typeface="맑은 고딕" panose="020B0503020000020004" pitchFamily="50" charset="-127"/>
                <a:ea typeface="맑은 고딕" panose="020B0503020000020004" pitchFamily="50" charset="-127"/>
              </a:rPr>
              <a:t>상승하였습니다</a:t>
            </a:r>
            <a:r>
              <a:rPr lang="en-US" altLang="ko-KR" sz="850" b="0">
                <a:solidFill>
                  <a:schemeClr val="tx1"/>
                </a:solidFill>
                <a:latin typeface="맑은 고딕" panose="020B0503020000020004" pitchFamily="50" charset="-127"/>
                <a:ea typeface="맑은 고딕" panose="020B0503020000020004" pitchFamily="50" charset="-127"/>
              </a:rPr>
              <a:t>. </a:t>
            </a:r>
            <a:r>
              <a:rPr lang="ko-KR" altLang="en-US" sz="850" b="0">
                <a:solidFill>
                  <a:schemeClr val="tx1"/>
                </a:solidFill>
                <a:latin typeface="맑은 고딕" panose="020B0503020000020004" pitchFamily="50" charset="-127"/>
                <a:ea typeface="맑은 고딕" panose="020B0503020000020004" pitchFamily="50" charset="-127"/>
              </a:rPr>
              <a:t>제품의 </a:t>
            </a:r>
            <a:r>
              <a:rPr lang="en-US" altLang="ko-KR" sz="850" b="0">
                <a:solidFill>
                  <a:schemeClr val="tx1"/>
                </a:solidFill>
                <a:latin typeface="맑은 고딕" panose="020B0503020000020004" pitchFamily="50" charset="-127"/>
                <a:ea typeface="맑은 고딕" panose="020B0503020000020004" pitchFamily="50" charset="-127"/>
              </a:rPr>
              <a:t>GP%</a:t>
            </a:r>
            <a:r>
              <a:rPr lang="ko-KR" altLang="en-US" sz="850" b="0">
                <a:solidFill>
                  <a:schemeClr val="tx1"/>
                </a:solidFill>
                <a:latin typeface="맑은 고딕" panose="020B0503020000020004" pitchFamily="50" charset="-127"/>
                <a:ea typeface="맑은 고딕" panose="020B0503020000020004" pitchFamily="50" charset="-127"/>
              </a:rPr>
              <a:t>는 수익성이 높은 제품 비중 증가로 상승하였습니다</a:t>
            </a:r>
            <a:r>
              <a:rPr lang="en-US" altLang="ko-KR" sz="850" b="0">
                <a:solidFill>
                  <a:schemeClr val="tx1"/>
                </a:solidFill>
                <a:latin typeface="맑은 고딕" panose="020B0503020000020004" pitchFamily="50" charset="-127"/>
                <a:ea typeface="맑은 고딕" panose="020B0503020000020004" pitchFamily="50" charset="-127"/>
              </a:rPr>
              <a:t>.</a:t>
            </a:r>
            <a:r>
              <a:rPr lang="en-US" altLang="ko-KR" sz="850" b="0" dirty="0">
                <a:solidFill>
                  <a:schemeClr val="tx1"/>
                </a:solidFill>
                <a:latin typeface="맑은 고딕" panose="020B0503020000020004" pitchFamily="50" charset="-127"/>
                <a:ea typeface="맑은 고딕" panose="020B0503020000020004" pitchFamily="50" charset="-127"/>
              </a:rPr>
              <a:t>	</a:t>
            </a:r>
          </a:p>
          <a:p>
            <a:pPr marL="85725">
              <a:lnSpc>
                <a:spcPct val="114000"/>
              </a:lnSpc>
              <a:spcAft>
                <a:spcPts val="550"/>
              </a:spcAft>
            </a:pPr>
            <a:r>
              <a:rPr lang="ko-KR" altLang="en-US" sz="850" dirty="0" err="1">
                <a:solidFill>
                  <a:srgbClr val="00338D"/>
                </a:solidFill>
                <a:ea typeface="맑은 고딕" panose="020B0503020000020004" pitchFamily="50" charset="-127"/>
              </a:rPr>
              <a:t>판매비와관리비</a:t>
            </a:r>
            <a:endParaRPr lang="en-US" altLang="ko-KR" sz="850" dirty="0">
              <a:solidFill>
                <a:srgbClr val="00338D"/>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회사는 연구개발 중심의 회사로 경상연구개발비가 높은 비중을 차지하고 있습니다</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 2020</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년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COVID-19 </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및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ASFV </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임상비용 증가로 경상연구개발비가 증가</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 </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매출액 대비 판관비 비중이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2018</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년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43.6%</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에서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2020</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년 </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50.9%</a:t>
            </a:r>
            <a:r>
              <a:rPr lang="ko-KR" altLang="en-US"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로 상승하였습니다</a:t>
            </a:r>
            <a:r>
              <a:rPr lang="en-US" altLang="ko-KR" sz="840" b="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a:t>
            </a:r>
          </a:p>
          <a:p>
            <a:pPr marL="257175" indent="-171450">
              <a:lnSpc>
                <a:spcPct val="114000"/>
              </a:lnSpc>
              <a:spcAft>
                <a:spcPts val="550"/>
              </a:spcAft>
              <a:buFont typeface="Arial" panose="020B0604020202020204" pitchFamily="34" charset="0"/>
              <a:buChar char="•"/>
            </a:pPr>
            <a:r>
              <a:rPr lang="ko-KR" altLang="en-US"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경상연구개발비 </a:t>
            </a:r>
            <a:r>
              <a:rPr lang="en-US" altLang="ko-KR" sz="850" dirty="0">
                <a:solidFill>
                  <a:schemeClr val="tx1"/>
                </a:solidFill>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'18~21.06 </a:t>
            </a:r>
            <a:r>
              <a:rPr lang="ko-KR" altLang="en-US" sz="850" b="0" dirty="0">
                <a:solidFill>
                  <a:schemeClr val="tx1"/>
                </a:solidFill>
                <a:latin typeface="맑은 고딕" panose="020B0503020000020004" pitchFamily="50" charset="-127"/>
                <a:ea typeface="맑은 고딕" panose="020B0503020000020004" pitchFamily="50" charset="-127"/>
              </a:rPr>
              <a:t>재료비와 인건비가 지출액</a:t>
            </a:r>
            <a:r>
              <a:rPr lang="en-US" altLang="ko-KR" sz="850" b="0" dirty="0">
                <a:solidFill>
                  <a:schemeClr val="tx1"/>
                </a:solidFill>
                <a:latin typeface="맑은 고딕" panose="020B0503020000020004" pitchFamily="50" charset="-127"/>
                <a:ea typeface="맑은 고딕" panose="020B0503020000020004" pitchFamily="50" charset="-127"/>
              </a:rPr>
              <a:t>(</a:t>
            </a:r>
            <a:r>
              <a:rPr lang="ko-KR" altLang="en-US" sz="850" b="0" dirty="0">
                <a:solidFill>
                  <a:schemeClr val="tx1"/>
                </a:solidFill>
                <a:latin typeface="맑은 고딕" panose="020B0503020000020004" pitchFamily="50" charset="-127"/>
                <a:ea typeface="맑은 고딕" panose="020B0503020000020004" pitchFamily="50" charset="-127"/>
              </a:rPr>
              <a:t>보조금 차감 전</a:t>
            </a:r>
            <a:r>
              <a:rPr lang="en-US" altLang="ko-KR" sz="850" b="0" dirty="0">
                <a:solidFill>
                  <a:schemeClr val="tx1"/>
                </a:solidFill>
                <a:latin typeface="맑은 고딕" panose="020B0503020000020004" pitchFamily="50" charset="-127"/>
                <a:ea typeface="맑은 고딕" panose="020B0503020000020004" pitchFamily="50" charset="-127"/>
              </a:rPr>
              <a:t>)</a:t>
            </a:r>
            <a:r>
              <a:rPr lang="ko-KR" altLang="en-US" sz="850" b="0" dirty="0">
                <a:solidFill>
                  <a:schemeClr val="tx1"/>
                </a:solidFill>
                <a:latin typeface="맑은 고딕" panose="020B0503020000020004" pitchFamily="50" charset="-127"/>
                <a:ea typeface="맑은 고딕" panose="020B0503020000020004" pitchFamily="50" charset="-127"/>
              </a:rPr>
              <a:t>의 </a:t>
            </a:r>
            <a:r>
              <a:rPr lang="en-US" altLang="ko-KR" sz="850" b="0" dirty="0">
                <a:solidFill>
                  <a:schemeClr val="tx1"/>
                </a:solidFill>
                <a:latin typeface="맑은 고딕" panose="020B0503020000020004" pitchFamily="50" charset="-127"/>
                <a:ea typeface="맑은 고딕" panose="020B0503020000020004" pitchFamily="50" charset="-127"/>
              </a:rPr>
              <a:t>83%</a:t>
            </a:r>
            <a:r>
              <a:rPr lang="ko-KR" altLang="en-US" sz="850" b="0" dirty="0">
                <a:solidFill>
                  <a:schemeClr val="tx1"/>
                </a:solidFill>
                <a:latin typeface="맑은 고딕" panose="020B0503020000020004" pitchFamily="50" charset="-127"/>
                <a:ea typeface="맑은 고딕" panose="020B0503020000020004" pitchFamily="50" charset="-127"/>
              </a:rPr>
              <a:t>의 비중을 차지하고 있습니다</a:t>
            </a:r>
            <a:r>
              <a:rPr lang="en-US" altLang="ko-KR" sz="850" b="0" dirty="0">
                <a:solidFill>
                  <a:schemeClr val="tx1"/>
                </a:solidFill>
                <a:latin typeface="맑은 고딕" panose="020B0503020000020004" pitchFamily="50" charset="-127"/>
                <a:ea typeface="맑은 고딕" panose="020B0503020000020004" pitchFamily="50" charset="-127"/>
              </a:rPr>
              <a:t>. 2020</a:t>
            </a:r>
            <a:r>
              <a:rPr lang="ko-KR" altLang="en-US" sz="850" b="0" dirty="0">
                <a:solidFill>
                  <a:schemeClr val="tx1"/>
                </a:solidFill>
                <a:latin typeface="맑은 고딕" panose="020B0503020000020004" pitchFamily="50" charset="-127"/>
                <a:ea typeface="맑은 고딕" panose="020B0503020000020004" pitchFamily="50" charset="-127"/>
              </a:rPr>
              <a:t>년 및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증가는</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하반기 임상비용으로 </a:t>
            </a:r>
            <a:r>
              <a:rPr lang="en-US" altLang="ko-KR" sz="850" b="0" dirty="0">
                <a:solidFill>
                  <a:schemeClr val="tx1"/>
                </a:solidFill>
                <a:latin typeface="맑은 고딕" panose="020B0503020000020004" pitchFamily="50" charset="-127"/>
                <a:ea typeface="맑은 고딕" panose="020B0503020000020004" pitchFamily="50" charset="-127"/>
              </a:rPr>
              <a:t>7.9</a:t>
            </a:r>
            <a:r>
              <a:rPr lang="ko-KR" altLang="en-US" sz="850" b="0" dirty="0">
                <a:solidFill>
                  <a:schemeClr val="tx1"/>
                </a:solidFill>
                <a:latin typeface="맑은 고딕" panose="020B0503020000020004" pitchFamily="50" charset="-127"/>
                <a:ea typeface="맑은 고딕" panose="020B0503020000020004" pitchFamily="50" charset="-127"/>
              </a:rPr>
              <a:t>억원을 지급으로 인한 것입니다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indent="-171450">
              <a:lnSpc>
                <a:spcPct val="114000"/>
              </a:lnSpc>
              <a:spcAft>
                <a:spcPts val="550"/>
              </a:spcAft>
              <a:buFont typeface="Arial" panose="020B0604020202020204" pitchFamily="34" charset="0"/>
              <a:buChar char="•"/>
            </a:pPr>
            <a:r>
              <a:rPr lang="ko-KR" altLang="en-US" sz="850" dirty="0">
                <a:solidFill>
                  <a:schemeClr val="tx1"/>
                </a:solidFill>
                <a:latin typeface="맑은 고딕" panose="020B0503020000020004" pitchFamily="50" charset="-127"/>
                <a:ea typeface="맑은 고딕" panose="020B0503020000020004" pitchFamily="50" charset="-127"/>
              </a:rPr>
              <a:t>인건비</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임원</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경영관리본부</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영업본부</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마케팅본부 인력의 인건비로 구성되어 있으며</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실사대상기간 연평균인원은 </a:t>
            </a:r>
            <a:r>
              <a:rPr lang="en-US" altLang="ko-KR" sz="850" b="0" dirty="0">
                <a:solidFill>
                  <a:schemeClr val="tx1"/>
                </a:solidFill>
                <a:latin typeface="맑은 고딕" panose="020B0503020000020004" pitchFamily="50" charset="-127"/>
                <a:ea typeface="맑은 고딕" panose="020B0503020000020004" pitchFamily="50" charset="-127"/>
              </a:rPr>
              <a:t>21~27</a:t>
            </a:r>
            <a:r>
              <a:rPr lang="ko-KR" altLang="en-US" sz="850" b="0" dirty="0">
                <a:solidFill>
                  <a:schemeClr val="tx1"/>
                </a:solidFill>
                <a:latin typeface="맑은 고딕" panose="020B0503020000020004" pitchFamily="50" charset="-127"/>
                <a:ea typeface="맑은 고딕" panose="020B0503020000020004" pitchFamily="50" charset="-127"/>
              </a:rPr>
              <a:t>명</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평균 </a:t>
            </a:r>
            <a:r>
              <a:rPr lang="ko-KR" altLang="en-US" sz="850" b="0" dirty="0" err="1">
                <a:solidFill>
                  <a:schemeClr val="tx1"/>
                </a:solidFill>
                <a:latin typeface="맑은 고딕" panose="020B0503020000020004" pitchFamily="50" charset="-127"/>
                <a:ea typeface="맑은 고딕" panose="020B0503020000020004" pitchFamily="50" charset="-127"/>
              </a:rPr>
              <a:t>급상여는</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43~52</a:t>
            </a:r>
            <a:r>
              <a:rPr lang="ko-KR" altLang="en-US" sz="850" b="0" dirty="0">
                <a:solidFill>
                  <a:schemeClr val="tx1"/>
                </a:solidFill>
                <a:latin typeface="맑은 고딕" panose="020B0503020000020004" pitchFamily="50" charset="-127"/>
                <a:ea typeface="맑은 고딕" panose="020B0503020000020004" pitchFamily="50" charset="-127"/>
              </a:rPr>
              <a:t>백만원입니다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indent="-171450">
              <a:lnSpc>
                <a:spcPct val="114000"/>
              </a:lnSpc>
              <a:spcAft>
                <a:spcPts val="550"/>
              </a:spcAft>
              <a:buFont typeface="Arial" panose="020B0604020202020204" pitchFamily="34" charset="0"/>
              <a:buChar char="•"/>
            </a:pPr>
            <a:r>
              <a:rPr lang="ko-KR" altLang="en-US" sz="850" dirty="0" err="1">
                <a:solidFill>
                  <a:schemeClr val="tx1"/>
                </a:solidFill>
                <a:latin typeface="맑은 고딕" panose="020B0503020000020004" pitchFamily="50" charset="-127"/>
                <a:ea typeface="맑은 고딕" panose="020B0503020000020004" pitchFamily="50" charset="-127"/>
              </a:rPr>
              <a:t>기타판관비</a:t>
            </a:r>
            <a:r>
              <a:rPr lang="ko-KR" altLang="en-US" sz="850" dirty="0">
                <a:solidFill>
                  <a:schemeClr val="tx1"/>
                </a:solidFill>
                <a:latin typeface="맑은 고딕" panose="020B0503020000020004" pitchFamily="50" charset="-127"/>
                <a:ea typeface="맑은 고딕" panose="020B0503020000020004" pitchFamily="50" charset="-127"/>
              </a:rPr>
              <a:t> 중 지급수수료</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주로 외부 자문료로 구성되며 매출성장에 따라 판매관리비 전체 대비 비중은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7.7%</a:t>
            </a:r>
            <a:r>
              <a:rPr lang="ko-KR" altLang="en-US" sz="850" b="0" dirty="0">
                <a:solidFill>
                  <a:schemeClr val="tx1"/>
                </a:solidFill>
                <a:latin typeface="맑은 고딕" panose="020B0503020000020004" pitchFamily="50" charset="-127"/>
                <a:ea typeface="맑은 고딕" panose="020B0503020000020004" pitchFamily="50" charset="-127"/>
              </a:rPr>
              <a:t>에서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기준 </a:t>
            </a:r>
            <a:r>
              <a:rPr lang="en-US" altLang="ko-KR" sz="850" b="0" dirty="0">
                <a:solidFill>
                  <a:schemeClr val="tx1"/>
                </a:solidFill>
                <a:latin typeface="맑은 고딕" panose="020B0503020000020004" pitchFamily="50" charset="-127"/>
                <a:ea typeface="맑은 고딕" panose="020B0503020000020004" pitchFamily="50" charset="-127"/>
              </a:rPr>
              <a:t>4.8%</a:t>
            </a:r>
            <a:r>
              <a:rPr lang="ko-KR" altLang="en-US" sz="850" b="0" dirty="0">
                <a:solidFill>
                  <a:schemeClr val="tx1"/>
                </a:solidFill>
                <a:latin typeface="맑은 고딕" panose="020B0503020000020004" pitchFamily="50" charset="-127"/>
                <a:ea typeface="맑은 고딕" panose="020B0503020000020004" pitchFamily="50" charset="-127"/>
              </a:rPr>
              <a:t>로 낮아지고 있습니다</a:t>
            </a:r>
            <a:r>
              <a:rPr lang="en-US" altLang="ko-KR" sz="850" b="0" dirty="0">
                <a:solidFill>
                  <a:schemeClr val="tx1"/>
                </a:solidFill>
                <a:latin typeface="맑은 고딕" panose="020B0503020000020004" pitchFamily="50" charset="-127"/>
                <a:ea typeface="맑은 고딕" panose="020B0503020000020004" pitchFamily="50" charset="-127"/>
              </a:rPr>
              <a:t>.</a:t>
            </a:r>
            <a:r>
              <a:rPr lang="ko-KR" altLang="en-US" sz="850" b="0" dirty="0">
                <a:solidFill>
                  <a:schemeClr val="tx1"/>
                </a:solidFill>
                <a:latin typeface="맑은 고딕" panose="020B0503020000020004" pitchFamily="50" charset="-127"/>
                <a:ea typeface="맑은 고딕" panose="020B0503020000020004" pitchFamily="50" charset="-127"/>
              </a:rPr>
              <a:t> </a:t>
            </a: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dirty="0" err="1">
                <a:solidFill>
                  <a:schemeClr val="tx1"/>
                </a:solidFill>
                <a:ea typeface="맑은 고딕" panose="020B0503020000020004" pitchFamily="50" charset="-127"/>
              </a:rPr>
              <a:t>기타판관비</a:t>
            </a:r>
            <a:r>
              <a:rPr lang="ko-KR" altLang="en-US" sz="850" dirty="0">
                <a:solidFill>
                  <a:schemeClr val="tx1"/>
                </a:solidFill>
                <a:ea typeface="맑은 고딕" panose="020B0503020000020004" pitchFamily="50" charset="-127"/>
              </a:rPr>
              <a:t> 중 </a:t>
            </a:r>
            <a:r>
              <a:rPr lang="ko-KR" altLang="en-US" sz="850" dirty="0" err="1">
                <a:solidFill>
                  <a:schemeClr val="tx1"/>
                </a:solidFill>
                <a:ea typeface="맑은 고딕" panose="020B0503020000020004" pitchFamily="50" charset="-127"/>
              </a:rPr>
              <a:t>대손상각비</a:t>
            </a:r>
            <a:r>
              <a:rPr lang="en-US" altLang="ko-KR" sz="85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중헌제약에 </a:t>
            </a:r>
            <a:r>
              <a:rPr lang="en-US" altLang="ko-KR" sz="850" b="0" dirty="0">
                <a:solidFill>
                  <a:schemeClr val="tx1"/>
                </a:solidFill>
                <a:ea typeface="맑은 고딕" panose="020B0503020000020004" pitchFamily="50" charset="-127"/>
              </a:rPr>
              <a:t>ODM </a:t>
            </a:r>
            <a:r>
              <a:rPr lang="ko-KR" altLang="en-US" sz="850" b="0" dirty="0">
                <a:solidFill>
                  <a:schemeClr val="tx1"/>
                </a:solidFill>
                <a:ea typeface="맑은 고딕" panose="020B0503020000020004" pitchFamily="50" charset="-127"/>
              </a:rPr>
              <a:t>형식으로 납품한 </a:t>
            </a:r>
            <a:r>
              <a:rPr lang="en-US" altLang="ko-KR" sz="850" b="0" dirty="0">
                <a:solidFill>
                  <a:schemeClr val="tx1"/>
                </a:solidFill>
                <a:ea typeface="맑은 고딕" panose="020B0503020000020004" pitchFamily="50" charset="-127"/>
              </a:rPr>
              <a:t>Covid-19 </a:t>
            </a:r>
            <a:r>
              <a:rPr lang="ko-KR" altLang="en-US" sz="850" b="0" dirty="0">
                <a:solidFill>
                  <a:schemeClr val="tx1"/>
                </a:solidFill>
                <a:ea typeface="맑은 고딕" panose="020B0503020000020004" pitchFamily="50" charset="-127"/>
              </a:rPr>
              <a:t>관련 제품에 대한 채권의 회수가 지연됨에 따라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대비 </a:t>
            </a:r>
            <a:r>
              <a:rPr lang="en-US" altLang="ko-KR" sz="850" b="0" dirty="0">
                <a:solidFill>
                  <a:schemeClr val="tx1"/>
                </a:solidFill>
                <a:ea typeface="맑은 고딕" panose="020B0503020000020004" pitchFamily="50" charset="-127"/>
              </a:rPr>
              <a:t>319</a:t>
            </a:r>
            <a:r>
              <a:rPr lang="ko-KR" altLang="en-US" sz="850" b="0" dirty="0">
                <a:solidFill>
                  <a:schemeClr val="tx1"/>
                </a:solidFill>
                <a:ea typeface="맑은 고딕" panose="020B0503020000020004" pitchFamily="50" charset="-127"/>
              </a:rPr>
              <a:t>백만원 가량 증가하였으며</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5</a:t>
            </a:r>
            <a:r>
              <a:rPr lang="ko-KR" altLang="en-US" sz="850" b="0" dirty="0">
                <a:solidFill>
                  <a:schemeClr val="tx1"/>
                </a:solidFill>
                <a:ea typeface="맑은 고딕" panose="020B0503020000020004" pitchFamily="50" charset="-127"/>
              </a:rPr>
              <a:t>월 협약서를 체결하여 해당월 이후 매월 </a:t>
            </a:r>
            <a:r>
              <a:rPr lang="en-US" altLang="ko-KR" sz="850" b="0" dirty="0">
                <a:solidFill>
                  <a:schemeClr val="tx1"/>
                </a:solidFill>
                <a:ea typeface="맑은 고딕" panose="020B0503020000020004" pitchFamily="50" charset="-127"/>
              </a:rPr>
              <a:t>5</a:t>
            </a:r>
            <a:r>
              <a:rPr lang="ko-KR" altLang="en-US" sz="850" b="0" dirty="0">
                <a:solidFill>
                  <a:schemeClr val="tx1"/>
                </a:solidFill>
                <a:ea typeface="맑은 고딕" panose="020B0503020000020004" pitchFamily="50" charset="-127"/>
              </a:rPr>
              <a:t>천만원식 대금을 회수하고 있습니다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연말 잔여채권 전액 회수 예정</a:t>
            </a:r>
            <a:r>
              <a:rPr lang="en-US" altLang="ko-KR" sz="850" b="0" dirty="0">
                <a:solidFill>
                  <a:schemeClr val="tx1"/>
                </a:solidFill>
                <a:ea typeface="맑은 고딕" panose="020B0503020000020004" pitchFamily="50" charset="-127"/>
              </a:rPr>
              <a:t>)</a:t>
            </a:r>
          </a:p>
          <a:p>
            <a:pPr marL="85725">
              <a:lnSpc>
                <a:spcPct val="114000"/>
              </a:lnSpc>
              <a:spcAft>
                <a:spcPts val="550"/>
              </a:spcAft>
            </a:pPr>
            <a:r>
              <a:rPr lang="en-US" altLang="ko-KR" sz="850" dirty="0">
                <a:solidFill>
                  <a:srgbClr val="00338D"/>
                </a:solidFill>
                <a:ea typeface="맑은 고딕" panose="020B0503020000020004" pitchFamily="50" charset="-127"/>
              </a:rPr>
              <a:t>EBITDA</a:t>
            </a:r>
          </a:p>
          <a:p>
            <a:pPr marL="257175" indent="-171450">
              <a:lnSpc>
                <a:spcPct val="114000"/>
              </a:lnSpc>
              <a:spcAft>
                <a:spcPts val="550"/>
              </a:spcAft>
              <a:buFont typeface="Arial" panose="020B0604020202020204" pitchFamily="34" charset="0"/>
              <a:buChar char="•"/>
            </a:pPr>
            <a:r>
              <a:rPr lang="en-US" altLang="ko-KR" sz="850" b="0">
                <a:solidFill>
                  <a:schemeClr val="tx1"/>
                </a:solidFill>
                <a:ea typeface="맑은 고딕" panose="020B0503020000020004" pitchFamily="50" charset="-127"/>
              </a:rPr>
              <a:t>EBITDA</a:t>
            </a:r>
            <a:r>
              <a:rPr lang="ko-KR" altLang="en-US" sz="850" b="0">
                <a:solidFill>
                  <a:schemeClr val="tx1"/>
                </a:solidFill>
                <a:ea typeface="맑은 고딕" panose="020B0503020000020004" pitchFamily="50" charset="-127"/>
              </a:rPr>
              <a:t>는 매출액이 </a:t>
            </a:r>
            <a:r>
              <a:rPr lang="en-US" altLang="ko-KR" sz="850" b="0">
                <a:solidFill>
                  <a:schemeClr val="tx1"/>
                </a:solidFill>
                <a:ea typeface="맑은 고딕" panose="020B0503020000020004" pitchFamily="50" charset="-127"/>
              </a:rPr>
              <a:t>105</a:t>
            </a:r>
            <a:r>
              <a:rPr lang="ko-KR" altLang="en-US" sz="850" b="0">
                <a:solidFill>
                  <a:schemeClr val="tx1"/>
                </a:solidFill>
                <a:ea typeface="맑은 고딕" panose="020B0503020000020004" pitchFamily="50" charset="-127"/>
              </a:rPr>
              <a:t>억원인 </a:t>
            </a:r>
            <a:r>
              <a:rPr lang="en-US" altLang="ko-KR" sz="850" b="0">
                <a:solidFill>
                  <a:schemeClr val="tx1"/>
                </a:solidFill>
                <a:ea typeface="맑은 고딕" panose="020B0503020000020004" pitchFamily="50" charset="-127"/>
              </a:rPr>
              <a:t>2019</a:t>
            </a:r>
            <a:r>
              <a:rPr lang="ko-KR" altLang="en-US" sz="850" b="0">
                <a:solidFill>
                  <a:schemeClr val="tx1"/>
                </a:solidFill>
                <a:ea typeface="맑은 고딕" panose="020B0503020000020004" pitchFamily="50" charset="-127"/>
              </a:rPr>
              <a:t>년에는 </a:t>
            </a:r>
            <a:r>
              <a:rPr lang="en-US" altLang="ko-KR" sz="850" b="0">
                <a:solidFill>
                  <a:schemeClr val="tx1"/>
                </a:solidFill>
                <a:ea typeface="맑은 고딕" panose="020B0503020000020004" pitchFamily="50" charset="-127"/>
              </a:rPr>
              <a:t>13</a:t>
            </a:r>
            <a:r>
              <a:rPr lang="ko-KR" altLang="en-US" sz="850" b="0">
                <a:solidFill>
                  <a:schemeClr val="tx1"/>
                </a:solidFill>
                <a:ea typeface="맑은 고딕" panose="020B0503020000020004" pitchFamily="50" charset="-127"/>
              </a:rPr>
              <a:t>억원</a:t>
            </a:r>
            <a:r>
              <a:rPr lang="en-US" altLang="ko-KR" sz="850" b="0">
                <a:solidFill>
                  <a:schemeClr val="tx1"/>
                </a:solidFill>
                <a:ea typeface="맑은 고딕" panose="020B0503020000020004" pitchFamily="50" charset="-127"/>
              </a:rPr>
              <a:t>(12.8%)</a:t>
            </a:r>
            <a:r>
              <a:rPr lang="ko-KR" altLang="en-US" sz="850" b="0">
                <a:solidFill>
                  <a:schemeClr val="tx1"/>
                </a:solidFill>
                <a:ea typeface="맑은 고딕" panose="020B0503020000020004" pitchFamily="50" charset="-127"/>
              </a:rPr>
              <a:t>이었다가 </a:t>
            </a:r>
            <a:r>
              <a:rPr lang="en-US" altLang="ko-KR" sz="850" b="0">
                <a:solidFill>
                  <a:schemeClr val="tx1"/>
                </a:solidFill>
                <a:ea typeface="맑은 고딕" panose="020B0503020000020004" pitchFamily="50" charset="-127"/>
              </a:rPr>
              <a:t>COVID-19 </a:t>
            </a:r>
            <a:r>
              <a:rPr lang="ko-KR" altLang="en-US" sz="850" b="0">
                <a:solidFill>
                  <a:schemeClr val="tx1"/>
                </a:solidFill>
                <a:ea typeface="맑은 고딕" panose="020B0503020000020004" pitchFamily="50" charset="-127"/>
              </a:rPr>
              <a:t>제품 매출이 있었던 </a:t>
            </a:r>
            <a:r>
              <a:rPr lang="en-US" altLang="ko-KR" sz="850" b="0">
                <a:solidFill>
                  <a:schemeClr val="tx1"/>
                </a:solidFill>
                <a:ea typeface="맑은 고딕" panose="020B0503020000020004" pitchFamily="50" charset="-127"/>
              </a:rPr>
              <a:t>2020</a:t>
            </a:r>
            <a:r>
              <a:rPr lang="ko-KR" altLang="en-US" sz="850" b="0">
                <a:solidFill>
                  <a:schemeClr val="tx1"/>
                </a:solidFill>
                <a:ea typeface="맑은 고딕" panose="020B0503020000020004" pitchFamily="50" charset="-127"/>
              </a:rPr>
              <a:t>년에는 </a:t>
            </a:r>
            <a:r>
              <a:rPr lang="en-US" altLang="ko-KR" sz="850" b="0">
                <a:solidFill>
                  <a:schemeClr val="tx1"/>
                </a:solidFill>
                <a:ea typeface="맑은 고딕" panose="020B0503020000020004" pitchFamily="50" charset="-127"/>
              </a:rPr>
              <a:t>30</a:t>
            </a:r>
            <a:r>
              <a:rPr lang="ko-KR" altLang="en-US" sz="850" b="0">
                <a:solidFill>
                  <a:schemeClr val="tx1"/>
                </a:solidFill>
                <a:ea typeface="맑은 고딕" panose="020B0503020000020004" pitchFamily="50" charset="-127"/>
              </a:rPr>
              <a:t>억원</a:t>
            </a:r>
            <a:r>
              <a:rPr lang="en-US" altLang="ko-KR" sz="850" b="0">
                <a:solidFill>
                  <a:schemeClr val="tx1"/>
                </a:solidFill>
                <a:ea typeface="맑은 고딕" panose="020B0503020000020004" pitchFamily="50" charset="-127"/>
              </a:rPr>
              <a:t>(22.0%)</a:t>
            </a:r>
            <a:r>
              <a:rPr lang="ko-KR" altLang="en-US" sz="850" b="0">
                <a:solidFill>
                  <a:schemeClr val="tx1"/>
                </a:solidFill>
                <a:ea typeface="맑은 고딕" panose="020B0503020000020004" pitchFamily="50" charset="-127"/>
              </a:rPr>
              <a:t>로</a:t>
            </a:r>
            <a:r>
              <a:rPr lang="en-US" altLang="ko-KR" sz="850" b="0">
                <a:solidFill>
                  <a:schemeClr val="tx1"/>
                </a:solidFill>
                <a:ea typeface="맑은 고딕" panose="020B0503020000020004" pitchFamily="50" charset="-127"/>
              </a:rPr>
              <a:t> </a:t>
            </a:r>
            <a:r>
              <a:rPr lang="ko-KR" altLang="en-US" sz="850" b="0">
                <a:solidFill>
                  <a:schemeClr val="tx1"/>
                </a:solidFill>
                <a:ea typeface="맑은 고딕" panose="020B0503020000020004" pitchFamily="50" charset="-127"/>
              </a:rPr>
              <a:t>상승하였습니다</a:t>
            </a:r>
            <a:r>
              <a:rPr lang="en-US" altLang="ko-KR" sz="850" b="0">
                <a:solidFill>
                  <a:schemeClr val="tx1"/>
                </a:solidFill>
                <a:ea typeface="맑은 고딕" panose="020B0503020000020004" pitchFamily="50" charset="-127"/>
              </a:rPr>
              <a:t>. 2021</a:t>
            </a:r>
            <a:r>
              <a:rPr lang="ko-KR" altLang="en-US" sz="850" b="0">
                <a:solidFill>
                  <a:schemeClr val="tx1"/>
                </a:solidFill>
                <a:ea typeface="맑은 고딕" panose="020B0503020000020004" pitchFamily="50" charset="-127"/>
              </a:rPr>
              <a:t>년에는 </a:t>
            </a:r>
            <a:r>
              <a:rPr lang="en-US" altLang="ko-KR" sz="850" b="0">
                <a:solidFill>
                  <a:schemeClr val="tx1"/>
                </a:solidFill>
                <a:ea typeface="맑은 고딕" panose="020B0503020000020004" pitchFamily="50" charset="-127"/>
              </a:rPr>
              <a:t>COVID-19 </a:t>
            </a:r>
            <a:r>
              <a:rPr lang="ko-KR" altLang="en-US" sz="850" b="0">
                <a:solidFill>
                  <a:schemeClr val="tx1"/>
                </a:solidFill>
                <a:ea typeface="맑은 고딕" panose="020B0503020000020004" pitchFamily="50" charset="-127"/>
              </a:rPr>
              <a:t>제품 매출은 없었지만 상품 비중 감소로 인한 </a:t>
            </a:r>
            <a:r>
              <a:rPr lang="en-US" altLang="ko-KR" sz="850" b="0">
                <a:solidFill>
                  <a:schemeClr val="tx1"/>
                </a:solidFill>
                <a:ea typeface="맑은 고딕" panose="020B0503020000020004" pitchFamily="50" charset="-127"/>
              </a:rPr>
              <a:t>GP% </a:t>
            </a:r>
            <a:r>
              <a:rPr lang="ko-KR" altLang="en-US" sz="850" b="0">
                <a:solidFill>
                  <a:schemeClr val="tx1"/>
                </a:solidFill>
                <a:ea typeface="맑은 고딕" panose="020B0503020000020004" pitchFamily="50" charset="-127"/>
              </a:rPr>
              <a:t>개선</a:t>
            </a:r>
            <a:r>
              <a:rPr lang="en-US" altLang="ko-KR" sz="850" b="0">
                <a:solidFill>
                  <a:schemeClr val="tx1"/>
                </a:solidFill>
                <a:ea typeface="맑은 고딕" panose="020B0503020000020004" pitchFamily="50" charset="-127"/>
              </a:rPr>
              <a:t>(2019</a:t>
            </a:r>
            <a:r>
              <a:rPr lang="ko-KR" altLang="en-US" sz="850" b="0">
                <a:solidFill>
                  <a:schemeClr val="tx1"/>
                </a:solidFill>
                <a:ea typeface="맑은 고딕" panose="020B0503020000020004" pitchFamily="50" charset="-127"/>
              </a:rPr>
              <a:t>년 대비 </a:t>
            </a:r>
            <a:r>
              <a:rPr lang="en-US" altLang="ko-KR" sz="850" b="0">
                <a:solidFill>
                  <a:schemeClr val="tx1"/>
                </a:solidFill>
                <a:ea typeface="맑은 고딕" panose="020B0503020000020004" pitchFamily="50" charset="-127"/>
              </a:rPr>
              <a:t>7.1%p), </a:t>
            </a:r>
            <a:r>
              <a:rPr lang="ko-KR" altLang="en-US" sz="850" b="0">
                <a:solidFill>
                  <a:schemeClr val="tx1"/>
                </a:solidFill>
                <a:ea typeface="맑은 고딕" panose="020B0503020000020004" pitchFamily="50" charset="-127"/>
              </a:rPr>
              <a:t>매출 성장에 따른 판관비 </a:t>
            </a:r>
            <a:r>
              <a:rPr lang="en-US" altLang="ko-KR" sz="850" b="0">
                <a:solidFill>
                  <a:schemeClr val="tx1"/>
                </a:solidFill>
                <a:ea typeface="맑은 고딕" panose="020B0503020000020004" pitchFamily="50" charset="-127"/>
              </a:rPr>
              <a:t>leverage </a:t>
            </a:r>
            <a:r>
              <a:rPr lang="ko-KR" altLang="en-US" sz="850" b="0">
                <a:solidFill>
                  <a:schemeClr val="tx1"/>
                </a:solidFill>
                <a:ea typeface="맑은 고딕" panose="020B0503020000020004" pitchFamily="50" charset="-127"/>
              </a:rPr>
              <a:t>효과</a:t>
            </a:r>
            <a:r>
              <a:rPr lang="en-US" altLang="ko-KR" sz="850" b="0">
                <a:solidFill>
                  <a:schemeClr val="tx1"/>
                </a:solidFill>
                <a:ea typeface="맑은 고딕" panose="020B0503020000020004" pitchFamily="50" charset="-127"/>
              </a:rPr>
              <a:t>(2019</a:t>
            </a:r>
            <a:r>
              <a:rPr lang="ko-KR" altLang="en-US" sz="850" b="0">
                <a:solidFill>
                  <a:schemeClr val="tx1"/>
                </a:solidFill>
                <a:ea typeface="맑은 고딕" panose="020B0503020000020004" pitchFamily="50" charset="-127"/>
              </a:rPr>
              <a:t>년 대비 </a:t>
            </a:r>
            <a:r>
              <a:rPr lang="en-US" altLang="ko-KR" sz="850" b="0">
                <a:solidFill>
                  <a:schemeClr val="tx1"/>
                </a:solidFill>
                <a:ea typeface="맑은 고딕" panose="020B0503020000020004" pitchFamily="50" charset="-127"/>
              </a:rPr>
              <a:t>5.9%p)</a:t>
            </a:r>
            <a:r>
              <a:rPr lang="ko-KR" altLang="en-US" sz="850" b="0">
                <a:solidFill>
                  <a:schemeClr val="tx1"/>
                </a:solidFill>
                <a:ea typeface="맑은 고딕" panose="020B0503020000020004" pitchFamily="50" charset="-127"/>
              </a:rPr>
              <a:t>로 </a:t>
            </a:r>
            <a:r>
              <a:rPr lang="en-US" altLang="ko-KR" sz="850" b="0">
                <a:solidFill>
                  <a:schemeClr val="tx1"/>
                </a:solidFill>
                <a:ea typeface="맑은 고딕" panose="020B0503020000020004" pitchFamily="50" charset="-127"/>
              </a:rPr>
              <a:t>2019</a:t>
            </a:r>
            <a:r>
              <a:rPr lang="ko-KR" altLang="en-US" sz="850" b="0">
                <a:solidFill>
                  <a:schemeClr val="tx1"/>
                </a:solidFill>
                <a:ea typeface="맑은 고딕" panose="020B0503020000020004" pitchFamily="50" charset="-127"/>
              </a:rPr>
              <a:t>년 대비 </a:t>
            </a:r>
            <a:r>
              <a:rPr lang="en-US" altLang="ko-KR" sz="850" b="0">
                <a:solidFill>
                  <a:schemeClr val="tx1"/>
                </a:solidFill>
                <a:ea typeface="맑은 고딕" panose="020B0503020000020004" pitchFamily="50" charset="-127"/>
              </a:rPr>
              <a:t>EBITDA%</a:t>
            </a:r>
            <a:r>
              <a:rPr lang="ko-KR" altLang="en-US" sz="850" b="0">
                <a:solidFill>
                  <a:schemeClr val="tx1"/>
                </a:solidFill>
                <a:ea typeface="맑은 고딕" panose="020B0503020000020004" pitchFamily="50" charset="-127"/>
              </a:rPr>
              <a:t>이 개선 되었습니다</a:t>
            </a:r>
            <a:r>
              <a:rPr lang="en-US" altLang="ko-KR" sz="850" b="0">
                <a:solidFill>
                  <a:schemeClr val="tx1"/>
                </a:solidFill>
                <a:ea typeface="맑은 고딕" panose="020B0503020000020004" pitchFamily="50" charset="-127"/>
              </a:rPr>
              <a:t>.</a:t>
            </a:r>
          </a:p>
          <a:p>
            <a:pPr marL="85725" lvl="0">
              <a:lnSpc>
                <a:spcPct val="114000"/>
              </a:lnSpc>
              <a:spcAft>
                <a:spcPts val="550"/>
              </a:spcAft>
            </a:pPr>
            <a:endParaRPr lang="en-US" altLang="ko-KR" sz="850" dirty="0">
              <a:solidFill>
                <a:srgbClr val="00338D"/>
              </a:solidFill>
              <a:ea typeface="맑은 고딕" panose="020B0503020000020004" pitchFamily="50" charset="-127"/>
            </a:endParaRPr>
          </a:p>
        </p:txBody>
      </p:sp>
      <p:sp>
        <p:nvSpPr>
          <p:cNvPr id="15" name="타원 14">
            <a:extLst>
              <a:ext uri="{FF2B5EF4-FFF2-40B4-BE49-F238E27FC236}">
                <a16:creationId xmlns:a16="http://schemas.microsoft.com/office/drawing/2014/main" id="{20647016-F1CD-486B-84CD-DB9B4F1B20A2}"/>
              </a:ext>
            </a:extLst>
          </p:cNvPr>
          <p:cNvSpPr/>
          <p:nvPr/>
        </p:nvSpPr>
        <p:spPr>
          <a:xfrm rot="21526619">
            <a:off x="3278851" y="3175186"/>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2</a:t>
            </a:r>
            <a:endParaRPr lang="ko-KR" altLang="en-US" sz="700" dirty="0">
              <a:solidFill>
                <a:srgbClr val="FFFFFF"/>
              </a:solidFill>
              <a:latin typeface=""/>
            </a:endParaRPr>
          </a:p>
        </p:txBody>
      </p:sp>
      <p:sp>
        <p:nvSpPr>
          <p:cNvPr id="12" name="Rounded Rectangle 2">
            <a:extLst>
              <a:ext uri="{FF2B5EF4-FFF2-40B4-BE49-F238E27FC236}">
                <a16:creationId xmlns:a16="http://schemas.microsoft.com/office/drawing/2014/main" id="{BD359029-884D-4F74-86A3-06CE5CECFDAF}"/>
              </a:ext>
            </a:extLst>
          </p:cNvPr>
          <p:cNvSpPr/>
          <p:nvPr/>
        </p:nvSpPr>
        <p:spPr>
          <a:xfrm>
            <a:off x="1651778" y="3231597"/>
            <a:ext cx="378964" cy="49619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endParaRPr lang="en-US" altLang="ko-KR" sz="680" dirty="0">
              <a:solidFill>
                <a:schemeClr val="bg2">
                  <a:lumMod val="10000"/>
                </a:schemeClr>
              </a:solidFill>
            </a:endParaRPr>
          </a:p>
        </p:txBody>
      </p:sp>
      <p:sp>
        <p:nvSpPr>
          <p:cNvPr id="13" name="Rounded Rectangle 2">
            <a:extLst>
              <a:ext uri="{FF2B5EF4-FFF2-40B4-BE49-F238E27FC236}">
                <a16:creationId xmlns:a16="http://schemas.microsoft.com/office/drawing/2014/main" id="{3C29D865-6F4B-4B35-A531-AB16AEA0A4EC}"/>
              </a:ext>
            </a:extLst>
          </p:cNvPr>
          <p:cNvSpPr/>
          <p:nvPr/>
        </p:nvSpPr>
        <p:spPr>
          <a:xfrm>
            <a:off x="3367411" y="3230633"/>
            <a:ext cx="378964" cy="49619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endParaRPr lang="en-US" altLang="ko-KR" sz="680" dirty="0">
              <a:solidFill>
                <a:schemeClr val="bg2">
                  <a:lumMod val="10000"/>
                </a:schemeClr>
              </a:solidFill>
            </a:endParaRPr>
          </a:p>
        </p:txBody>
      </p:sp>
      <p:sp>
        <p:nvSpPr>
          <p:cNvPr id="18" name="Rounded Rectangle 2">
            <a:extLst>
              <a:ext uri="{FF2B5EF4-FFF2-40B4-BE49-F238E27FC236}">
                <a16:creationId xmlns:a16="http://schemas.microsoft.com/office/drawing/2014/main" id="{EB43C3A9-6272-4478-BA74-89DB0C730CFD}"/>
              </a:ext>
            </a:extLst>
          </p:cNvPr>
          <p:cNvSpPr/>
          <p:nvPr/>
        </p:nvSpPr>
        <p:spPr>
          <a:xfrm>
            <a:off x="2806142" y="3231597"/>
            <a:ext cx="378964" cy="17700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endParaRPr lang="en-US" altLang="ko-KR" sz="680" dirty="0">
              <a:solidFill>
                <a:schemeClr val="bg2">
                  <a:lumMod val="10000"/>
                </a:schemeClr>
              </a:solidFill>
            </a:endParaRPr>
          </a:p>
        </p:txBody>
      </p:sp>
      <p:sp>
        <p:nvSpPr>
          <p:cNvPr id="19" name="타원 18">
            <a:extLst>
              <a:ext uri="{FF2B5EF4-FFF2-40B4-BE49-F238E27FC236}">
                <a16:creationId xmlns:a16="http://schemas.microsoft.com/office/drawing/2014/main" id="{B13DC06C-7174-4683-B813-6940B847E1CD}"/>
              </a:ext>
            </a:extLst>
          </p:cNvPr>
          <p:cNvSpPr/>
          <p:nvPr/>
        </p:nvSpPr>
        <p:spPr>
          <a:xfrm rot="21526619">
            <a:off x="1562951" y="3175186"/>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2</a:t>
            </a:r>
            <a:endParaRPr lang="ko-KR" altLang="en-US" sz="700" dirty="0">
              <a:solidFill>
                <a:srgbClr val="FFFFFF"/>
              </a:solidFill>
              <a:latin typeface=""/>
            </a:endParaRPr>
          </a:p>
        </p:txBody>
      </p:sp>
      <p:sp>
        <p:nvSpPr>
          <p:cNvPr id="16" name="Text Placeholder 3">
            <a:extLst>
              <a:ext uri="{FF2B5EF4-FFF2-40B4-BE49-F238E27FC236}">
                <a16:creationId xmlns:a16="http://schemas.microsoft.com/office/drawing/2014/main" id="{871E5233-642E-45CB-91A2-86A1AD627D5E}"/>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
        <p:nvSpPr>
          <p:cNvPr id="21" name="Text Box 51">
            <a:extLst>
              <a:ext uri="{FF2B5EF4-FFF2-40B4-BE49-F238E27FC236}">
                <a16:creationId xmlns:a16="http://schemas.microsoft.com/office/drawing/2014/main" id="{5E5E4EC5-AB06-4FAA-BD4D-8C8AD5D9FCBE}"/>
              </a:ext>
            </a:extLst>
          </p:cNvPr>
          <p:cNvSpPr txBox="1">
            <a:spLocks noChangeArrowheads="1"/>
          </p:cNvSpPr>
          <p:nvPr/>
        </p:nvSpPr>
        <p:spPr bwMode="auto">
          <a:xfrm>
            <a:off x="412866" y="6004380"/>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14" name="타원 13">
            <a:extLst>
              <a:ext uri="{FF2B5EF4-FFF2-40B4-BE49-F238E27FC236}">
                <a16:creationId xmlns:a16="http://schemas.microsoft.com/office/drawing/2014/main" id="{80D2DAD6-56A5-4A2D-99D6-D9942E6A72CF}"/>
              </a:ext>
            </a:extLst>
          </p:cNvPr>
          <p:cNvSpPr/>
          <p:nvPr/>
        </p:nvSpPr>
        <p:spPr>
          <a:xfrm rot="21526619">
            <a:off x="2738203" y="3203384"/>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1</a:t>
            </a:r>
            <a:endParaRPr lang="ko-KR" altLang="en-US" sz="700" dirty="0">
              <a:solidFill>
                <a:srgbClr val="FFFFFF"/>
              </a:solidFill>
              <a:latin typeface=""/>
            </a:endParaRPr>
          </a:p>
        </p:txBody>
      </p:sp>
    </p:spTree>
    <p:extLst>
      <p:ext uri="{BB962C8B-B14F-4D97-AF65-F5344CB8AC3E}">
        <p14:creationId xmlns:p14="http://schemas.microsoft.com/office/powerpoint/2010/main" val="94571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57606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dirty="0">
                <a:solidFill>
                  <a:srgbClr val="00338D"/>
                </a:solidFill>
                <a:latin typeface="Arial" panose="020B0604020202020204" pitchFamily="34" charset="0"/>
                <a:ea typeface="맑은 고딕" panose="020B0503020000020004" pitchFamily="50" charset="-127"/>
              </a:rPr>
              <a:t>Adjusted 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a:t>
            </a:r>
            <a:r>
              <a:rPr lang="en-US" altLang="ko-KR" sz="900" dirty="0">
                <a:solidFill>
                  <a:srgbClr val="00338D"/>
                </a:solidFill>
                <a:latin typeface="Arial" panose="020B0604020202020204" pitchFamily="34" charset="0"/>
                <a:ea typeface="맑은 고딕" panose="020B0503020000020004" pitchFamily="50" charset="-127"/>
              </a:rPr>
              <a:t> 8.5</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억원입니다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11" name="텍스트 개체 틀 1">
            <a:extLst>
              <a:ext uri="{FF2B5EF4-FFF2-40B4-BE49-F238E27FC236}">
                <a16:creationId xmlns:a16="http://schemas.microsoft.com/office/drawing/2014/main" id="{0AF45508-F702-4D85-B7AA-5E55429B68C2}"/>
              </a:ext>
            </a:extLst>
          </p:cNvPr>
          <p:cNvSpPr txBox="1">
            <a:spLocks/>
          </p:cNvSpPr>
          <p:nvPr/>
        </p:nvSpPr>
        <p:spPr bwMode="gray">
          <a:xfrm>
            <a:off x="4975515" y="1386511"/>
            <a:ext cx="4514849" cy="4984731"/>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a:lnSpc>
                <a:spcPct val="120000"/>
              </a:lnSpc>
            </a:pPr>
            <a:r>
              <a:rPr lang="en-US" altLang="ko-KR" sz="850" b="0" dirty="0">
                <a:solidFill>
                  <a:schemeClr val="tx1"/>
                </a:solidFill>
                <a:ea typeface="맑은 고딕" panose="020B0503020000020004" pitchFamily="50" charset="-127"/>
              </a:rPr>
              <a:t>KPMG</a:t>
            </a:r>
            <a:r>
              <a:rPr lang="ko-KR" altLang="en-US" sz="850" b="0" dirty="0">
                <a:solidFill>
                  <a:schemeClr val="tx1"/>
                </a:solidFill>
                <a:ea typeface="맑은 고딕" panose="020B0503020000020004" pitchFamily="50" charset="-127"/>
              </a:rPr>
              <a:t>는 이용 가능한 정보를 바탕으로 다음과 같은 조정사항들을 파악하였습니다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추가적인 정보가 제시될 경우 다음의 조정사항들은 변경될 가능성이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또한 다른 조정사항들이 제시될 가능성이 있습니다</a:t>
            </a:r>
            <a:r>
              <a:rPr lang="en-US" altLang="ko-KR" sz="850" b="0" dirty="0">
                <a:solidFill>
                  <a:schemeClr val="tx1"/>
                </a:solidFill>
                <a:ea typeface="맑은 고딕" panose="020B0503020000020004" pitchFamily="50" charset="-127"/>
              </a:rPr>
              <a:t>.</a:t>
            </a:r>
          </a:p>
          <a:p>
            <a:pPr marL="85725" lvl="0">
              <a:lnSpc>
                <a:spcPct val="120000"/>
              </a:lnSpc>
            </a:pPr>
            <a:r>
              <a:rPr lang="ko-KR" altLang="en-US" sz="850" dirty="0">
                <a:solidFill>
                  <a:srgbClr val="00338D"/>
                </a:solidFill>
                <a:ea typeface="맑은 고딕" panose="020B0503020000020004" pitchFamily="50" charset="-127"/>
              </a:rPr>
              <a:t>잠재적조정사항 </a:t>
            </a:r>
            <a:r>
              <a:rPr lang="en-US" altLang="ko-KR" sz="850" dirty="0">
                <a:solidFill>
                  <a:srgbClr val="00338D"/>
                </a:solidFill>
                <a:ea typeface="맑은 고딕" panose="020B0503020000020004" pitchFamily="50" charset="-127"/>
              </a:rPr>
              <a:t>:</a:t>
            </a:r>
          </a:p>
          <a:p>
            <a:pPr marL="314325" indent="-228600">
              <a:lnSpc>
                <a:spcPct val="120000"/>
              </a:lnSpc>
              <a:buFont typeface="+mj-lt"/>
              <a:buAutoNum type="alphaUcPeriod"/>
            </a:pPr>
            <a:r>
              <a:rPr lang="en-US" altLang="ko-KR" sz="850" dirty="0">
                <a:solidFill>
                  <a:schemeClr val="tx1"/>
                </a:solidFill>
                <a:ea typeface="맑은 고딕" panose="020B0503020000020004" pitchFamily="50" charset="-127"/>
              </a:rPr>
              <a:t>COVID-19 </a:t>
            </a:r>
            <a:r>
              <a:rPr lang="ko-KR" altLang="en-US" sz="850" dirty="0">
                <a:solidFill>
                  <a:schemeClr val="tx1"/>
                </a:solidFill>
                <a:ea typeface="맑은 고딕" panose="020B0503020000020004" pitchFamily="50" charset="-127"/>
              </a:rPr>
              <a:t>관련 매출 및 손익효과 제거</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COVID-19</a:t>
            </a:r>
            <a:r>
              <a:rPr lang="ko-KR" altLang="en-US" sz="850" b="0" dirty="0">
                <a:solidFill>
                  <a:schemeClr val="tx1"/>
                </a:solidFill>
                <a:ea typeface="맑은 고딕" panose="020B0503020000020004" pitchFamily="50" charset="-127"/>
              </a:rPr>
              <a:t>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관련하여 상반기 </a:t>
            </a:r>
            <a:r>
              <a:rPr lang="en-US" altLang="ko-KR" sz="850" b="0" dirty="0">
                <a:solidFill>
                  <a:schemeClr val="tx1"/>
                </a:solidFill>
                <a:ea typeface="맑은 고딕" panose="020B0503020000020004" pitchFamily="50" charset="-127"/>
              </a:rPr>
              <a:t>OEM </a:t>
            </a:r>
            <a:r>
              <a:rPr lang="ko-KR" altLang="en-US" sz="850" b="0" dirty="0">
                <a:solidFill>
                  <a:schemeClr val="tx1"/>
                </a:solidFill>
                <a:ea typeface="맑은 고딕" panose="020B0503020000020004" pitchFamily="50" charset="-127"/>
              </a:rPr>
              <a:t>형식으로 중헌제약에 납품한 </a:t>
            </a:r>
            <a:r>
              <a:rPr lang="en-US" altLang="ko-KR" sz="850" b="0" dirty="0">
                <a:solidFill>
                  <a:schemeClr val="tx1"/>
                </a:solidFill>
                <a:ea typeface="맑은 고딕" panose="020B0503020000020004" pitchFamily="50" charset="-127"/>
              </a:rPr>
              <a:t>PCR </a:t>
            </a:r>
            <a:r>
              <a:rPr lang="ko-KR" altLang="en-US" sz="850" b="0" dirty="0">
                <a:solidFill>
                  <a:schemeClr val="tx1"/>
                </a:solidFill>
                <a:ea typeface="맑은 고딕" panose="020B0503020000020004" pitchFamily="50" charset="-127"/>
              </a:rPr>
              <a:t>제품</a:t>
            </a:r>
            <a:r>
              <a:rPr lang="en-US" altLang="ko-KR" sz="850" b="0" dirty="0">
                <a:solidFill>
                  <a:schemeClr val="tx1"/>
                </a:solidFill>
                <a:ea typeface="맑은 고딕" panose="020B0503020000020004" pitchFamily="50" charset="-127"/>
              </a:rPr>
              <a:t>(19.9</a:t>
            </a:r>
            <a:r>
              <a:rPr lang="ko-KR" altLang="en-US" sz="850" b="0" dirty="0">
                <a:solidFill>
                  <a:schemeClr val="tx1"/>
                </a:solidFill>
                <a:ea typeface="맑은 고딕" panose="020B0503020000020004" pitchFamily="50" charset="-127"/>
              </a:rPr>
              <a:t>억원</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등의 매출이 발생하였으나</a:t>
            </a:r>
            <a:r>
              <a:rPr lang="en-US" altLang="ko-KR" sz="850" b="0" dirty="0">
                <a:solidFill>
                  <a:schemeClr val="tx1"/>
                </a:solidFill>
                <a:ea typeface="맑은 고딕" panose="020B0503020000020004" pitchFamily="50" charset="-127"/>
              </a:rPr>
              <a:t>, [1]</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년도 관련 매출이 </a:t>
            </a:r>
            <a:r>
              <a:rPr lang="en-US" altLang="ko-KR" sz="850" b="0" dirty="0">
                <a:solidFill>
                  <a:schemeClr val="tx1"/>
                </a:solidFill>
                <a:ea typeface="맑은 고딕" panose="020B0503020000020004" pitchFamily="50" charset="-127"/>
              </a:rPr>
              <a:t>0.3</a:t>
            </a:r>
            <a:r>
              <a:rPr lang="ko-KR" altLang="en-US" sz="850" b="0" dirty="0">
                <a:solidFill>
                  <a:schemeClr val="tx1"/>
                </a:solidFill>
                <a:ea typeface="맑은 고딕" panose="020B0503020000020004" pitchFamily="50" charset="-127"/>
              </a:rPr>
              <a:t>억원으로 크게 감소하여 거의 존재하지 않고 있으며</a:t>
            </a:r>
            <a:r>
              <a:rPr lang="en-US" altLang="ko-KR" sz="850" b="0" dirty="0">
                <a:solidFill>
                  <a:schemeClr val="tx1"/>
                </a:solidFill>
                <a:ea typeface="맑은 고딕" panose="020B0503020000020004" pitchFamily="50" charset="-127"/>
              </a:rPr>
              <a:t>, [2] </a:t>
            </a:r>
            <a:r>
              <a:rPr lang="ko-KR" altLang="en-US" sz="850" b="0" dirty="0">
                <a:solidFill>
                  <a:schemeClr val="tx1"/>
                </a:solidFill>
                <a:ea typeface="맑은 고딕" panose="020B0503020000020004" pitchFamily="50" charset="-127"/>
              </a:rPr>
              <a:t>직접판매를 위한 식약청 허가 획득을 진행중에 있으나 현재 그 결과가 결정되지 않았으며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관련</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판매유통경로 등에 대한 사업계획이 존재하지 않는 등 향후 해당 매출의 발생가능성이 불확실하다고 판단하여 과거 관련 중헌제약에 대한 </a:t>
            </a:r>
            <a:r>
              <a:rPr lang="ko-KR" altLang="en-US" sz="850" b="0" dirty="0" err="1">
                <a:solidFill>
                  <a:schemeClr val="tx1"/>
                </a:solidFill>
                <a:ea typeface="맑은 고딕" panose="020B0503020000020004" pitchFamily="50" charset="-127"/>
              </a:rPr>
              <a:t>대손상각비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및 임상비용지출을 고려한 손익효과를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에 가산하는 조정을 반영하였습니다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a:pPr>
            <a:endParaRPr lang="en-US" altLang="ko-KR" sz="850" dirty="0">
              <a:solidFill>
                <a:schemeClr val="tx1"/>
              </a:solidFil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357188" indent="-269875">
              <a:lnSpc>
                <a:spcPct val="120000"/>
              </a:lnSpc>
              <a:buFont typeface="+mj-lt"/>
              <a:buAutoNum type="alphaUcPeriod"/>
            </a:pPr>
            <a:endParaRPr lang="en-US" altLang="ko-KR" sz="850" b="0" dirty="0">
              <a:solidFill>
                <a:schemeClr val="tx1"/>
              </a:solidFill>
              <a:ea typeface="맑은 고딕" panose="020B0503020000020004" pitchFamily="50" charset="-127"/>
            </a:endParaRPr>
          </a:p>
          <a:p>
            <a:pPr marL="87313">
              <a:lnSpc>
                <a:spcPct val="120000"/>
              </a:lnSpc>
            </a:pPr>
            <a:r>
              <a:rPr lang="ko-KR" altLang="en-US" sz="850" b="0" dirty="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p:txBody>
      </p:sp>
      <p:sp>
        <p:nvSpPr>
          <p:cNvPr id="10" name="Rectangle 2">
            <a:extLst>
              <a:ext uri="{FF2B5EF4-FFF2-40B4-BE49-F238E27FC236}">
                <a16:creationId xmlns:a16="http://schemas.microsoft.com/office/drawing/2014/main" id="{FDD3DBFE-A69D-480E-B9F3-1175C0F5DDF0}"/>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Quality of Earnings (1/3) </a:t>
            </a:r>
          </a:p>
        </p:txBody>
      </p:sp>
      <p:sp>
        <p:nvSpPr>
          <p:cNvPr id="8" name="Text Box 51">
            <a:extLst>
              <a:ext uri="{FF2B5EF4-FFF2-40B4-BE49-F238E27FC236}">
                <a16:creationId xmlns:a16="http://schemas.microsoft.com/office/drawing/2014/main" id="{B74B625B-CF23-45BE-A256-D519287DD210}"/>
              </a:ext>
            </a:extLst>
          </p:cNvPr>
          <p:cNvSpPr txBox="1">
            <a:spLocks noChangeArrowheads="1"/>
          </p:cNvSpPr>
          <p:nvPr/>
        </p:nvSpPr>
        <p:spPr bwMode="auto">
          <a:xfrm>
            <a:off x="5345640" y="4830372"/>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회사제시자료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FB30E68B-FDC4-405C-A298-B4F06E52EADE}"/>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pic>
        <p:nvPicPr>
          <p:cNvPr id="18" name="그림 17">
            <a:extLst>
              <a:ext uri="{FF2B5EF4-FFF2-40B4-BE49-F238E27FC236}">
                <a16:creationId xmlns:a16="http://schemas.microsoft.com/office/drawing/2014/main" id="{4D049E09-E0F3-4EC9-8228-6716D8C6689B}"/>
              </a:ext>
            </a:extLst>
          </p:cNvPr>
          <p:cNvPicPr>
            <a:picLocks noChangeAspect="1" noChangeArrowheads="1"/>
            <a:extLst>
              <a:ext uri="{84589F7E-364E-4C9E-8A38-B11213B215E9}">
                <a14:cameraTool xmlns:a14="http://schemas.microsoft.com/office/drawing/2010/main" cellRange="$U$2:$AA$12"/>
              </a:ext>
            </a:extLst>
          </p:cNvPicPr>
          <p:nvPr/>
        </p:nvPicPr>
        <p:blipFill>
          <a:blip r:embed="rId3"/>
          <a:srcRect/>
          <a:stretch>
            <a:fillRect/>
          </a:stretch>
        </p:blipFill>
        <p:spPr bwMode="auto">
          <a:xfrm>
            <a:off x="5345640" y="3348886"/>
            <a:ext cx="3714750" cy="14668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pic>
        <p:nvPicPr>
          <p:cNvPr id="13" name="그림 12">
            <a:extLst>
              <a:ext uri="{FF2B5EF4-FFF2-40B4-BE49-F238E27FC236}">
                <a16:creationId xmlns:a16="http://schemas.microsoft.com/office/drawing/2014/main" id="{141C8365-F8EA-4AF1-9CE7-DC353ADEF6E9}"/>
              </a:ext>
            </a:extLst>
          </p:cNvPr>
          <p:cNvPicPr>
            <a:picLocks noChangeAspect="1" noChangeArrowheads="1"/>
            <a:extLst>
              <a:ext uri="{84589F7E-364E-4C9E-8A38-B11213B215E9}">
                <a14:cameraTool xmlns:a14="http://schemas.microsoft.com/office/drawing/2010/main" cellRange="$B$2:$K$47" spid="_x0000_s17467"/>
              </a:ext>
            </a:extLst>
          </p:cNvPicPr>
          <p:nvPr/>
        </p:nvPicPr>
        <p:blipFill>
          <a:blip r:embed="rId4"/>
          <a:srcRect/>
          <a:stretch>
            <a:fillRect/>
          </a:stretch>
        </p:blipFill>
        <p:spPr bwMode="auto">
          <a:xfrm>
            <a:off x="412866" y="1366870"/>
            <a:ext cx="4514850" cy="49720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29" name="Text Box 51">
            <a:extLst>
              <a:ext uri="{FF2B5EF4-FFF2-40B4-BE49-F238E27FC236}">
                <a16:creationId xmlns:a16="http://schemas.microsoft.com/office/drawing/2014/main" id="{4AE3ECB7-DFBE-4D55-A7BC-D7DC535CFAED}"/>
              </a:ext>
            </a:extLst>
          </p:cNvPr>
          <p:cNvSpPr txBox="1">
            <a:spLocks noChangeArrowheads="1"/>
          </p:cNvSpPr>
          <p:nvPr/>
        </p:nvSpPr>
        <p:spPr bwMode="auto">
          <a:xfrm>
            <a:off x="412866" y="6338920"/>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KPMG</a:t>
            </a:r>
            <a:r>
              <a:rPr lang="ko-KR" altLang="en-US" sz="600" i="1" dirty="0">
                <a:solidFill>
                  <a:srgbClr val="00338D"/>
                </a:solidFill>
                <a:latin typeface="Arial" panose="020B0604020202020204" pitchFamily="34" charset="0"/>
                <a:cs typeface="Arial" panose="020B0604020202020204" pitchFamily="34" charset="0"/>
              </a:rPr>
              <a:t> </a:t>
            </a:r>
            <a:r>
              <a:rPr lang="en-US" altLang="ko-KR" sz="600" i="1" dirty="0">
                <a:solidFill>
                  <a:srgbClr val="00338D"/>
                </a:solidFill>
                <a:latin typeface="Arial" panose="020B0604020202020204" pitchFamily="34" charset="0"/>
                <a:cs typeface="Arial" panose="020B0604020202020204" pitchFamily="34" charset="0"/>
              </a:rPr>
              <a:t>Analysis</a:t>
            </a:r>
          </a:p>
        </p:txBody>
      </p:sp>
    </p:spTree>
    <p:extLst>
      <p:ext uri="{BB962C8B-B14F-4D97-AF65-F5344CB8AC3E}">
        <p14:creationId xmlns:p14="http://schemas.microsoft.com/office/powerpoint/2010/main" val="269636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57606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a:solidFill>
                  <a:srgbClr val="00338D"/>
                </a:solidFill>
                <a:latin typeface="Arial" panose="020B0604020202020204" pitchFamily="34" charset="0"/>
                <a:ea typeface="맑은 고딕" panose="020B0503020000020004" pitchFamily="50" charset="-127"/>
              </a:rPr>
              <a:t>Adjusted EBITDA</a:t>
            </a:r>
            <a:r>
              <a:rPr lang="ko-KR" altLang="en-US" sz="900">
                <a:solidFill>
                  <a:srgbClr val="00338D"/>
                </a:solidFill>
                <a:latin typeface="Arial" panose="020B0604020202020204" pitchFamily="34" charset="0"/>
                <a:ea typeface="맑은 고딕" panose="020B0503020000020004" pitchFamily="50" charset="-127"/>
              </a:rPr>
              <a:t>는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8.5</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억원입니다</a:t>
            </a:r>
            <a:r>
              <a:rPr lang="en-US" altLang="ko-KR" sz="900">
                <a:solidFill>
                  <a:srgbClr val="00338D"/>
                </a:solidFill>
                <a:latin typeface="Arial" panose="020B0604020202020204" pitchFamily="34" charset="0"/>
                <a:ea typeface="맑은 고딕" panose="020B0503020000020004" pitchFamily="50" charset="-127"/>
              </a:rPr>
              <a:t>.</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9" name="Text Box 51">
            <a:extLst>
              <a:ext uri="{FF2B5EF4-FFF2-40B4-BE49-F238E27FC236}">
                <a16:creationId xmlns:a16="http://schemas.microsoft.com/office/drawing/2014/main" id="{4AE3ECB7-DFBE-4D55-A7BC-D7DC535CFAED}"/>
              </a:ext>
            </a:extLst>
          </p:cNvPr>
          <p:cNvSpPr txBox="1">
            <a:spLocks noChangeArrowheads="1"/>
          </p:cNvSpPr>
          <p:nvPr/>
        </p:nvSpPr>
        <p:spPr bwMode="auto">
          <a:xfrm>
            <a:off x="412866" y="6342707"/>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KPMG</a:t>
            </a:r>
            <a:r>
              <a:rPr lang="ko-KR" altLang="en-US" sz="600" i="1" dirty="0">
                <a:solidFill>
                  <a:srgbClr val="00338D"/>
                </a:solidFill>
                <a:latin typeface="Arial" panose="020B0604020202020204" pitchFamily="34" charset="0"/>
                <a:cs typeface="Arial" panose="020B0604020202020204" pitchFamily="34" charset="0"/>
              </a:rPr>
              <a:t> </a:t>
            </a:r>
            <a:r>
              <a:rPr lang="en-US" altLang="ko-KR" sz="600" i="1" dirty="0">
                <a:solidFill>
                  <a:srgbClr val="00338D"/>
                </a:solidFill>
                <a:latin typeface="Arial" panose="020B0604020202020204" pitchFamily="34" charset="0"/>
                <a:cs typeface="Arial" panose="020B0604020202020204" pitchFamily="34" charset="0"/>
              </a:rPr>
              <a:t>Analysis</a:t>
            </a:r>
          </a:p>
        </p:txBody>
      </p:sp>
      <p:sp>
        <p:nvSpPr>
          <p:cNvPr id="11" name="텍스트 개체 틀 1">
            <a:extLst>
              <a:ext uri="{FF2B5EF4-FFF2-40B4-BE49-F238E27FC236}">
                <a16:creationId xmlns:a16="http://schemas.microsoft.com/office/drawing/2014/main" id="{0AF45508-F702-4D85-B7AA-5E55429B68C2}"/>
              </a:ext>
            </a:extLst>
          </p:cNvPr>
          <p:cNvSpPr txBox="1">
            <a:spLocks/>
          </p:cNvSpPr>
          <p:nvPr/>
        </p:nvSpPr>
        <p:spPr bwMode="gray">
          <a:xfrm>
            <a:off x="4975515" y="1386511"/>
            <a:ext cx="4514849" cy="4984731"/>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20000"/>
              </a:lnSpc>
            </a:pPr>
            <a:r>
              <a:rPr lang="ko-KR" altLang="en-US" sz="850" dirty="0">
                <a:solidFill>
                  <a:srgbClr val="00338D"/>
                </a:solidFill>
                <a:ea typeface="맑은 고딕" panose="020B0503020000020004" pitchFamily="50" charset="-127"/>
              </a:rPr>
              <a:t>잠재적조정사항 </a:t>
            </a:r>
            <a:r>
              <a:rPr lang="en-US" altLang="ko-KR" sz="850" dirty="0">
                <a:solidFill>
                  <a:srgbClr val="00338D"/>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r>
              <a:rPr lang="ko-KR" altLang="en-US" sz="850" dirty="0">
                <a:solidFill>
                  <a:schemeClr val="tx1"/>
                </a:solidFill>
                <a:ea typeface="맑은 고딕" panose="020B0503020000020004" pitchFamily="50" charset="-127"/>
              </a:rPr>
              <a:t>판매중단상품</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회사의 일반적인 사업영역과 무관하게 일시적으로 발생하여 향후 관련 매출이 발생하지 않을 예정인 </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 고객사</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녹십자수의약품</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의 요청에 의해 일시적으로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납품이 이루어진 </a:t>
            </a:r>
            <a:r>
              <a:rPr lang="en-US" altLang="ko-KR" sz="850" b="0" dirty="0">
                <a:solidFill>
                  <a:schemeClr val="tx1"/>
                </a:solidFill>
                <a:ea typeface="맑은 고딕" panose="020B0503020000020004" pitchFamily="50" charset="-127"/>
              </a:rPr>
              <a:t>PBS</a:t>
            </a:r>
            <a:r>
              <a:rPr lang="ko-KR" altLang="en-US" sz="850" b="0" dirty="0">
                <a:solidFill>
                  <a:schemeClr val="tx1"/>
                </a:solidFill>
                <a:ea typeface="맑은 고딕" panose="020B0503020000020004" pitchFamily="50" charset="-127"/>
              </a:rPr>
              <a:t> 매출금액</a:t>
            </a:r>
            <a:r>
              <a:rPr lang="en-US" altLang="ko-KR" sz="850" b="0" dirty="0">
                <a:solidFill>
                  <a:schemeClr val="tx1"/>
                </a:solidFill>
                <a:ea typeface="맑은 고딕" panose="020B0503020000020004" pitchFamily="50" charset="-127"/>
              </a:rPr>
              <a:t>, [2] </a:t>
            </a:r>
            <a:r>
              <a:rPr lang="ko-KR" altLang="en-US" sz="850" b="0" dirty="0">
                <a:solidFill>
                  <a:schemeClr val="tx1"/>
                </a:solidFill>
                <a:ea typeface="맑은 고딕" panose="020B0503020000020004" pitchFamily="50" charset="-127"/>
              </a:rPr>
              <a:t>매입단가 인상으로 인한 마진 악화로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이후 지속적으로 판매비중이 축소되어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기준 관련 매출이 존재하지 않는 </a:t>
            </a:r>
            <a:r>
              <a:rPr lang="en-US" altLang="ko-KR" sz="850" b="0" dirty="0">
                <a:solidFill>
                  <a:schemeClr val="tx1"/>
                </a:solidFill>
                <a:ea typeface="맑은 고딕" panose="020B0503020000020004" pitchFamily="50" charset="-127"/>
              </a:rPr>
              <a:t>FBS </a:t>
            </a:r>
            <a:r>
              <a:rPr lang="ko-KR" altLang="en-US" sz="850" b="0" dirty="0">
                <a:solidFill>
                  <a:schemeClr val="tx1"/>
                </a:solidFill>
                <a:ea typeface="맑은 고딕" panose="020B0503020000020004" pitchFamily="50" charset="-127"/>
              </a:rPr>
              <a:t>품목들의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과거 손익효과를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에 가산하는 조정을 반영하였습니다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2"/>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3"/>
            </a:pPr>
            <a:r>
              <a:rPr lang="en-US" altLang="ko-KR" sz="850" dirty="0">
                <a:solidFill>
                  <a:schemeClr val="tx1"/>
                </a:solidFill>
                <a:ea typeface="맑은 고딕" panose="020B0503020000020004" pitchFamily="50" charset="-127"/>
              </a:rPr>
              <a:t>One off cost – </a:t>
            </a:r>
            <a:r>
              <a:rPr lang="ko-KR" altLang="en-US" sz="850" dirty="0">
                <a:solidFill>
                  <a:schemeClr val="tx1"/>
                </a:solidFill>
                <a:ea typeface="맑은 고딕" panose="020B0503020000020004" pitchFamily="50" charset="-127"/>
              </a:rPr>
              <a:t>컨설팅비용</a:t>
            </a:r>
            <a:r>
              <a:rPr lang="en-US" altLang="ko-KR" sz="85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퇴사한 연구소장에게 지급한 자문료 및 미국 </a:t>
            </a:r>
            <a:r>
              <a:rPr lang="en-US" altLang="ko-KR" sz="850" b="0" dirty="0">
                <a:solidFill>
                  <a:schemeClr val="tx1"/>
                </a:solidFill>
                <a:ea typeface="맑은 고딕" panose="020B0503020000020004" pitchFamily="50" charset="-127"/>
              </a:rPr>
              <a:t>USDA(</a:t>
            </a:r>
            <a:r>
              <a:rPr lang="ko-KR" altLang="en-US" sz="850" b="0" dirty="0" err="1">
                <a:solidFill>
                  <a:schemeClr val="tx1"/>
                </a:solidFill>
                <a:ea typeface="맑은 고딕" panose="020B0503020000020004" pitchFamily="50" charset="-127"/>
              </a:rPr>
              <a:t>미국농무부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등록허가를 위한 프리랜서비로 지속적으로 발생하는 비용으로 보기 어려움에 따라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에 가산하는 조정을 반영하였습니다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3"/>
            </a:pPr>
            <a:r>
              <a:rPr lang="ko-KR" altLang="en-US" sz="850" dirty="0">
                <a:solidFill>
                  <a:schemeClr val="tx1"/>
                </a:solidFill>
                <a:ea typeface="맑은 고딕" panose="020B0503020000020004" pitchFamily="50" charset="-127"/>
              </a:rPr>
              <a:t>연차수당충당부채</a:t>
            </a:r>
            <a:r>
              <a:rPr lang="en-US" altLang="ko-KR" sz="850" dirty="0">
                <a:solidFill>
                  <a:schemeClr val="tx1"/>
                </a:solidFill>
                <a:ea typeface="맑은 고딕" panose="020B0503020000020004" pitchFamily="50" charset="-127"/>
              </a:rPr>
              <a:t>:</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a:t>
            </a:r>
            <a:r>
              <a:rPr lang="en-US" altLang="ko-KR" sz="850" b="0" dirty="0">
                <a:solidFill>
                  <a:schemeClr val="tx1"/>
                </a:solidFill>
                <a:ea typeface="맑은 고딕" panose="020B0503020000020004" pitchFamily="50" charset="-127"/>
              </a:rPr>
              <a:t> 2019</a:t>
            </a:r>
            <a:r>
              <a:rPr lang="ko-KR" altLang="en-US" sz="850" b="0" dirty="0">
                <a:solidFill>
                  <a:schemeClr val="tx1"/>
                </a:solidFill>
                <a:ea typeface="맑은 고딕" panose="020B0503020000020004" pitchFamily="50" charset="-127"/>
              </a:rPr>
              <a:t>년 이전까지 연차촉진제를 사용하여 </a:t>
            </a:r>
            <a:r>
              <a:rPr lang="ko-KR" altLang="en-US" sz="850" b="0" dirty="0" err="1">
                <a:solidFill>
                  <a:schemeClr val="tx1"/>
                </a:solidFill>
                <a:ea typeface="맑은 고딕" panose="020B0503020000020004" pitchFamily="50" charset="-127"/>
              </a:rPr>
              <a:t>미사용연차에</a:t>
            </a:r>
            <a:r>
              <a:rPr lang="ko-KR" altLang="en-US" sz="850" b="0" dirty="0">
                <a:solidFill>
                  <a:schemeClr val="tx1"/>
                </a:solidFill>
                <a:ea typeface="맑은 고딕" panose="020B0503020000020004" pitchFamily="50" charset="-127"/>
              </a:rPr>
              <a:t> 대한 현금지급의무가 존재하지 않았으나</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년부터 직원들의 사기진작 및 직원간 형평성을 고려하여 연말까지 사용하지 못한 </a:t>
            </a:r>
            <a:r>
              <a:rPr lang="ko-KR" altLang="en-US" sz="850" b="0" dirty="0" err="1">
                <a:solidFill>
                  <a:schemeClr val="tx1"/>
                </a:solidFill>
                <a:ea typeface="맑은 고딕" panose="020B0503020000020004" pitchFamily="50" charset="-127"/>
              </a:rPr>
              <a:t>잔여연차에</a:t>
            </a:r>
            <a:r>
              <a:rPr lang="ko-KR" altLang="en-US" sz="850" b="0" dirty="0">
                <a:solidFill>
                  <a:schemeClr val="tx1"/>
                </a:solidFill>
                <a:ea typeface="맑은 고딕" panose="020B0503020000020004" pitchFamily="50" charset="-127"/>
              </a:rPr>
              <a:t> 대해 최대 </a:t>
            </a:r>
            <a:r>
              <a:rPr lang="en-US" altLang="ko-KR" sz="850" b="0" dirty="0">
                <a:solidFill>
                  <a:schemeClr val="tx1"/>
                </a:solidFill>
                <a:ea typeface="맑은 고딕" panose="020B0503020000020004" pitchFamily="50" charset="-127"/>
              </a:rPr>
              <a:t>7</a:t>
            </a:r>
            <a:r>
              <a:rPr lang="ko-KR" altLang="en-US" sz="850" b="0" dirty="0">
                <a:solidFill>
                  <a:schemeClr val="tx1"/>
                </a:solidFill>
                <a:ea typeface="맑은 고딕" panose="020B0503020000020004" pitchFamily="50" charset="-127"/>
              </a:rPr>
              <a:t>일분을 보상하는 것으로 관련 급여규정을 변경하였습니다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이에 따라 회사는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30</a:t>
            </a:r>
            <a:r>
              <a:rPr lang="ko-KR" altLang="en-US" sz="850" b="0" dirty="0">
                <a:solidFill>
                  <a:schemeClr val="tx1"/>
                </a:solidFill>
                <a:ea typeface="맑은 고딕" panose="020B0503020000020004" pitchFamily="50" charset="-127"/>
              </a:rPr>
              <a:t>일 기준 기중 </a:t>
            </a:r>
            <a:r>
              <a:rPr lang="ko-KR" altLang="en-US" sz="850" b="0" dirty="0" err="1">
                <a:solidFill>
                  <a:schemeClr val="tx1"/>
                </a:solidFill>
                <a:ea typeface="맑은 고딕" panose="020B0503020000020004" pitchFamily="50" charset="-127"/>
              </a:rPr>
              <a:t>기지급</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잔여연차와</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당반기</a:t>
            </a:r>
            <a:r>
              <a:rPr lang="ko-KR" altLang="en-US" sz="850" b="0" dirty="0">
                <a:solidFill>
                  <a:schemeClr val="tx1"/>
                </a:solidFill>
                <a:ea typeface="맑은 고딕" panose="020B0503020000020004" pitchFamily="50" charset="-127"/>
              </a:rPr>
              <a:t> 근무로 차기 지급할 것으로 예상되는 </a:t>
            </a:r>
            <a:r>
              <a:rPr lang="ko-KR" altLang="en-US" sz="850" b="0" dirty="0" err="1">
                <a:solidFill>
                  <a:schemeClr val="tx1"/>
                </a:solidFill>
                <a:ea typeface="맑은 고딕" panose="020B0503020000020004" pitchFamily="50" charset="-127"/>
              </a:rPr>
              <a:t>유급연차에</a:t>
            </a:r>
            <a:r>
              <a:rPr lang="ko-KR" altLang="en-US" sz="850" b="0" dirty="0">
                <a:solidFill>
                  <a:schemeClr val="tx1"/>
                </a:solidFill>
                <a:ea typeface="맑은 고딕" panose="020B0503020000020004" pitchFamily="50" charset="-127"/>
              </a:rPr>
              <a:t> 대해 채무를 인식하였어야 하나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이를 누락하여 관련 비용을 영업비용에 가산하는 조정을 반영하였습니다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3"/>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3"/>
            </a:pPr>
            <a:endParaRPr lang="en-US" altLang="ko-KR" sz="850" dirty="0">
              <a:solidFill>
                <a:schemeClr val="tx1"/>
              </a:solidFil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357188" indent="-269875">
              <a:lnSpc>
                <a:spcPct val="120000"/>
              </a:lnSpc>
              <a:buFont typeface="+mj-lt"/>
              <a:buAutoNum type="alphaUcPeriod"/>
            </a:pPr>
            <a:endParaRPr lang="en-US" altLang="ko-KR" sz="850" b="0" dirty="0">
              <a:solidFill>
                <a:schemeClr val="tx1"/>
              </a:solidFill>
              <a:ea typeface="맑은 고딕" panose="020B0503020000020004" pitchFamily="50" charset="-127"/>
            </a:endParaRPr>
          </a:p>
          <a:p>
            <a:pPr marL="87313">
              <a:lnSpc>
                <a:spcPct val="120000"/>
              </a:lnSpc>
            </a:pPr>
            <a:r>
              <a:rPr lang="ko-KR" altLang="en-US" sz="850" b="0" dirty="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p:txBody>
      </p:sp>
      <p:sp>
        <p:nvSpPr>
          <p:cNvPr id="10" name="Rectangle 2">
            <a:extLst>
              <a:ext uri="{FF2B5EF4-FFF2-40B4-BE49-F238E27FC236}">
                <a16:creationId xmlns:a16="http://schemas.microsoft.com/office/drawing/2014/main" id="{FDD3DBFE-A69D-480E-B9F3-1175C0F5DDF0}"/>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Quality of Earnings (2/3) </a:t>
            </a:r>
          </a:p>
        </p:txBody>
      </p:sp>
      <p:sp>
        <p:nvSpPr>
          <p:cNvPr id="8" name="Text Box 51">
            <a:extLst>
              <a:ext uri="{FF2B5EF4-FFF2-40B4-BE49-F238E27FC236}">
                <a16:creationId xmlns:a16="http://schemas.microsoft.com/office/drawing/2014/main" id="{B74B625B-CF23-45BE-A256-D519287DD210}"/>
              </a:ext>
            </a:extLst>
          </p:cNvPr>
          <p:cNvSpPr txBox="1">
            <a:spLocks noChangeArrowheads="1"/>
          </p:cNvSpPr>
          <p:nvPr/>
        </p:nvSpPr>
        <p:spPr bwMode="auto">
          <a:xfrm>
            <a:off x="5345640" y="4446765"/>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회사제시자료</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BEF4ACDE-01C9-42F2-87CA-A81A305514C7}"/>
              </a:ext>
            </a:extLst>
          </p:cNvPr>
          <p:cNvPicPr>
            <a:picLocks noChangeAspect="1"/>
          </p:cNvPicPr>
          <p:nvPr/>
        </p:nvPicPr>
        <p:blipFill>
          <a:blip r:embed="rId3"/>
          <a:stretch>
            <a:fillRect/>
          </a:stretch>
        </p:blipFill>
        <p:spPr>
          <a:xfrm>
            <a:off x="5345640" y="2489029"/>
            <a:ext cx="3457575" cy="1943100"/>
          </a:xfrm>
          <a:prstGeom prst="rect">
            <a:avLst/>
          </a:prstGeom>
        </p:spPr>
      </p:pic>
      <p:sp>
        <p:nvSpPr>
          <p:cNvPr id="12" name="Text Placeholder 3">
            <a:extLst>
              <a:ext uri="{FF2B5EF4-FFF2-40B4-BE49-F238E27FC236}">
                <a16:creationId xmlns:a16="http://schemas.microsoft.com/office/drawing/2014/main" id="{FB30E68B-FDC4-405C-A298-B4F06E52EADE}"/>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pic>
        <p:nvPicPr>
          <p:cNvPr id="13" name="그림 12">
            <a:extLst>
              <a:ext uri="{FF2B5EF4-FFF2-40B4-BE49-F238E27FC236}">
                <a16:creationId xmlns:a16="http://schemas.microsoft.com/office/drawing/2014/main" id="{8D28B4DE-F30A-4684-A2AD-48B7275C1B08}"/>
              </a:ext>
            </a:extLst>
          </p:cNvPr>
          <p:cNvPicPr>
            <a:picLocks noChangeAspect="1" noChangeArrowheads="1"/>
            <a:extLst>
              <a:ext uri="{84589F7E-364E-4C9E-8A38-B11213B215E9}">
                <a14:cameraTool xmlns:a14="http://schemas.microsoft.com/office/drawing/2010/main" cellRange="$B$2:$K$47" spid="_x0000_s17467"/>
              </a:ext>
            </a:extLst>
          </p:cNvPicPr>
          <p:nvPr/>
        </p:nvPicPr>
        <p:blipFill>
          <a:blip r:embed="rId4"/>
          <a:srcRect/>
          <a:stretch>
            <a:fillRect/>
          </a:stretch>
        </p:blipFill>
        <p:spPr bwMode="auto">
          <a:xfrm>
            <a:off x="412866" y="1366870"/>
            <a:ext cx="4514850" cy="49720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41003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D895BC5-59A4-419E-966E-A1DFCFA1AB0A}"/>
              </a:ext>
            </a:extLst>
          </p:cNvPr>
          <p:cNvPicPr>
            <a:picLocks noChangeAspect="1" noChangeArrowheads="1"/>
            <a:extLst>
              <a:ext uri="{84589F7E-364E-4C9E-8A38-B11213B215E9}">
                <a14:cameraTool xmlns:a14="http://schemas.microsoft.com/office/drawing/2010/main" cellRange="$B$2:$K$47" spid="_x0000_s17467"/>
              </a:ext>
            </a:extLst>
          </p:cNvPicPr>
          <p:nvPr/>
        </p:nvPicPr>
        <p:blipFill>
          <a:blip r:embed="rId3"/>
          <a:srcRect/>
          <a:stretch>
            <a:fillRect/>
          </a:stretch>
        </p:blipFill>
        <p:spPr bwMode="auto">
          <a:xfrm>
            <a:off x="412866" y="1366870"/>
            <a:ext cx="4514850" cy="49720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40" name="직사각형 39"/>
          <p:cNvSpPr/>
          <p:nvPr/>
        </p:nvSpPr>
        <p:spPr>
          <a:xfrm>
            <a:off x="415635" y="737999"/>
            <a:ext cx="9077499" cy="57606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a:solidFill>
                  <a:srgbClr val="00338D"/>
                </a:solidFill>
                <a:latin typeface="Arial" panose="020B0604020202020204" pitchFamily="34" charset="0"/>
                <a:ea typeface="맑은 고딕" panose="020B0503020000020004" pitchFamily="50" charset="-127"/>
              </a:rPr>
              <a:t>Adjusted EBITDA</a:t>
            </a:r>
            <a:r>
              <a:rPr lang="ko-KR" altLang="en-US" sz="900">
                <a:solidFill>
                  <a:srgbClr val="00338D"/>
                </a:solidFill>
                <a:latin typeface="Arial" panose="020B0604020202020204" pitchFamily="34" charset="0"/>
                <a:ea typeface="맑은 고딕" panose="020B0503020000020004" pitchFamily="50" charset="-127"/>
              </a:rPr>
              <a:t>는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8.5</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억원입니다</a:t>
            </a:r>
            <a:r>
              <a:rPr lang="en-US" altLang="ko-KR" sz="900">
                <a:solidFill>
                  <a:srgbClr val="00338D"/>
                </a:solidFill>
                <a:latin typeface="Arial" panose="020B0604020202020204" pitchFamily="34" charset="0"/>
                <a:ea typeface="맑은 고딕" panose="020B0503020000020004" pitchFamily="50" charset="-127"/>
              </a:rPr>
              <a:t>.</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9" name="Text Box 51">
            <a:extLst>
              <a:ext uri="{FF2B5EF4-FFF2-40B4-BE49-F238E27FC236}">
                <a16:creationId xmlns:a16="http://schemas.microsoft.com/office/drawing/2014/main" id="{4AE3ECB7-DFBE-4D55-A7BC-D7DC535CFAED}"/>
              </a:ext>
            </a:extLst>
          </p:cNvPr>
          <p:cNvSpPr txBox="1">
            <a:spLocks noChangeArrowheads="1"/>
          </p:cNvSpPr>
          <p:nvPr/>
        </p:nvSpPr>
        <p:spPr bwMode="auto">
          <a:xfrm>
            <a:off x="412866" y="6338920"/>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KPMG</a:t>
            </a:r>
            <a:r>
              <a:rPr lang="ko-KR" altLang="en-US" sz="600" i="1" dirty="0">
                <a:solidFill>
                  <a:srgbClr val="00338D"/>
                </a:solidFill>
                <a:latin typeface="Arial" panose="020B0604020202020204" pitchFamily="34" charset="0"/>
                <a:cs typeface="Arial" panose="020B0604020202020204" pitchFamily="34" charset="0"/>
              </a:rPr>
              <a:t> </a:t>
            </a:r>
            <a:r>
              <a:rPr lang="en-US" altLang="ko-KR" sz="600" i="1" dirty="0">
                <a:solidFill>
                  <a:srgbClr val="00338D"/>
                </a:solidFill>
                <a:latin typeface="Arial" panose="020B0604020202020204" pitchFamily="34" charset="0"/>
                <a:cs typeface="Arial" panose="020B0604020202020204" pitchFamily="34" charset="0"/>
              </a:rPr>
              <a:t>Analysis</a:t>
            </a:r>
          </a:p>
        </p:txBody>
      </p:sp>
      <p:sp>
        <p:nvSpPr>
          <p:cNvPr id="11" name="텍스트 개체 틀 1">
            <a:extLst>
              <a:ext uri="{FF2B5EF4-FFF2-40B4-BE49-F238E27FC236}">
                <a16:creationId xmlns:a16="http://schemas.microsoft.com/office/drawing/2014/main" id="{0AF45508-F702-4D85-B7AA-5E55429B68C2}"/>
              </a:ext>
            </a:extLst>
          </p:cNvPr>
          <p:cNvSpPr txBox="1">
            <a:spLocks/>
          </p:cNvSpPr>
          <p:nvPr/>
        </p:nvSpPr>
        <p:spPr bwMode="gray">
          <a:xfrm>
            <a:off x="4965991" y="1368927"/>
            <a:ext cx="4524374" cy="4935158"/>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20000"/>
              </a:lnSpc>
            </a:pPr>
            <a:r>
              <a:rPr lang="ko-KR" altLang="en-US" sz="850" dirty="0">
                <a:solidFill>
                  <a:srgbClr val="00338D"/>
                </a:solidFill>
                <a:ea typeface="맑은 고딕" panose="020B0503020000020004" pitchFamily="50" charset="-127"/>
              </a:rPr>
              <a:t>잠재적조정사항 </a:t>
            </a:r>
            <a:r>
              <a:rPr lang="en-US" altLang="ko-KR" sz="850" dirty="0">
                <a:solidFill>
                  <a:srgbClr val="00338D"/>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5"/>
            </a:pPr>
            <a:r>
              <a:rPr lang="ko-KR" altLang="en-US" sz="850" dirty="0">
                <a:solidFill>
                  <a:schemeClr val="tx1"/>
                </a:solidFill>
                <a:ea typeface="맑은 고딕" panose="020B0503020000020004" pitchFamily="50" charset="-127"/>
              </a:rPr>
              <a:t>회계정책의 일치 </a:t>
            </a:r>
            <a:r>
              <a:rPr lang="en-US" altLang="ko-KR" sz="850" dirty="0">
                <a:solidFill>
                  <a:schemeClr val="tx1"/>
                </a:solidFill>
                <a:ea typeface="맑은 고딕" panose="020B0503020000020004" pitchFamily="50" charset="-127"/>
              </a:rPr>
              <a:t>– IFRS 16: </a:t>
            </a: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년부터 </a:t>
            </a:r>
            <a:r>
              <a:rPr lang="en-US" altLang="ko-KR" sz="850" b="0" dirty="0">
                <a:solidFill>
                  <a:schemeClr val="tx1"/>
                </a:solidFill>
                <a:ea typeface="맑은 고딕" panose="020B0503020000020004" pitchFamily="50" charset="-127"/>
              </a:rPr>
              <a:t>IFRS16</a:t>
            </a:r>
            <a:r>
              <a:rPr lang="ko-KR" altLang="en-US" sz="850" b="0" dirty="0">
                <a:solidFill>
                  <a:schemeClr val="tx1"/>
                </a:solidFill>
                <a:ea typeface="맑은 고딕" panose="020B0503020000020004" pitchFamily="50" charset="-127"/>
              </a:rPr>
              <a:t>호를 적용하였음에 따라 과거 임차료로 계상되던 영업비용이 감가상각비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및 이자비용으로 대체되는 효과가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이로 인해 </a:t>
            </a:r>
            <a:r>
              <a:rPr lang="en-US" altLang="ko-KR" sz="850" b="0" dirty="0">
                <a:solidFill>
                  <a:schemeClr val="tx1"/>
                </a:solidFill>
                <a:ea typeface="맑은 고딕" panose="020B0503020000020004" pitchFamily="50" charset="-127"/>
              </a:rPr>
              <a:t>EBITDA</a:t>
            </a:r>
            <a:r>
              <a:rPr lang="ko-KR" altLang="en-US" sz="850" b="0" dirty="0">
                <a:solidFill>
                  <a:schemeClr val="tx1"/>
                </a:solidFill>
                <a:ea typeface="맑은 고딕" panose="020B0503020000020004" pitchFamily="50" charset="-127"/>
              </a:rPr>
              <a:t>가 증가하는 효과가 있습니다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이에 따라 기간별 회계정책의 일치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비교가능성 제고를 위해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년의 기간에 대해서도 </a:t>
            </a:r>
            <a:r>
              <a:rPr lang="en-US" altLang="ko-KR" sz="850" b="0" dirty="0">
                <a:solidFill>
                  <a:schemeClr val="tx1"/>
                </a:solidFill>
                <a:ea typeface="맑은 고딕" panose="020B0503020000020004" pitchFamily="50" charset="-127"/>
              </a:rPr>
              <a:t>IFRS 16</a:t>
            </a:r>
            <a:r>
              <a:rPr lang="ko-KR" altLang="en-US" sz="850" b="0" dirty="0">
                <a:solidFill>
                  <a:schemeClr val="tx1"/>
                </a:solidFill>
                <a:ea typeface="맑은 고딕" panose="020B0503020000020004" pitchFamily="50" charset="-127"/>
              </a:rPr>
              <a:t>호 적용 가정 시의 손익 효과를 </a:t>
            </a:r>
            <a:r>
              <a:rPr lang="en-US" altLang="ko-KR" sz="850" b="0" dirty="0">
                <a:solidFill>
                  <a:schemeClr val="tx1"/>
                </a:solidFill>
                <a:ea typeface="맑은 고딕" panose="020B0503020000020004" pitchFamily="50" charset="-127"/>
              </a:rPr>
              <a:t>normalization item</a:t>
            </a:r>
            <a:r>
              <a:rPr lang="ko-KR" altLang="en-US" sz="850" b="0" dirty="0">
                <a:solidFill>
                  <a:schemeClr val="tx1"/>
                </a:solidFill>
                <a:ea typeface="맑은 고딕" panose="020B0503020000020004" pitchFamily="50" charset="-127"/>
              </a:rPr>
              <a:t>으로 반영하였습니다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startAt="5"/>
            </a:pPr>
            <a:r>
              <a:rPr lang="ko-KR" altLang="en-US" sz="850" dirty="0">
                <a:solidFill>
                  <a:schemeClr val="tx1"/>
                </a:solidFill>
                <a:ea typeface="맑은 고딕" panose="020B0503020000020004" pitchFamily="50" charset="-127"/>
              </a:rPr>
              <a:t>재고자산평가충당금</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평가일 기준 잔여유효기간이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개월 미만인 재고에 대해 전액 평가충당금을 </a:t>
            </a:r>
            <a:r>
              <a:rPr lang="ko-KR" altLang="en-US" sz="850" b="0">
                <a:solidFill>
                  <a:schemeClr val="tx1"/>
                </a:solidFill>
                <a:ea typeface="맑은 고딕" panose="020B0503020000020004" pitchFamily="50" charset="-127"/>
              </a:rPr>
              <a:t>계상하는 회계정책을 가지고 있으나</a:t>
            </a:r>
            <a:r>
              <a:rPr lang="en-US" altLang="ko-KR" sz="850" b="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일부 품목에 대해 이를 누락하여 관련 비용을 영업비용에 가산하는 조정을 반영하였습니다</a:t>
            </a:r>
            <a:r>
              <a:rPr lang="en-US" altLang="ko-KR" sz="850" b="0" dirty="0">
                <a:solidFill>
                  <a:schemeClr val="tx1"/>
                </a:solidFill>
                <a:ea typeface="맑은 고딕" panose="020B0503020000020004" pitchFamily="50" charset="-127"/>
              </a:rPr>
              <a:t>.</a:t>
            </a:r>
            <a:endParaRPr lang="en-US" altLang="ko-KR" sz="850" dirty="0">
              <a:solidFill>
                <a:schemeClr val="tx1"/>
              </a:solidFill>
              <a:ea typeface="맑은 고딕" panose="020B0503020000020004" pitchFamily="50" charset="-127"/>
            </a:endParaRPr>
          </a:p>
          <a:p>
            <a:pPr marL="314325" indent="-228600">
              <a:lnSpc>
                <a:spcPct val="120000"/>
              </a:lnSpc>
              <a:buFont typeface="+mj-lt"/>
              <a:buAutoNum type="alphaUcPeriod" startAt="5"/>
            </a:pPr>
            <a:r>
              <a:rPr lang="ko-KR" altLang="en-US" sz="850" dirty="0">
                <a:solidFill>
                  <a:schemeClr val="tx1"/>
                </a:solidFill>
                <a:ea typeface="맑은 고딕" panose="020B0503020000020004" pitchFamily="50" charset="-127"/>
              </a:rPr>
              <a:t>선급비용</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기술 개발을 위해 지급한 비용을 자산화하고 안분하여 기간에 걸쳐 비용으로 인식하고 있습니다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관련 효익의 귀속시기를 특정이 불가능고 자산성이 있다고 보기 어려우므로 지급시점에 전액을 비용으로 인식하여 영업비용에 가산하는 조정을 반영하였습니다</a:t>
            </a:r>
            <a:r>
              <a:rPr lang="en-US" altLang="ko-KR" sz="850" b="0" dirty="0">
                <a:solidFill>
                  <a:schemeClr val="tx1"/>
                </a:solidFill>
                <a:ea typeface="맑은 고딕" panose="020B0503020000020004" pitchFamily="50" charset="-127"/>
              </a:rPr>
              <a:t>.</a:t>
            </a:r>
            <a:endParaRPr lang="en-US" altLang="ko-KR" sz="850" dirty="0">
              <a:solidFill>
                <a:schemeClr val="tx1"/>
              </a:solidFill>
              <a:ea typeface="맑은 고딕" panose="020B0503020000020004" pitchFamily="50" charset="-127"/>
            </a:endParaRPr>
          </a:p>
          <a:p>
            <a:pPr marL="85725">
              <a:lnSpc>
                <a:spcPct val="120000"/>
              </a:lnSpc>
            </a:pPr>
            <a:r>
              <a:rPr lang="en-US" altLang="ko-KR" sz="850" dirty="0">
                <a:solidFill>
                  <a:srgbClr val="00338D"/>
                </a:solidFill>
                <a:ea typeface="맑은 고딕" panose="020B0503020000020004" pitchFamily="50" charset="-127"/>
              </a:rPr>
              <a:t>Adjusted EBITDA:</a:t>
            </a:r>
          </a:p>
          <a:p>
            <a:pPr marL="85725">
              <a:lnSpc>
                <a:spcPct val="120000"/>
              </a:lnSpc>
            </a:pPr>
            <a:r>
              <a:rPr lang="ko-KR" altLang="en-US" sz="850" b="0" dirty="0">
                <a:solidFill>
                  <a:schemeClr val="tx1"/>
                </a:solidFill>
                <a:ea typeface="맑은 고딕" panose="020B0503020000020004" pitchFamily="50" charset="-127"/>
              </a:rPr>
              <a:t>일회성 조정사항 반영 후 회사의 </a:t>
            </a:r>
            <a:r>
              <a:rPr lang="en-US" altLang="ko-KR" sz="850" b="0" dirty="0">
                <a:solidFill>
                  <a:schemeClr val="tx1"/>
                </a:solidFill>
                <a:ea typeface="맑은 고딕" panose="020B0503020000020004" pitchFamily="50" charset="-127"/>
              </a:rPr>
              <a:t>Adjusted EBITDA</a:t>
            </a:r>
            <a:r>
              <a:rPr lang="ko-KR" altLang="en-US" sz="850" b="0" dirty="0">
                <a:solidFill>
                  <a:schemeClr val="tx1"/>
                </a:solidFill>
                <a:ea typeface="맑은 고딕" panose="020B0503020000020004" pitchFamily="50" charset="-127"/>
              </a:rPr>
              <a:t>는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10.6%</a:t>
            </a:r>
            <a:r>
              <a:rPr lang="ko-KR" altLang="en-US" sz="850" b="0" dirty="0">
                <a:solidFill>
                  <a:schemeClr val="tx1"/>
                </a:solidFill>
                <a:ea typeface="맑은 고딕" panose="020B0503020000020004" pitchFamily="50" charset="-127"/>
              </a:rPr>
              <a:t>에서</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 </a:t>
            </a:r>
            <a:r>
              <a:rPr lang="ko-KR" altLang="en-US" sz="850" b="0" dirty="0">
                <a:solidFill>
                  <a:schemeClr val="tx1"/>
                </a:solidFill>
                <a:ea typeface="맑은 고딕" panose="020B0503020000020004" pitchFamily="50" charset="-127"/>
              </a:rPr>
              <a:t>기준 </a:t>
            </a:r>
            <a:r>
              <a:rPr lang="en-US" altLang="ko-KR" sz="850" b="0" dirty="0">
                <a:solidFill>
                  <a:schemeClr val="tx1"/>
                </a:solidFill>
                <a:ea typeface="맑은 고딕" panose="020B0503020000020004" pitchFamily="50" charset="-127"/>
              </a:rPr>
              <a:t>18.0%</a:t>
            </a:r>
            <a:r>
              <a:rPr lang="ko-KR" altLang="en-US" sz="850" b="0" dirty="0">
                <a:solidFill>
                  <a:schemeClr val="tx1"/>
                </a:solidFill>
                <a:ea typeface="맑은 고딕" panose="020B0503020000020004" pitchFamily="50" charset="-127"/>
              </a:rPr>
              <a:t>로</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상승하였습니다</a:t>
            </a:r>
            <a:r>
              <a:rPr lang="en-US" altLang="ko-KR" sz="850" b="0" dirty="0">
                <a:solidFill>
                  <a:schemeClr val="tx1"/>
                </a:solidFill>
                <a:ea typeface="맑은 고딕" panose="020B0503020000020004" pitchFamily="50" charset="-127"/>
              </a:rPr>
              <a:t>. EBITDA% </a:t>
            </a:r>
            <a:r>
              <a:rPr lang="ko-KR" altLang="en-US" sz="850" b="0" dirty="0">
                <a:solidFill>
                  <a:schemeClr val="tx1"/>
                </a:solidFill>
                <a:ea typeface="맑은 고딕" panose="020B0503020000020004" pitchFamily="50" charset="-127"/>
              </a:rPr>
              <a:t>상승의 주요 원인은 </a:t>
            </a:r>
            <a:r>
              <a:rPr lang="en-US" altLang="ko-KR" sz="850" b="0" dirty="0">
                <a:solidFill>
                  <a:schemeClr val="tx1"/>
                </a:solidFill>
                <a:ea typeface="맑은 고딕" panose="020B0503020000020004" pitchFamily="50" charset="-127"/>
              </a:rPr>
              <a:t>1) </a:t>
            </a:r>
            <a:r>
              <a:rPr lang="ko-KR" altLang="en-US" sz="850" b="0" dirty="0">
                <a:solidFill>
                  <a:schemeClr val="tx1"/>
                </a:solidFill>
                <a:ea typeface="맑은 고딕" panose="020B0503020000020004" pitchFamily="50" charset="-127"/>
              </a:rPr>
              <a:t>제품 </a:t>
            </a:r>
            <a:r>
              <a:rPr lang="en-US" altLang="ko-KR" sz="850" b="0" dirty="0">
                <a:solidFill>
                  <a:schemeClr val="tx1"/>
                </a:solidFill>
                <a:ea typeface="맑은 고딕" panose="020B0503020000020004" pitchFamily="50" charset="-127"/>
              </a:rPr>
              <a:t>mix </a:t>
            </a:r>
            <a:r>
              <a:rPr lang="ko-KR" altLang="en-US" sz="850" b="0" dirty="0">
                <a:solidFill>
                  <a:schemeClr val="tx1"/>
                </a:solidFill>
                <a:ea typeface="맑은 고딕" panose="020B0503020000020004" pitchFamily="50" charset="-127"/>
              </a:rPr>
              <a:t>변경 및 </a:t>
            </a:r>
            <a:r>
              <a:rPr lang="en-US" altLang="ko-KR" sz="850" b="0" dirty="0">
                <a:solidFill>
                  <a:schemeClr val="tx1"/>
                </a:solidFill>
                <a:ea typeface="맑은 고딕" panose="020B0503020000020004" pitchFamily="50" charset="-127"/>
              </a:rPr>
              <a:t>2) </a:t>
            </a:r>
            <a:r>
              <a:rPr lang="ko-KR" altLang="en-US" sz="850" b="0" dirty="0">
                <a:solidFill>
                  <a:schemeClr val="tx1"/>
                </a:solidFill>
                <a:ea typeface="맑은 고딕" panose="020B0503020000020004" pitchFamily="50" charset="-127"/>
              </a:rPr>
              <a:t>매출 성장에 의한</a:t>
            </a:r>
            <a:r>
              <a:rPr lang="en-US" altLang="ko-KR" sz="850" b="0" dirty="0">
                <a:solidFill>
                  <a:schemeClr val="tx1"/>
                </a:solidFill>
                <a:ea typeface="맑은 고딕" panose="020B0503020000020004" pitchFamily="50" charset="-127"/>
              </a:rPr>
              <a:t> GP%</a:t>
            </a:r>
            <a:r>
              <a:rPr lang="ko-KR" altLang="en-US" sz="850" b="0" dirty="0">
                <a:solidFill>
                  <a:schemeClr val="tx1"/>
                </a:solidFill>
                <a:ea typeface="맑은 고딕" panose="020B0503020000020004" pitchFamily="50" charset="-127"/>
              </a:rPr>
              <a:t> 개선에 있습니다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 제품 중 상대적으로 마진율이 좋은 </a:t>
            </a:r>
            <a:r>
              <a:rPr lang="en-US" altLang="ko-KR" sz="850" b="0" dirty="0">
                <a:solidFill>
                  <a:schemeClr val="tx1"/>
                </a:solidFill>
                <a:ea typeface="맑은 고딕" panose="020B0503020000020004" pitchFamily="50" charset="-127"/>
              </a:rPr>
              <a:t>PCR </a:t>
            </a:r>
            <a:r>
              <a:rPr lang="ko-KR" altLang="en-US" sz="850" b="0" dirty="0">
                <a:solidFill>
                  <a:schemeClr val="tx1"/>
                </a:solidFill>
                <a:ea typeface="맑은 고딕" panose="020B0503020000020004" pitchFamily="50" charset="-127"/>
              </a:rPr>
              <a:t>제품군과 </a:t>
            </a:r>
            <a:r>
              <a:rPr lang="en-US" altLang="ko-KR" sz="850" b="0" dirty="0">
                <a:solidFill>
                  <a:schemeClr val="tx1"/>
                </a:solidFill>
                <a:ea typeface="맑은 고딕" panose="020B0503020000020004" pitchFamily="50" charset="-127"/>
              </a:rPr>
              <a:t>ELISA</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FMDV NSP </a:t>
            </a:r>
            <a:r>
              <a:rPr lang="ko-KR" altLang="en-US" sz="850" b="0" dirty="0">
                <a:solidFill>
                  <a:schemeClr val="tx1"/>
                </a:solidFill>
                <a:ea typeface="맑은 고딕" panose="020B0503020000020004" pitchFamily="50" charset="-127"/>
              </a:rPr>
              <a:t>제품 매출 비중 증가로 </a:t>
            </a:r>
            <a:r>
              <a:rPr lang="en-US" altLang="ko-KR" sz="850" b="0" dirty="0">
                <a:solidFill>
                  <a:schemeClr val="tx1"/>
                </a:solidFill>
                <a:ea typeface="맑은 고딕" panose="020B0503020000020004" pitchFamily="50" charset="-127"/>
              </a:rPr>
              <a:t>GP%</a:t>
            </a:r>
            <a:r>
              <a:rPr lang="ko-KR" altLang="en-US" sz="850" b="0" dirty="0">
                <a:solidFill>
                  <a:schemeClr val="tx1"/>
                </a:solidFill>
                <a:ea typeface="맑은 고딕" panose="020B0503020000020004" pitchFamily="50" charset="-127"/>
              </a:rPr>
              <a:t>이 상승하였습니다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다만</a:t>
            </a:r>
            <a:r>
              <a:rPr lang="en-US" altLang="ko-KR" sz="850" b="0" dirty="0">
                <a:solidFill>
                  <a:schemeClr val="tx1"/>
                </a:solidFill>
                <a:ea typeface="맑은 고딕" panose="020B0503020000020004" pitchFamily="50" charset="-127"/>
              </a:rPr>
              <a:t>, ELISA</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FMDV NSP </a:t>
            </a:r>
            <a:r>
              <a:rPr lang="ko-KR" altLang="en-US" sz="850" b="0" dirty="0">
                <a:solidFill>
                  <a:schemeClr val="tx1"/>
                </a:solidFill>
                <a:ea typeface="맑은 고딕" panose="020B0503020000020004" pitchFamily="50" charset="-127"/>
              </a:rPr>
              <a:t>제품은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매출 비중이 감소하여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대비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 </a:t>
            </a:r>
            <a:r>
              <a:rPr lang="ko-KR" altLang="en-US" sz="850" b="0" dirty="0">
                <a:solidFill>
                  <a:schemeClr val="tx1"/>
                </a:solidFill>
                <a:ea typeface="맑은 고딕" panose="020B0503020000020004" pitchFamily="50" charset="-127"/>
              </a:rPr>
              <a:t>기준 </a:t>
            </a:r>
            <a:r>
              <a:rPr lang="en-US" altLang="ko-KR" sz="850" b="0" dirty="0">
                <a:solidFill>
                  <a:schemeClr val="tx1"/>
                </a:solidFill>
                <a:ea typeface="맑은 고딕" panose="020B0503020000020004" pitchFamily="50" charset="-127"/>
              </a:rPr>
              <a:t>GP%</a:t>
            </a:r>
            <a:r>
              <a:rPr lang="ko-KR" altLang="en-US" sz="850" b="0">
                <a:solidFill>
                  <a:schemeClr val="tx1"/>
                </a:solidFill>
                <a:ea typeface="맑은 고딕" panose="020B0503020000020004" pitchFamily="50" charset="-127"/>
              </a:rPr>
              <a:t>는 </a:t>
            </a:r>
            <a:r>
              <a:rPr lang="en-US" altLang="ko-KR" sz="850" b="0">
                <a:solidFill>
                  <a:schemeClr val="tx1"/>
                </a:solidFill>
                <a:ea typeface="맑은 고딕" panose="020B0503020000020004" pitchFamily="50" charset="-127"/>
              </a:rPr>
              <a:t>1.1% </a:t>
            </a:r>
            <a:r>
              <a:rPr lang="ko-KR" altLang="en-US" sz="850" b="0" dirty="0">
                <a:solidFill>
                  <a:schemeClr val="tx1"/>
                </a:solidFill>
                <a:ea typeface="맑은 고딕" panose="020B0503020000020004" pitchFamily="50" charset="-127"/>
              </a:rPr>
              <a:t>감소하였습니다</a:t>
            </a:r>
            <a:r>
              <a:rPr lang="en-US" altLang="ko-KR" sz="850" b="0" dirty="0">
                <a:solidFill>
                  <a:schemeClr val="tx1"/>
                </a:solidFill>
                <a:ea typeface="맑은 고딕" panose="020B0503020000020004" pitchFamily="50" charset="-127"/>
              </a:rPr>
              <a:t>.</a:t>
            </a:r>
          </a:p>
          <a:p>
            <a:pPr marL="85725">
              <a:lnSpc>
                <a:spcPct val="120000"/>
              </a:lnSpc>
            </a:pPr>
            <a:endParaRPr lang="en-US" altLang="ko-KR" sz="850" dirty="0">
              <a:solidFill>
                <a:srgbClr val="00338D"/>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314325" indent="-228600">
              <a:lnSpc>
                <a:spcPct val="120000"/>
              </a:lnSpc>
              <a:buFont typeface="+mj-lt"/>
              <a:buAutoNum type="alphaUcPeriod" startAt="3"/>
            </a:pPr>
            <a:endParaRPr lang="en-US" altLang="ko-KR" sz="850" dirty="0">
              <a:solidFill>
                <a:srgbClr val="00338D"/>
              </a:solidFill>
              <a:ea typeface="맑은 고딕" panose="020B0503020000020004" pitchFamily="50" charset="-127"/>
            </a:endParaRPr>
          </a:p>
          <a:p>
            <a:pPr marL="314325" indent="-228600">
              <a:lnSpc>
                <a:spcPct val="120000"/>
              </a:lnSpc>
              <a:buFont typeface="+mj-lt"/>
              <a:buAutoNum type="alphaUcPeriod" startAt="3"/>
            </a:pPr>
            <a:endParaRPr lang="en-US" altLang="ko-KR" sz="850" dirty="0">
              <a:solidFill>
                <a:schemeClr val="tx1"/>
              </a:solidFil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357188" indent="-269875">
              <a:lnSpc>
                <a:spcPct val="120000"/>
              </a:lnSpc>
              <a:buFont typeface="+mj-lt"/>
              <a:buAutoNum type="alphaUcPeriod"/>
            </a:pPr>
            <a:endParaRPr lang="en-US" altLang="ko-KR" sz="850" b="0" dirty="0">
              <a:solidFill>
                <a:schemeClr val="tx1"/>
              </a:solidFill>
              <a:ea typeface="맑은 고딕" panose="020B0503020000020004" pitchFamily="50" charset="-127"/>
            </a:endParaRPr>
          </a:p>
          <a:p>
            <a:pPr marL="87313">
              <a:lnSpc>
                <a:spcPct val="120000"/>
              </a:lnSpc>
            </a:pPr>
            <a:r>
              <a:rPr lang="ko-KR" altLang="en-US" sz="850" b="0" dirty="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p:txBody>
      </p:sp>
      <p:sp>
        <p:nvSpPr>
          <p:cNvPr id="10" name="Rectangle 2">
            <a:extLst>
              <a:ext uri="{FF2B5EF4-FFF2-40B4-BE49-F238E27FC236}">
                <a16:creationId xmlns:a16="http://schemas.microsoft.com/office/drawing/2014/main" id="{FDD3DBFE-A69D-480E-B9F3-1175C0F5DDF0}"/>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Quality of Earnings (3/3) </a:t>
            </a:r>
          </a:p>
        </p:txBody>
      </p:sp>
      <p:sp>
        <p:nvSpPr>
          <p:cNvPr id="7" name="Text Placeholder 3">
            <a:extLst>
              <a:ext uri="{FF2B5EF4-FFF2-40B4-BE49-F238E27FC236}">
                <a16:creationId xmlns:a16="http://schemas.microsoft.com/office/drawing/2014/main" id="{9ECF4438-C045-4B18-BDB3-192321D1247E}"/>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400026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a:solidFill>
                  <a:srgbClr val="00338D"/>
                </a:solidFill>
                <a:latin typeface="Arial" panose="020B0604020202020204" pitchFamily="34" charset="0"/>
                <a:ea typeface="맑은 고딕" panose="020B0503020000020004" pitchFamily="50" charset="-127"/>
              </a:rPr>
              <a:t>Adjusted EBITDA</a:t>
            </a:r>
            <a:r>
              <a:rPr lang="ko-KR" altLang="en-US" sz="900">
                <a:solidFill>
                  <a:srgbClr val="00338D"/>
                </a:solidFill>
                <a:latin typeface="Arial" panose="020B0604020202020204" pitchFamily="34" charset="0"/>
                <a:ea typeface="맑은 고딕" panose="020B0503020000020004" pitchFamily="50" charset="-127"/>
              </a:rPr>
              <a:t>는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8.5</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억원이며</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매출총이익율은 </a:t>
            </a:r>
            <a:r>
              <a:rPr lang="en-US" altLang="ko-KR" sz="900" dirty="0">
                <a:solidFill>
                  <a:srgbClr val="00338D"/>
                </a:solidFill>
                <a:latin typeface="Arial" panose="020B0604020202020204" pitchFamily="34" charset="0"/>
                <a:ea typeface="맑은 고딕" panose="020B0503020000020004" pitchFamily="50" charset="-127"/>
              </a:rPr>
              <a:t>GP%</a:t>
            </a:r>
            <a:r>
              <a:rPr lang="ko-KR" altLang="en-US" sz="900" dirty="0">
                <a:solidFill>
                  <a:srgbClr val="00338D"/>
                </a:solidFill>
                <a:latin typeface="Arial" panose="020B0604020202020204" pitchFamily="34" charset="0"/>
                <a:ea typeface="맑은 고딕" panose="020B0503020000020004" pitchFamily="50" charset="-127"/>
              </a:rPr>
              <a:t>가 높은 제품 매출 비중의 증가로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56.6%</a:t>
            </a:r>
            <a:r>
              <a:rPr lang="ko-KR" altLang="en-US" sz="900" dirty="0">
                <a:solidFill>
                  <a:srgbClr val="00338D"/>
                </a:solidFill>
                <a:latin typeface="Arial" panose="020B0604020202020204" pitchFamily="34" charset="0"/>
                <a:ea typeface="맑은 고딕" panose="020B0503020000020004" pitchFamily="50" charset="-127"/>
              </a:rPr>
              <a:t>에서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a:t>
            </a:r>
            <a:r>
              <a:rPr lang="en-US" altLang="ko-KR" sz="900" dirty="0">
                <a:solidFill>
                  <a:srgbClr val="00338D"/>
                </a:solidFill>
                <a:latin typeface="Arial" panose="020B0604020202020204" pitchFamily="34" charset="0"/>
                <a:ea typeface="맑은 고딕" panose="020B0503020000020004" pitchFamily="50" charset="-127"/>
              </a:rPr>
              <a:t> LTM </a:t>
            </a:r>
            <a:r>
              <a:rPr lang="ko-KR" altLang="en-US" sz="900" dirty="0">
                <a:solidFill>
                  <a:srgbClr val="00338D"/>
                </a:solidFill>
                <a:latin typeface="Arial" panose="020B0604020202020204" pitchFamily="34" charset="0"/>
                <a:ea typeface="맑은 고딕" panose="020B0503020000020004" pitchFamily="50" charset="-127"/>
              </a:rPr>
              <a:t>기준 </a:t>
            </a:r>
            <a:r>
              <a:rPr lang="en-US" altLang="ko-KR" sz="900" dirty="0">
                <a:solidFill>
                  <a:srgbClr val="00338D"/>
                </a:solidFill>
                <a:latin typeface="Arial" panose="020B0604020202020204" pitchFamily="34" charset="0"/>
                <a:ea typeface="맑은 고딕" panose="020B0503020000020004" pitchFamily="50" charset="-127"/>
              </a:rPr>
              <a:t>60.1%</a:t>
            </a:r>
            <a:r>
              <a:rPr lang="ko-KR" altLang="en-US" sz="900" dirty="0">
                <a:solidFill>
                  <a:srgbClr val="00338D"/>
                </a:solidFill>
                <a:latin typeface="Arial" panose="020B0604020202020204" pitchFamily="34" charset="0"/>
                <a:ea typeface="맑은 고딕" panose="020B0503020000020004" pitchFamily="50" charset="-127"/>
              </a:rPr>
              <a:t>로 </a:t>
            </a:r>
            <a:r>
              <a:rPr lang="en-US" altLang="ko-KR" sz="900" dirty="0">
                <a:solidFill>
                  <a:srgbClr val="00338D"/>
                </a:solidFill>
                <a:latin typeface="Arial" panose="020B0604020202020204" pitchFamily="34" charset="0"/>
                <a:ea typeface="맑은 고딕" panose="020B0503020000020004" pitchFamily="50" charset="-127"/>
              </a:rPr>
              <a:t>3.1%p </a:t>
            </a:r>
            <a:r>
              <a:rPr lang="ko-KR" altLang="en-US" sz="900" dirty="0">
                <a:solidFill>
                  <a:srgbClr val="00338D"/>
                </a:solidFill>
                <a:latin typeface="Arial" panose="020B0604020202020204" pitchFamily="34" charset="0"/>
                <a:ea typeface="맑은 고딕" panose="020B0503020000020004" pitchFamily="50" charset="-127"/>
              </a:rPr>
              <a:t>증가하였습니다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조정 </a:t>
            </a:r>
            <a:r>
              <a:rPr lang="ko-KR" altLang="en-US" sz="900">
                <a:solidFill>
                  <a:srgbClr val="00338D"/>
                </a:solidFill>
                <a:latin typeface="Arial" panose="020B0604020202020204" pitchFamily="34" charset="0"/>
                <a:ea typeface="맑은 고딕" panose="020B0503020000020004" pitchFamily="50" charset="-127"/>
              </a:rPr>
              <a:t>후 </a:t>
            </a:r>
            <a:r>
              <a:rPr lang="en-US" altLang="ko-KR" sz="900">
                <a:solidFill>
                  <a:srgbClr val="00338D"/>
                </a:solidFill>
                <a:latin typeface="Arial" panose="020B0604020202020204" pitchFamily="34" charset="0"/>
                <a:ea typeface="맑은 고딕" panose="020B0503020000020004" pitchFamily="50" charset="-127"/>
              </a:rPr>
              <a:t>EBITDA</a:t>
            </a:r>
            <a:r>
              <a:rPr lang="ko-KR" altLang="en-US" sz="900">
                <a:solidFill>
                  <a:srgbClr val="00338D"/>
                </a:solidFill>
                <a:latin typeface="Arial" panose="020B0604020202020204" pitchFamily="34" charset="0"/>
                <a:ea typeface="맑은 고딕" panose="020B0503020000020004" pitchFamily="50" charset="-127"/>
              </a:rPr>
              <a:t>는 매출액 </a:t>
            </a:r>
            <a:r>
              <a:rPr lang="ko-KR" altLang="en-US" sz="900" dirty="0">
                <a:solidFill>
                  <a:srgbClr val="00338D"/>
                </a:solidFill>
                <a:latin typeface="Arial" panose="020B0604020202020204" pitchFamily="34" charset="0"/>
                <a:ea typeface="맑은 고딕" panose="020B0503020000020004" pitchFamily="50" charset="-127"/>
              </a:rPr>
              <a:t>대비 </a:t>
            </a:r>
            <a:r>
              <a:rPr lang="en-US" altLang="ko-KR" sz="900" dirty="0">
                <a:solidFill>
                  <a:srgbClr val="00338D"/>
                </a:solidFill>
                <a:latin typeface="Arial" panose="020B0604020202020204" pitchFamily="34" charset="0"/>
                <a:ea typeface="맑은 고딕" panose="020B0503020000020004" pitchFamily="50" charset="-127"/>
              </a:rPr>
              <a:t>10.6~19%</a:t>
            </a:r>
            <a:r>
              <a:rPr lang="ko-KR" altLang="en-US" sz="900" dirty="0">
                <a:solidFill>
                  <a:srgbClr val="00338D"/>
                </a:solidFill>
                <a:latin typeface="Arial" panose="020B0604020202020204" pitchFamily="34" charset="0"/>
                <a:ea typeface="맑은 고딕" panose="020B0503020000020004" pitchFamily="50" charset="-127"/>
              </a:rPr>
              <a:t>이며 </a:t>
            </a:r>
            <a:r>
              <a:rPr lang="en-US" altLang="ko-KR" sz="900" dirty="0">
                <a:solidFill>
                  <a:srgbClr val="00338D"/>
                </a:solidFill>
                <a:latin typeface="Arial" panose="020B0604020202020204" pitchFamily="34" charset="0"/>
                <a:ea typeface="맑은 고딕" panose="020B0503020000020004" pitchFamily="50" charset="-127"/>
              </a:rPr>
              <a:t>GP%</a:t>
            </a:r>
            <a:r>
              <a:rPr lang="ko-KR" altLang="en-US" sz="900" dirty="0">
                <a:solidFill>
                  <a:srgbClr val="00338D"/>
                </a:solidFill>
                <a:latin typeface="Arial" panose="020B0604020202020204" pitchFamily="34" charset="0"/>
                <a:ea typeface="맑은 고딕" panose="020B0503020000020004" pitchFamily="50" charset="-127"/>
              </a:rPr>
              <a:t>의 개선 및 매출액 대비 판관비 </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의 감소로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23.6%</a:t>
            </a:r>
            <a:r>
              <a:rPr lang="ko-KR" altLang="en-US" sz="900" dirty="0">
                <a:solidFill>
                  <a:srgbClr val="00338D"/>
                </a:solidFill>
                <a:latin typeface="Arial" panose="020B0604020202020204" pitchFamily="34" charset="0"/>
                <a:ea typeface="맑은 고딕" panose="020B0503020000020004" pitchFamily="50" charset="-127"/>
              </a:rPr>
              <a:t>로 평균</a:t>
            </a:r>
            <a:r>
              <a:rPr lang="en-US" altLang="ko-KR" sz="900" dirty="0">
                <a:solidFill>
                  <a:srgbClr val="00338D"/>
                </a:solidFill>
                <a:latin typeface="Arial" panose="020B0604020202020204" pitchFamily="34" charset="0"/>
                <a:ea typeface="맑은 고딕" panose="020B0503020000020004" pitchFamily="50" charset="-127"/>
              </a:rPr>
              <a:t>(15.2%)</a:t>
            </a:r>
            <a:r>
              <a:rPr lang="ko-KR" altLang="en-US" sz="900" dirty="0">
                <a:solidFill>
                  <a:srgbClr val="00338D"/>
                </a:solidFill>
                <a:latin typeface="Arial" panose="020B0604020202020204" pitchFamily="34" charset="0"/>
                <a:ea typeface="맑은 고딕" panose="020B0503020000020004" pitchFamily="50" charset="-127"/>
              </a:rPr>
              <a:t>대비 </a:t>
            </a:r>
            <a:r>
              <a:rPr lang="en-US" altLang="ko-KR" sz="900" dirty="0">
                <a:solidFill>
                  <a:srgbClr val="00338D"/>
                </a:solidFill>
                <a:latin typeface="Arial" panose="020B0604020202020204" pitchFamily="34" charset="0"/>
                <a:ea typeface="맑은 고딕" panose="020B0503020000020004" pitchFamily="50" charset="-127"/>
              </a:rPr>
              <a:t>8.4%p </a:t>
            </a:r>
            <a:r>
              <a:rPr lang="ko-KR" altLang="en-US" sz="900" dirty="0">
                <a:solidFill>
                  <a:srgbClr val="00338D"/>
                </a:solidFill>
                <a:latin typeface="Arial" panose="020B0604020202020204" pitchFamily="34" charset="0"/>
                <a:ea typeface="맑은 고딕" panose="020B0503020000020004" pitchFamily="50" charset="-127"/>
              </a:rPr>
              <a:t>증가하였습니다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Adjusted PL Overview (1/3)</a:t>
            </a: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53000" y="1478984"/>
            <a:ext cx="4537365" cy="4822790"/>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a:lnSpc>
                <a:spcPct val="114000"/>
              </a:lnSpc>
              <a:spcAft>
                <a:spcPts val="550"/>
              </a:spcAft>
            </a:pPr>
            <a:r>
              <a:rPr lang="en-US" altLang="ko-KR" sz="850" dirty="0">
                <a:solidFill>
                  <a:srgbClr val="00338D"/>
                </a:solidFill>
                <a:ea typeface="맑은 고딕" panose="020B0503020000020004" pitchFamily="50" charset="-127"/>
              </a:rPr>
              <a:t>Adjusted PL</a:t>
            </a:r>
            <a:endParaRPr lang="en-US" altLang="ko-KR" sz="850" b="0" dirty="0">
              <a:solidFill>
                <a:schemeClr val="tx1"/>
              </a:solidFill>
              <a:latin typeface="Aria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r>
              <a:rPr lang="en-US" altLang="ko-KR" sz="850" b="0" dirty="0">
                <a:solidFill>
                  <a:schemeClr val="tx1"/>
                </a:solidFill>
                <a:latin typeface="Arial"/>
                <a:ea typeface="맑은 고딕" panose="020B0503020000020004" pitchFamily="50" charset="-127"/>
                <a:cs typeface="Calibri" panose="020F0502020204030204" pitchFamily="34" charset="0"/>
              </a:rPr>
              <a:t>Adjusted PL</a:t>
            </a:r>
            <a:r>
              <a:rPr lang="ko-KR" altLang="en-US" sz="850" b="0" dirty="0">
                <a:solidFill>
                  <a:schemeClr val="tx1"/>
                </a:solidFill>
                <a:latin typeface="Arial"/>
                <a:ea typeface="맑은 고딕" panose="020B0503020000020004" pitchFamily="50" charset="-127"/>
                <a:cs typeface="Calibri" panose="020F0502020204030204" pitchFamily="34" charset="0"/>
              </a:rPr>
              <a:t>은 기간별 비교를 위하여 다음 기준으로 작성되었습니다</a:t>
            </a:r>
            <a:r>
              <a:rPr lang="en-US" altLang="ko-KR" sz="850" b="0" dirty="0">
                <a:solidFill>
                  <a:schemeClr val="tx1"/>
                </a:solidFill>
                <a:latin typeface="Arial"/>
                <a:ea typeface="맑은 고딕" panose="020B0503020000020004" pitchFamily="50" charset="-127"/>
                <a:cs typeface="Calibri" panose="020F0502020204030204" pitchFamily="34" charset="0"/>
              </a:rPr>
              <a:t>. ①</a:t>
            </a:r>
            <a:r>
              <a:rPr lang="ko-KR" altLang="en-US" sz="850" b="0" dirty="0">
                <a:solidFill>
                  <a:schemeClr val="tx1"/>
                </a:solidFill>
                <a:latin typeface="Arial"/>
                <a:ea typeface="맑은 고딕" panose="020B0503020000020004" pitchFamily="50" charset="-127"/>
                <a:cs typeface="Calibri" panose="020F0502020204030204" pitchFamily="34" charset="0"/>
              </a:rPr>
              <a:t> 향후 발생가능성이 불확실한 인체용 </a:t>
            </a:r>
            <a:r>
              <a:rPr lang="en-US" altLang="ko-KR" sz="850" b="0" dirty="0">
                <a:solidFill>
                  <a:schemeClr val="tx1"/>
                </a:solidFill>
                <a:ea typeface="맑은 고딕" panose="020B0503020000020004" pitchFamily="50" charset="-127"/>
              </a:rPr>
              <a:t>COVID-19 </a:t>
            </a:r>
            <a:r>
              <a:rPr lang="ko-KR" altLang="en-US" sz="850" b="0" dirty="0">
                <a:solidFill>
                  <a:schemeClr val="tx1"/>
                </a:solidFill>
                <a:ea typeface="맑은 고딕" panose="020B0503020000020004" pitchFamily="50" charset="-127"/>
              </a:rPr>
              <a:t>관련 매출 및 손익효과 제거 </a:t>
            </a:r>
            <a:r>
              <a:rPr lang="en-US" altLang="ko-KR" sz="850" b="0" dirty="0">
                <a:solidFill>
                  <a:schemeClr val="tx1"/>
                </a:solidFill>
                <a:ea typeface="맑은 고딕" panose="020B0503020000020004" pitchFamily="50" charset="-127"/>
              </a:rPr>
              <a:t>②</a:t>
            </a:r>
            <a:r>
              <a:rPr lang="ko-KR" altLang="en-US" sz="850" b="0" dirty="0">
                <a:solidFill>
                  <a:schemeClr val="tx1"/>
                </a:solidFill>
                <a:ea typeface="맑은 고딕" panose="020B0503020000020004" pitchFamily="50" charset="-127"/>
              </a:rPr>
              <a:t> 판매 중단된 상품관련 손익 제거 </a:t>
            </a:r>
            <a:r>
              <a:rPr lang="en-US" altLang="ko-KR" sz="850" b="0" dirty="0">
                <a:solidFill>
                  <a:schemeClr val="tx1"/>
                </a:solidFill>
                <a:ea typeface="맑은 고딕" panose="020B0503020000020004" pitchFamily="50" charset="-127"/>
              </a:rPr>
              <a:t>③</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One-off cost </a:t>
            </a:r>
            <a:r>
              <a:rPr lang="ko-KR" altLang="en-US" sz="850" b="0" dirty="0">
                <a:solidFill>
                  <a:schemeClr val="tx1"/>
                </a:solidFill>
                <a:ea typeface="맑은 고딕" panose="020B0503020000020004" pitchFamily="50" charset="-127"/>
              </a:rPr>
              <a:t>제거 및 연차충당부채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재고자산평가충당금</a:t>
            </a:r>
            <a:r>
              <a:rPr lang="en-US" altLang="ko-KR" sz="850" b="0" dirty="0">
                <a:solidFill>
                  <a:schemeClr val="tx1"/>
                </a:solidFill>
                <a:ea typeface="맑은 고딕" panose="020B0503020000020004" pitchFamily="50" charset="-127"/>
              </a:rPr>
              <a:t>, IFRS 16 </a:t>
            </a:r>
            <a:r>
              <a:rPr lang="ko-KR" altLang="en-US" sz="850" b="0" dirty="0">
                <a:solidFill>
                  <a:schemeClr val="tx1"/>
                </a:solidFill>
                <a:ea typeface="맑은 고딕" panose="020B0503020000020004" pitchFamily="50" charset="-127"/>
              </a:rPr>
              <a:t>관련 조정사항 반영 </a:t>
            </a:r>
            <a:r>
              <a:rPr lang="en-US" altLang="ko-KR" sz="850" b="0" dirty="0">
                <a:solidFill>
                  <a:schemeClr val="tx1"/>
                </a:solidFill>
                <a:ea typeface="맑은 고딕" panose="020B0503020000020004" pitchFamily="50" charset="-127"/>
              </a:rPr>
              <a:t>④</a:t>
            </a:r>
            <a:r>
              <a:rPr lang="ko-KR" altLang="en-US" sz="850" b="0" dirty="0">
                <a:solidFill>
                  <a:schemeClr val="tx1"/>
                </a:solidFill>
                <a:ea typeface="맑은 고딕" panose="020B0503020000020004" pitchFamily="50" charset="-127"/>
              </a:rPr>
              <a:t> 내부거래 제거 시 원재료 매입분에 대한 매출원가 제거 분개를 제품매출원가에 반영하여 상품매출원가가 과대 계상됨에 따라 제품 및 상품매출원가에서 동일 금액 가산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차감 조정</a:t>
            </a:r>
            <a:r>
              <a:rPr lang="en-US" altLang="ko-KR" sz="850" b="0" dirty="0">
                <a:solidFill>
                  <a:schemeClr val="tx1"/>
                </a:solidFill>
                <a:ea typeface="맑은 고딕" panose="020B0503020000020004" pitchFamily="50" charset="-127"/>
              </a:rPr>
              <a:t>.</a:t>
            </a:r>
            <a:endParaRPr lang="en-US" altLang="ko-KR" sz="850" b="0" dirty="0">
              <a:solidFill>
                <a:srgbClr val="00338D"/>
              </a:solidFill>
              <a:latin typeface="Arial"/>
              <a:ea typeface="맑은 고딕" panose="020B0503020000020004" pitchFamily="50" charset="-127"/>
            </a:endParaRPr>
          </a:p>
          <a:p>
            <a:pPr marL="85725" lvl="0">
              <a:lnSpc>
                <a:spcPct val="114000"/>
              </a:lnSpc>
              <a:spcAft>
                <a:spcPts val="550"/>
              </a:spcAft>
            </a:pPr>
            <a:r>
              <a:rPr lang="ko-KR" altLang="en-US" sz="850" dirty="0">
                <a:solidFill>
                  <a:srgbClr val="00338D"/>
                </a:solidFill>
                <a:latin typeface="Arial"/>
                <a:ea typeface="맑은 고딕" panose="020B0503020000020004" pitchFamily="50" charset="-127"/>
              </a:rPr>
              <a:t>매출액</a:t>
            </a:r>
            <a:endParaRPr lang="en-US" altLang="ko-KR" sz="850" dirty="0">
              <a:solidFill>
                <a:srgbClr val="00338D"/>
              </a:solidFill>
              <a:latin typeface="Arial"/>
              <a:ea typeface="맑은 고딕" panose="020B0503020000020004" pitchFamily="50" charset="-127"/>
            </a:endParaRPr>
          </a:p>
          <a:p>
            <a:pPr marL="257175" lvl="0" indent="-171450">
              <a:lnSpc>
                <a:spcPct val="114000"/>
              </a:lnSpc>
              <a:spcAft>
                <a:spcPts val="550"/>
              </a:spcAft>
              <a:buFont typeface="Arial" panose="020B0604020202020204" pitchFamily="34" charset="0"/>
              <a:buChar char="•"/>
            </a:pPr>
            <a:r>
              <a:rPr lang="ko-KR" altLang="en-US" sz="850" dirty="0">
                <a:solidFill>
                  <a:schemeClr val="tx1"/>
                </a:solidFill>
                <a:ea typeface="맑은 고딕" panose="020B0503020000020004" pitchFamily="50" charset="-127"/>
              </a:rPr>
              <a:t>제품매출</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회사의 조정 후 제품 </a:t>
            </a:r>
            <a:r>
              <a:rPr lang="ko-KR" altLang="en-US" sz="850" b="0" dirty="0">
                <a:solidFill>
                  <a:schemeClr val="tx1"/>
                </a:solidFill>
                <a:latin typeface="맑은 고딕" panose="020B0503020000020004" pitchFamily="50" charset="-127"/>
                <a:ea typeface="맑은 고딕" panose="020B0503020000020004" pitchFamily="50" charset="-127"/>
              </a:rPr>
              <a:t>매출은 </a:t>
            </a:r>
            <a:r>
              <a:rPr lang="ko-KR" altLang="en-US" sz="850" b="0" dirty="0" err="1">
                <a:solidFill>
                  <a:schemeClr val="tx1"/>
                </a:solidFill>
                <a:latin typeface="맑은 고딕" panose="020B0503020000020004" pitchFamily="50" charset="-127"/>
                <a:ea typeface="맑은 고딕" panose="020B0503020000020004" pitchFamily="50" charset="-127"/>
              </a:rPr>
              <a:t>우결핵군</a:t>
            </a:r>
            <a:r>
              <a:rPr lang="en-US" altLang="ko-KR" sz="850" b="0" dirty="0">
                <a:solidFill>
                  <a:schemeClr val="tx1"/>
                </a:solidFill>
                <a:latin typeface="맑은 고딕" panose="020B0503020000020004" pitchFamily="50" charset="-127"/>
                <a:ea typeface="맑은 고딕" panose="020B0503020000020004" pitchFamily="50" charset="-127"/>
              </a:rPr>
              <a:t>/</a:t>
            </a:r>
            <a:r>
              <a:rPr lang="ko-KR" altLang="en-US" sz="850" b="0" dirty="0">
                <a:solidFill>
                  <a:schemeClr val="tx1"/>
                </a:solidFill>
                <a:latin typeface="맑은 고딕" panose="020B0503020000020004" pitchFamily="50" charset="-127"/>
                <a:ea typeface="맑은 고딕" panose="020B0503020000020004" pitchFamily="50" charset="-127"/>
              </a:rPr>
              <a:t>구제역 관련 </a:t>
            </a:r>
            <a:r>
              <a:rPr lang="en-US" altLang="ko-KR" sz="850" b="0" dirty="0">
                <a:solidFill>
                  <a:schemeClr val="tx1"/>
                </a:solidFill>
                <a:latin typeface="맑은 고딕" panose="020B0503020000020004" pitchFamily="50" charset="-127"/>
                <a:ea typeface="맑은 고딕" panose="020B0503020000020004" pitchFamily="50" charset="-127"/>
              </a:rPr>
              <a:t>ELISA, </a:t>
            </a:r>
            <a:r>
              <a:rPr lang="ko-KR" altLang="en-US" sz="850" b="0" dirty="0" err="1">
                <a:solidFill>
                  <a:schemeClr val="tx1"/>
                </a:solidFill>
                <a:latin typeface="맑은 고딕" panose="020B0503020000020004" pitchFamily="50" charset="-127"/>
                <a:ea typeface="맑은 고딕" panose="020B0503020000020004" pitchFamily="50" charset="-127"/>
              </a:rPr>
              <a:t>아프리카돼지열병</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PCR </a:t>
            </a:r>
            <a:r>
              <a:rPr lang="ko-KR" altLang="en-US" sz="850" b="0" dirty="0">
                <a:solidFill>
                  <a:schemeClr val="tx1"/>
                </a:solidFill>
                <a:latin typeface="맑은 고딕" panose="020B0503020000020004" pitchFamily="50" charset="-127"/>
                <a:ea typeface="맑은 고딕" panose="020B0503020000020004" pitchFamily="50" charset="-127"/>
              </a:rPr>
              <a:t>제품의 매출 증가 및 해외매출 증가로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71</a:t>
            </a:r>
            <a:r>
              <a:rPr lang="ko-KR" altLang="en-US" sz="850" b="0" dirty="0">
                <a:solidFill>
                  <a:schemeClr val="tx1"/>
                </a:solidFill>
                <a:latin typeface="맑은 고딕" panose="020B0503020000020004" pitchFamily="50" charset="-127"/>
                <a:ea typeface="맑은 고딕" panose="020B0503020000020004" pitchFamily="50" charset="-127"/>
              </a:rPr>
              <a:t>억에서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기준 </a:t>
            </a:r>
            <a:r>
              <a:rPr lang="en-US" altLang="ko-KR" sz="850" b="0" dirty="0">
                <a:solidFill>
                  <a:schemeClr val="tx1"/>
                </a:solidFill>
                <a:latin typeface="맑은 고딕" panose="020B0503020000020004" pitchFamily="50" charset="-127"/>
                <a:ea typeface="맑은 고딕" panose="020B0503020000020004" pitchFamily="50" charset="-127"/>
              </a:rPr>
              <a:t>111</a:t>
            </a:r>
            <a:r>
              <a:rPr lang="ko-KR" altLang="en-US" sz="850" b="0" dirty="0">
                <a:solidFill>
                  <a:schemeClr val="tx1"/>
                </a:solidFill>
                <a:latin typeface="맑은 고딕" panose="020B0503020000020004" pitchFamily="50" charset="-127"/>
                <a:ea typeface="맑은 고딕" panose="020B0503020000020004" pitchFamily="50" charset="-127"/>
              </a:rPr>
              <a:t>억으로 </a:t>
            </a:r>
            <a:r>
              <a:rPr lang="en-US" altLang="ko-KR" sz="850" b="0" dirty="0">
                <a:solidFill>
                  <a:schemeClr val="tx1"/>
                </a:solidFill>
                <a:latin typeface="맑은 고딕" panose="020B0503020000020004" pitchFamily="50" charset="-127"/>
                <a:ea typeface="맑은 고딕" panose="020B0503020000020004" pitchFamily="50" charset="-127"/>
              </a:rPr>
              <a:t>CAGR 16.2% </a:t>
            </a:r>
            <a:r>
              <a:rPr lang="ko-KR" altLang="en-US" sz="850" b="0" dirty="0">
                <a:solidFill>
                  <a:schemeClr val="tx1"/>
                </a:solidFill>
                <a:latin typeface="맑은 고딕" panose="020B0503020000020004" pitchFamily="50" charset="-127"/>
                <a:ea typeface="맑은 고딕" panose="020B0503020000020004" pitchFamily="50" charset="-127"/>
              </a:rPr>
              <a:t>증가하였습니다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lvl="0" indent="-171450">
              <a:lnSpc>
                <a:spcPct val="114000"/>
              </a:lnSpc>
              <a:spcAft>
                <a:spcPts val="550"/>
              </a:spcAft>
              <a:buFont typeface="Arial" panose="020B0604020202020204" pitchFamily="34" charset="0"/>
              <a:buChar char="•"/>
            </a:pPr>
            <a:r>
              <a:rPr lang="ko-KR" altLang="en-US" sz="850" dirty="0">
                <a:solidFill>
                  <a:schemeClr val="tx1"/>
                </a:solidFill>
                <a:latin typeface="맑은 고딕" panose="020B0503020000020004" pitchFamily="50" charset="-127"/>
                <a:ea typeface="맑은 고딕" panose="020B0503020000020004" pitchFamily="50" charset="-127"/>
              </a:rPr>
              <a:t>상품매출 </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회사의 조정 후 상품 매출은 미국 자회사를 통한 매입을 통한 단가 경쟁력 확보로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9</a:t>
            </a:r>
            <a:r>
              <a:rPr lang="ko-KR" altLang="en-US" sz="850" b="0" dirty="0">
                <a:solidFill>
                  <a:schemeClr val="tx1"/>
                </a:solidFill>
                <a:latin typeface="맑은 고딕" panose="020B0503020000020004" pitchFamily="50" charset="-127"/>
                <a:ea typeface="맑은 고딕" panose="020B0503020000020004" pitchFamily="50" charset="-127"/>
              </a:rPr>
              <a:t>억에서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기준 </a:t>
            </a:r>
            <a:r>
              <a:rPr lang="en-US" altLang="ko-KR" sz="850" b="0" dirty="0">
                <a:solidFill>
                  <a:schemeClr val="tx1"/>
                </a:solidFill>
                <a:latin typeface="맑은 고딕" panose="020B0503020000020004" pitchFamily="50" charset="-127"/>
                <a:ea typeface="맑은 고딕" panose="020B0503020000020004" pitchFamily="50" charset="-127"/>
              </a:rPr>
              <a:t>13</a:t>
            </a:r>
            <a:r>
              <a:rPr lang="ko-KR" altLang="en-US" sz="850" b="0" dirty="0">
                <a:solidFill>
                  <a:schemeClr val="tx1"/>
                </a:solidFill>
                <a:latin typeface="맑은 고딕" panose="020B0503020000020004" pitchFamily="50" charset="-127"/>
                <a:ea typeface="맑은 고딕" panose="020B0503020000020004" pitchFamily="50" charset="-127"/>
              </a:rPr>
              <a:t>억으로 </a:t>
            </a:r>
            <a:r>
              <a:rPr lang="en-US" altLang="ko-KR" sz="850" b="0" dirty="0">
                <a:solidFill>
                  <a:schemeClr val="tx1"/>
                </a:solidFill>
                <a:latin typeface="맑은 고딕" panose="020B0503020000020004" pitchFamily="50" charset="-127"/>
                <a:ea typeface="맑은 고딕" panose="020B0503020000020004" pitchFamily="50" charset="-127"/>
              </a:rPr>
              <a:t>CAGR 12.2% </a:t>
            </a:r>
            <a:r>
              <a:rPr lang="ko-KR" altLang="en-US" sz="850" b="0" dirty="0">
                <a:solidFill>
                  <a:schemeClr val="tx1"/>
                </a:solidFill>
                <a:latin typeface="맑은 고딕" panose="020B0503020000020004" pitchFamily="50" charset="-127"/>
                <a:ea typeface="맑은 고딕" panose="020B0503020000020004" pitchFamily="50" charset="-127"/>
              </a:rPr>
              <a:t>증가하였습니다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85725" lvl="0">
              <a:lnSpc>
                <a:spcPct val="114000"/>
              </a:lnSpc>
              <a:spcAft>
                <a:spcPts val="550"/>
              </a:spcAft>
            </a:pPr>
            <a:r>
              <a:rPr lang="en-US" altLang="ko-KR" sz="850" b="0" dirty="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cs typeface="Calibri" panose="020F0502020204030204" pitchFamily="34" charset="0"/>
            </a:endParaRPr>
          </a:p>
        </p:txBody>
      </p:sp>
      <p:sp>
        <p:nvSpPr>
          <p:cNvPr id="21" name="Text Box 51">
            <a:extLst>
              <a:ext uri="{FF2B5EF4-FFF2-40B4-BE49-F238E27FC236}">
                <a16:creationId xmlns:a16="http://schemas.microsoft.com/office/drawing/2014/main" id="{28E3668E-0748-424C-8E36-B1DF5FFE090C}"/>
              </a:ext>
            </a:extLst>
          </p:cNvPr>
          <p:cNvSpPr txBox="1">
            <a:spLocks noChangeArrowheads="1"/>
          </p:cNvSpPr>
          <p:nvPr/>
        </p:nvSpPr>
        <p:spPr bwMode="auto">
          <a:xfrm>
            <a:off x="412866" y="6058690"/>
            <a:ext cx="951132"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KPMG</a:t>
            </a:r>
            <a:r>
              <a:rPr lang="ko-KR" altLang="en-US" sz="600" i="1">
                <a:solidFill>
                  <a:srgbClr val="00338D"/>
                </a:solidFill>
                <a:latin typeface="Arial" panose="020B0604020202020204" pitchFamily="34" charset="0"/>
                <a:cs typeface="Arial" panose="020B0604020202020204" pitchFamily="34" charset="0"/>
              </a:rPr>
              <a:t> </a:t>
            </a:r>
            <a:r>
              <a:rPr lang="en-US" altLang="ko-KR" sz="600" i="1">
                <a:solidFill>
                  <a:srgbClr val="00338D"/>
                </a:solidFill>
                <a:latin typeface="Arial" panose="020B0604020202020204" pitchFamily="34" charset="0"/>
                <a:cs typeface="Arial" panose="020B0604020202020204" pitchFamily="34" charset="0"/>
              </a:rPr>
              <a:t>Analysis</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8" name="Text Placeholder 3">
            <a:extLst>
              <a:ext uri="{FF2B5EF4-FFF2-40B4-BE49-F238E27FC236}">
                <a16:creationId xmlns:a16="http://schemas.microsoft.com/office/drawing/2014/main" id="{4298C536-C8AA-44BD-B47B-A40FF9B0DFA5}"/>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pic>
        <p:nvPicPr>
          <p:cNvPr id="11" name="그림 10">
            <a:extLst>
              <a:ext uri="{FF2B5EF4-FFF2-40B4-BE49-F238E27FC236}">
                <a16:creationId xmlns:a16="http://schemas.microsoft.com/office/drawing/2014/main" id="{05771924-554B-4211-8C65-4937308B088D}"/>
              </a:ext>
            </a:extLst>
          </p:cNvPr>
          <p:cNvPicPr>
            <a:picLocks noChangeAspect="1" noChangeArrowheads="1"/>
            <a:extLst>
              <a:ext uri="{84589F7E-364E-4C9E-8A38-B11213B215E9}">
                <a14:cameraTool xmlns:a14="http://schemas.microsoft.com/office/drawing/2010/main" cellRange="$U$3:$AB$35" spid="_x0000_s24621"/>
              </a:ext>
            </a:extLst>
          </p:cNvPicPr>
          <p:nvPr/>
        </p:nvPicPr>
        <p:blipFill>
          <a:blip r:embed="rId3"/>
          <a:srcRect/>
          <a:stretch>
            <a:fillRect/>
          </a:stretch>
        </p:blipFill>
        <p:spPr bwMode="auto">
          <a:xfrm>
            <a:off x="412866" y="1478984"/>
            <a:ext cx="4444618" cy="457928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367644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a:solidFill>
                  <a:srgbClr val="00338D"/>
                </a:solidFill>
                <a:latin typeface="Arial" panose="020B0604020202020204" pitchFamily="34" charset="0"/>
                <a:ea typeface="맑은 고딕" panose="020B0503020000020004" pitchFamily="50" charset="-127"/>
              </a:rPr>
              <a:t>Adjusted EBITDA</a:t>
            </a:r>
            <a:r>
              <a:rPr lang="ko-KR" altLang="en-US" sz="900">
                <a:solidFill>
                  <a:srgbClr val="00338D"/>
                </a:solidFill>
                <a:latin typeface="Arial" panose="020B0604020202020204" pitchFamily="34" charset="0"/>
                <a:ea typeface="맑은 고딕" panose="020B0503020000020004" pitchFamily="50" charset="-127"/>
              </a:rPr>
              <a:t>는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8.5</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억원이며</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매출총이익율은 </a:t>
            </a:r>
            <a:r>
              <a:rPr lang="en-US" altLang="ko-KR" sz="900">
                <a:solidFill>
                  <a:srgbClr val="00338D"/>
                </a:solidFill>
                <a:latin typeface="Arial" panose="020B0604020202020204" pitchFamily="34" charset="0"/>
                <a:ea typeface="맑은 고딕" panose="020B0503020000020004" pitchFamily="50" charset="-127"/>
              </a:rPr>
              <a:t>GP%</a:t>
            </a:r>
            <a:r>
              <a:rPr lang="ko-KR" altLang="en-US" sz="900">
                <a:solidFill>
                  <a:srgbClr val="00338D"/>
                </a:solidFill>
                <a:latin typeface="Arial" panose="020B0604020202020204" pitchFamily="34" charset="0"/>
                <a:ea typeface="맑은 고딕" panose="020B0503020000020004" pitchFamily="50" charset="-127"/>
              </a:rPr>
              <a:t>가 높은 제품 매출 비중의 증가로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56.6%</a:t>
            </a:r>
            <a:r>
              <a:rPr lang="ko-KR" altLang="en-US" sz="900">
                <a:solidFill>
                  <a:srgbClr val="00338D"/>
                </a:solidFill>
                <a:latin typeface="Arial" panose="020B0604020202020204" pitchFamily="34" charset="0"/>
                <a:ea typeface="맑은 고딕" panose="020B0503020000020004" pitchFamily="50" charset="-127"/>
              </a:rPr>
              <a:t>에서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LTM </a:t>
            </a:r>
            <a:r>
              <a:rPr lang="ko-KR" altLang="en-US" sz="900">
                <a:solidFill>
                  <a:srgbClr val="00338D"/>
                </a:solidFill>
                <a:latin typeface="Arial" panose="020B0604020202020204" pitchFamily="34" charset="0"/>
                <a:ea typeface="맑은 고딕" panose="020B0503020000020004" pitchFamily="50" charset="-127"/>
              </a:rPr>
              <a:t>기준 </a:t>
            </a:r>
            <a:r>
              <a:rPr lang="en-US" altLang="ko-KR" sz="900">
                <a:solidFill>
                  <a:srgbClr val="00338D"/>
                </a:solidFill>
                <a:latin typeface="Arial" panose="020B0604020202020204" pitchFamily="34" charset="0"/>
                <a:ea typeface="맑은 고딕" panose="020B0503020000020004" pitchFamily="50" charset="-127"/>
              </a:rPr>
              <a:t>60.1%</a:t>
            </a:r>
            <a:r>
              <a:rPr lang="ko-KR" altLang="en-US" sz="900">
                <a:solidFill>
                  <a:srgbClr val="00338D"/>
                </a:solidFill>
                <a:latin typeface="Arial" panose="020B0604020202020204" pitchFamily="34" charset="0"/>
                <a:ea typeface="맑은 고딕" panose="020B0503020000020004" pitchFamily="50" charset="-127"/>
              </a:rPr>
              <a:t>로 </a:t>
            </a:r>
            <a:r>
              <a:rPr lang="en-US" altLang="ko-KR" sz="900">
                <a:solidFill>
                  <a:srgbClr val="00338D"/>
                </a:solidFill>
                <a:latin typeface="Arial" panose="020B0604020202020204" pitchFamily="34" charset="0"/>
                <a:ea typeface="맑은 고딕" panose="020B0503020000020004" pitchFamily="50" charset="-127"/>
              </a:rPr>
              <a:t>3.1%p </a:t>
            </a:r>
            <a:r>
              <a:rPr lang="ko-KR" altLang="en-US" sz="900">
                <a:solidFill>
                  <a:srgbClr val="00338D"/>
                </a:solidFill>
                <a:latin typeface="Arial" panose="020B0604020202020204" pitchFamily="34" charset="0"/>
                <a:ea typeface="맑은 고딕" panose="020B0503020000020004" pitchFamily="50" charset="-127"/>
              </a:rPr>
              <a:t>증가하였습니다</a:t>
            </a:r>
            <a:r>
              <a:rPr lang="en-US" altLang="ko-KR" sz="90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조정 후 </a:t>
            </a:r>
            <a:r>
              <a:rPr lang="en-US" altLang="ko-KR" sz="900">
                <a:solidFill>
                  <a:srgbClr val="00338D"/>
                </a:solidFill>
                <a:latin typeface="Arial" panose="020B0604020202020204" pitchFamily="34" charset="0"/>
                <a:ea typeface="맑은 고딕" panose="020B0503020000020004" pitchFamily="50" charset="-127"/>
              </a:rPr>
              <a:t>EBITDA</a:t>
            </a:r>
            <a:r>
              <a:rPr lang="ko-KR" altLang="en-US" sz="900">
                <a:solidFill>
                  <a:srgbClr val="00338D"/>
                </a:solidFill>
                <a:latin typeface="Arial" panose="020B0604020202020204" pitchFamily="34" charset="0"/>
                <a:ea typeface="맑은 고딕" panose="020B0503020000020004" pitchFamily="50" charset="-127"/>
              </a:rPr>
              <a:t>는 매출액 대비 </a:t>
            </a:r>
            <a:r>
              <a:rPr lang="en-US" altLang="ko-KR" sz="900">
                <a:solidFill>
                  <a:srgbClr val="00338D"/>
                </a:solidFill>
                <a:latin typeface="Arial" panose="020B0604020202020204" pitchFamily="34" charset="0"/>
                <a:ea typeface="맑은 고딕" panose="020B0503020000020004" pitchFamily="50" charset="-127"/>
              </a:rPr>
              <a:t>10.6~19%</a:t>
            </a:r>
            <a:r>
              <a:rPr lang="ko-KR" altLang="en-US" sz="900">
                <a:solidFill>
                  <a:srgbClr val="00338D"/>
                </a:solidFill>
                <a:latin typeface="Arial" panose="020B0604020202020204" pitchFamily="34" charset="0"/>
                <a:ea typeface="맑은 고딕" panose="020B0503020000020004" pitchFamily="50" charset="-127"/>
              </a:rPr>
              <a:t>이며 </a:t>
            </a:r>
            <a:r>
              <a:rPr lang="en-US" altLang="ko-KR" sz="900">
                <a:solidFill>
                  <a:srgbClr val="00338D"/>
                </a:solidFill>
                <a:latin typeface="Arial" panose="020B0604020202020204" pitchFamily="34" charset="0"/>
                <a:ea typeface="맑은 고딕" panose="020B0503020000020004" pitchFamily="50" charset="-127"/>
              </a:rPr>
              <a:t>GP%</a:t>
            </a:r>
            <a:r>
              <a:rPr lang="ko-KR" altLang="en-US" sz="900">
                <a:solidFill>
                  <a:srgbClr val="00338D"/>
                </a:solidFill>
                <a:latin typeface="Arial" panose="020B0604020202020204" pitchFamily="34" charset="0"/>
                <a:ea typeface="맑은 고딕" panose="020B0503020000020004" pitchFamily="50" charset="-127"/>
              </a:rPr>
              <a:t>의 개선 및 매출액 대비 판관비 </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의 감소로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23.6%</a:t>
            </a:r>
            <a:r>
              <a:rPr lang="ko-KR" altLang="en-US" sz="900">
                <a:solidFill>
                  <a:srgbClr val="00338D"/>
                </a:solidFill>
                <a:latin typeface="Arial" panose="020B0604020202020204" pitchFamily="34" charset="0"/>
                <a:ea typeface="맑은 고딕" panose="020B0503020000020004" pitchFamily="50" charset="-127"/>
              </a:rPr>
              <a:t>로 평균</a:t>
            </a:r>
            <a:r>
              <a:rPr lang="en-US" altLang="ko-KR" sz="900">
                <a:solidFill>
                  <a:srgbClr val="00338D"/>
                </a:solidFill>
                <a:latin typeface="Arial" panose="020B0604020202020204" pitchFamily="34" charset="0"/>
                <a:ea typeface="맑은 고딕" panose="020B0503020000020004" pitchFamily="50" charset="-127"/>
              </a:rPr>
              <a:t>(15.2%)</a:t>
            </a:r>
            <a:r>
              <a:rPr lang="ko-KR" altLang="en-US" sz="900">
                <a:solidFill>
                  <a:srgbClr val="00338D"/>
                </a:solidFill>
                <a:latin typeface="Arial" panose="020B0604020202020204" pitchFamily="34" charset="0"/>
                <a:ea typeface="맑은 고딕" panose="020B0503020000020004" pitchFamily="50" charset="-127"/>
              </a:rPr>
              <a:t>대비 </a:t>
            </a:r>
            <a:r>
              <a:rPr lang="en-US" altLang="ko-KR" sz="900">
                <a:solidFill>
                  <a:srgbClr val="00338D"/>
                </a:solidFill>
                <a:latin typeface="Arial" panose="020B0604020202020204" pitchFamily="34" charset="0"/>
                <a:ea typeface="맑은 고딕" panose="020B0503020000020004" pitchFamily="50" charset="-127"/>
              </a:rPr>
              <a:t>8.4%p </a:t>
            </a:r>
            <a:r>
              <a:rPr lang="ko-KR" altLang="en-US" sz="900">
                <a:solidFill>
                  <a:srgbClr val="00338D"/>
                </a:solidFill>
                <a:latin typeface="Arial" panose="020B0604020202020204" pitchFamily="34" charset="0"/>
                <a:ea typeface="맑은 고딕" panose="020B0503020000020004" pitchFamily="50" charset="-127"/>
              </a:rPr>
              <a:t>증가하였습니다</a:t>
            </a:r>
            <a:r>
              <a:rPr lang="en-US" altLang="ko-KR" sz="900">
                <a:solidFill>
                  <a:srgbClr val="00338D"/>
                </a:solidFill>
                <a:latin typeface="Arial" panose="020B0604020202020204" pitchFamily="34" charset="0"/>
                <a:ea typeface="맑은 고딕" panose="020B0503020000020004" pitchFamily="50" charset="-127"/>
              </a:rPr>
              <a:t>.</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Adjusted PL Overview (2/3)</a:t>
            </a: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53000" y="1478984"/>
            <a:ext cx="4537365" cy="4822790"/>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spcAft>
                <a:spcPts val="550"/>
              </a:spcAft>
            </a:pPr>
            <a:r>
              <a:rPr lang="ko-KR" altLang="en-US" sz="850" dirty="0">
                <a:solidFill>
                  <a:srgbClr val="00338D"/>
                </a:solidFill>
                <a:ea typeface="맑은 고딕" panose="020B0503020000020004" pitchFamily="50" charset="-127"/>
              </a:rPr>
              <a:t>매출원가 및 매출총이익</a:t>
            </a:r>
            <a:endParaRPr lang="en-US" altLang="ko-KR" sz="850" dirty="0">
              <a:solidFill>
                <a:srgbClr val="00338D"/>
              </a:solidFill>
              <a:ea typeface="맑은 고딕" panose="020B0503020000020004" pitchFamily="50" charset="-127"/>
            </a:endParaRPr>
          </a:p>
          <a:p>
            <a:pPr marL="257175" lvl="0" indent="-171450">
              <a:lnSpc>
                <a:spcPct val="114000"/>
              </a:lnSpc>
              <a:spcAft>
                <a:spcPts val="550"/>
              </a:spcAft>
              <a:buFont typeface="Arial" panose="020B0604020202020204" pitchFamily="34" charset="0"/>
              <a:buChar char="•"/>
            </a:pPr>
            <a:r>
              <a:rPr lang="ko-KR" altLang="en-US" sz="850" dirty="0" err="1">
                <a:solidFill>
                  <a:schemeClr val="tx1"/>
                </a:solidFill>
                <a:latin typeface="맑은 고딕" panose="020B0503020000020004" pitchFamily="50" charset="-127"/>
                <a:ea typeface="맑은 고딕" panose="020B0503020000020004" pitchFamily="50" charset="-127"/>
              </a:rPr>
              <a:t>제품매출총이익</a:t>
            </a:r>
            <a:r>
              <a:rPr lang="ko-KR" altLang="en-US" sz="850" dirty="0">
                <a:solidFill>
                  <a:schemeClr val="tx1"/>
                </a:solidFill>
                <a:latin typeface="맑은 고딕" panose="020B0503020000020004" pitchFamily="50" charset="-127"/>
                <a:ea typeface="맑은 고딕" panose="020B0503020000020004" pitchFamily="50" charset="-127"/>
              </a:rPr>
              <a:t> </a:t>
            </a:r>
            <a:r>
              <a:rPr lang="en-US" altLang="ko-KR" sz="85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회사의 조정후 제품 매출 총이익율은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59.9%</a:t>
            </a:r>
            <a:r>
              <a:rPr lang="ko-KR" altLang="en-US" sz="850" b="0" dirty="0">
                <a:solidFill>
                  <a:schemeClr val="tx1"/>
                </a:solidFill>
                <a:latin typeface="맑은 고딕" panose="020B0503020000020004" pitchFamily="50" charset="-127"/>
                <a:ea typeface="맑은 고딕" panose="020B0503020000020004" pitchFamily="50" charset="-127"/>
              </a:rPr>
              <a:t>에서 </a:t>
            </a:r>
            <a:r>
              <a:rPr lang="en-US" altLang="ko-KR" sz="850" b="0" dirty="0">
                <a:solidFill>
                  <a:schemeClr val="tx1"/>
                </a:solidFill>
                <a:latin typeface="맑은 고딕" panose="020B0503020000020004" pitchFamily="50" charset="-127"/>
                <a:ea typeface="맑은 고딕" panose="020B0503020000020004" pitchFamily="50" charset="-127"/>
              </a:rPr>
              <a:t>2020</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63.1% </a:t>
            </a:r>
            <a:r>
              <a:rPr lang="ko-KR" altLang="en-US" sz="850" b="0" dirty="0">
                <a:solidFill>
                  <a:schemeClr val="tx1"/>
                </a:solidFill>
                <a:latin typeface="맑은 고딕" panose="020B0503020000020004" pitchFamily="50" charset="-127"/>
                <a:ea typeface="맑은 고딕" panose="020B0503020000020004" pitchFamily="50" charset="-127"/>
              </a:rPr>
              <a:t>로 </a:t>
            </a:r>
            <a:r>
              <a:rPr lang="en-US" altLang="ko-KR" sz="850" b="0" dirty="0">
                <a:solidFill>
                  <a:schemeClr val="tx1"/>
                </a:solidFill>
                <a:latin typeface="맑은 고딕" panose="020B0503020000020004" pitchFamily="50" charset="-127"/>
                <a:ea typeface="맑은 고딕" panose="020B0503020000020004" pitchFamily="50" charset="-127"/>
              </a:rPr>
              <a:t>3.1%p </a:t>
            </a:r>
            <a:r>
              <a:rPr lang="ko-KR" altLang="en-US" sz="850" b="0" dirty="0">
                <a:solidFill>
                  <a:schemeClr val="tx1"/>
                </a:solidFill>
                <a:latin typeface="맑은 고딕" panose="020B0503020000020004" pitchFamily="50" charset="-127"/>
                <a:ea typeface="맑은 고딕" panose="020B0503020000020004" pitchFamily="50" charset="-127"/>
              </a:rPr>
              <a:t>증가하였으며</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이는 </a:t>
            </a:r>
            <a:r>
              <a:rPr lang="en-US" altLang="ko-KR" sz="850" b="0" dirty="0">
                <a:solidFill>
                  <a:schemeClr val="tx1"/>
                </a:solidFill>
                <a:latin typeface="맑은 고딕" panose="020B0503020000020004" pitchFamily="50" charset="-127"/>
                <a:ea typeface="맑은 고딕" panose="020B0503020000020004" pitchFamily="50" charset="-127"/>
              </a:rPr>
              <a:t>①</a:t>
            </a:r>
            <a:r>
              <a:rPr lang="ko-KR" altLang="en-US" sz="850" b="0" dirty="0">
                <a:solidFill>
                  <a:schemeClr val="tx1"/>
                </a:solidFill>
                <a:latin typeface="맑은 고딕" panose="020B0503020000020004" pitchFamily="50" charset="-127"/>
                <a:ea typeface="맑은 고딕" panose="020B0503020000020004" pitchFamily="50" charset="-127"/>
              </a:rPr>
              <a:t> 매출 및 생산량 증가에 따른 고정비 </a:t>
            </a:r>
            <a:r>
              <a:rPr lang="en-US" altLang="ko-KR" sz="850" b="0" dirty="0">
                <a:solidFill>
                  <a:schemeClr val="tx1"/>
                </a:solidFill>
                <a:latin typeface="맑은 고딕" panose="020B0503020000020004" pitchFamily="50" charset="-127"/>
                <a:ea typeface="맑은 고딕" panose="020B0503020000020004" pitchFamily="50" charset="-127"/>
              </a:rPr>
              <a:t>Leverage </a:t>
            </a:r>
            <a:r>
              <a:rPr lang="ko-KR" altLang="en-US" sz="850" b="0" dirty="0">
                <a:solidFill>
                  <a:schemeClr val="tx1"/>
                </a:solidFill>
                <a:latin typeface="맑은 고딕" panose="020B0503020000020004" pitchFamily="50" charset="-127"/>
                <a:ea typeface="맑은 고딕" panose="020B0503020000020004" pitchFamily="50" charset="-127"/>
              </a:rPr>
              <a:t>효과</a:t>
            </a:r>
            <a:r>
              <a:rPr lang="en-US" altLang="ko-KR" sz="850" b="0" dirty="0">
                <a:solidFill>
                  <a:schemeClr val="tx1"/>
                </a:solidFill>
                <a:latin typeface="맑은 고딕" panose="020B0503020000020004" pitchFamily="50" charset="-127"/>
                <a:ea typeface="맑은 고딕" panose="020B0503020000020004" pitchFamily="50" charset="-127"/>
              </a:rPr>
              <a:t> ②</a:t>
            </a:r>
            <a:r>
              <a:rPr lang="ko-KR" altLang="en-US" sz="850" b="0" dirty="0">
                <a:solidFill>
                  <a:schemeClr val="tx1"/>
                </a:solidFill>
                <a:latin typeface="맑은 고딕" panose="020B0503020000020004" pitchFamily="50" charset="-127"/>
                <a:ea typeface="맑은 고딕" panose="020B0503020000020004" pitchFamily="50" charset="-127"/>
              </a:rPr>
              <a:t> 마진율이 높은 </a:t>
            </a:r>
            <a:r>
              <a:rPr lang="en-US" altLang="ko-KR" sz="850" b="0" dirty="0">
                <a:solidFill>
                  <a:schemeClr val="tx1"/>
                </a:solidFill>
                <a:latin typeface="맑은 고딕" panose="020B0503020000020004" pitchFamily="50" charset="-127"/>
                <a:ea typeface="맑은 고딕" panose="020B0503020000020004" pitchFamily="50" charset="-127"/>
              </a:rPr>
              <a:t>PCR </a:t>
            </a:r>
            <a:r>
              <a:rPr lang="ko-KR" altLang="en-US" sz="850" b="0" dirty="0">
                <a:solidFill>
                  <a:schemeClr val="tx1"/>
                </a:solidFill>
                <a:latin typeface="맑은 고딕" panose="020B0503020000020004" pitchFamily="50" charset="-127"/>
                <a:ea typeface="맑은 고딕" panose="020B0503020000020004" pitchFamily="50" charset="-127"/>
              </a:rPr>
              <a:t>제품 및 </a:t>
            </a:r>
            <a:r>
              <a:rPr lang="en-US" altLang="ko-KR" sz="850" b="0" dirty="0">
                <a:solidFill>
                  <a:schemeClr val="tx1"/>
                </a:solidFill>
                <a:latin typeface="맑은 고딕" panose="020B0503020000020004" pitchFamily="50" charset="-127"/>
                <a:ea typeface="맑은 고딕" panose="020B0503020000020004" pitchFamily="50" charset="-127"/>
              </a:rPr>
              <a:t>ELISA FMDV NSP</a:t>
            </a:r>
            <a:r>
              <a:rPr lang="ko-KR" altLang="en-US" sz="850" b="0" dirty="0">
                <a:solidFill>
                  <a:schemeClr val="tx1"/>
                </a:solidFill>
                <a:latin typeface="맑은 고딕" panose="020B0503020000020004" pitchFamily="50" charset="-127"/>
                <a:ea typeface="맑은 고딕" panose="020B0503020000020004" pitchFamily="50" charset="-127"/>
              </a:rPr>
              <a:t> 제품 매출 비중 증가에 기인합니다</a:t>
            </a:r>
            <a:r>
              <a:rPr lang="en-US" altLang="ko-KR" sz="850" b="0" dirty="0">
                <a:solidFill>
                  <a:schemeClr val="tx1"/>
                </a:solidFill>
                <a:latin typeface="맑은 고딕" panose="020B0503020000020004" pitchFamily="50" charset="-127"/>
                <a:ea typeface="맑은 고딕" panose="020B0503020000020004" pitchFamily="50" charset="-127"/>
              </a:rPr>
              <a:t>. 2020</a:t>
            </a:r>
            <a:r>
              <a:rPr lang="ko-KR" altLang="en-US" sz="850" b="0" dirty="0">
                <a:solidFill>
                  <a:schemeClr val="tx1"/>
                </a:solidFill>
                <a:latin typeface="맑은 고딕" panose="020B0503020000020004" pitchFamily="50" charset="-127"/>
                <a:ea typeface="맑은 고딕" panose="020B0503020000020004" pitchFamily="50" charset="-127"/>
              </a:rPr>
              <a:t>년 상반기 제품 </a:t>
            </a:r>
            <a:r>
              <a:rPr lang="en-US" altLang="ko-KR" sz="850" b="0" dirty="0">
                <a:solidFill>
                  <a:schemeClr val="tx1"/>
                </a:solidFill>
                <a:latin typeface="맑은 고딕" panose="020B0503020000020004" pitchFamily="50" charset="-127"/>
                <a:ea typeface="맑은 고딕" panose="020B0503020000020004" pitchFamily="50" charset="-127"/>
              </a:rPr>
              <a:t>GP%</a:t>
            </a:r>
            <a:r>
              <a:rPr lang="ko-KR" altLang="en-US" sz="850" b="0" dirty="0">
                <a:solidFill>
                  <a:schemeClr val="tx1"/>
                </a:solidFill>
                <a:latin typeface="맑은 고딕" panose="020B0503020000020004" pitchFamily="50" charset="-127"/>
                <a:ea typeface="맑은 고딕" panose="020B0503020000020004" pitchFamily="50" charset="-127"/>
              </a:rPr>
              <a:t>는 마진율이 높은 </a:t>
            </a:r>
            <a:r>
              <a:rPr lang="en-US" altLang="ko-KR" sz="850" b="0" dirty="0">
                <a:solidFill>
                  <a:schemeClr val="tx1"/>
                </a:solidFill>
                <a:latin typeface="맑은 고딕" panose="020B0503020000020004" pitchFamily="50" charset="-127"/>
                <a:ea typeface="맑은 고딕" panose="020B0503020000020004" pitchFamily="50" charset="-127"/>
              </a:rPr>
              <a:t>Biologicals </a:t>
            </a:r>
            <a:r>
              <a:rPr lang="ko-KR" altLang="en-US" sz="850" b="0" dirty="0">
                <a:solidFill>
                  <a:schemeClr val="tx1"/>
                </a:solidFill>
                <a:latin typeface="맑은 고딕" panose="020B0503020000020004" pitchFamily="50" charset="-127"/>
                <a:ea typeface="맑은 고딕" panose="020B0503020000020004" pitchFamily="50" charset="-127"/>
              </a:rPr>
              <a:t>제품</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매출 및 </a:t>
            </a:r>
            <a:r>
              <a:rPr lang="en-US" altLang="ko-KR" sz="850" b="0" dirty="0">
                <a:solidFill>
                  <a:schemeClr val="tx1"/>
                </a:solidFill>
                <a:latin typeface="맑은 고딕" panose="020B0503020000020004" pitchFamily="50" charset="-127"/>
                <a:ea typeface="맑은 고딕" panose="020B0503020000020004" pitchFamily="50" charset="-127"/>
              </a:rPr>
              <a:t>ELISA FMDV NSP </a:t>
            </a:r>
            <a:r>
              <a:rPr lang="ko-KR" altLang="en-US" sz="850" b="0" dirty="0">
                <a:solidFill>
                  <a:schemeClr val="tx1"/>
                </a:solidFill>
                <a:latin typeface="맑은 고딕" panose="020B0503020000020004" pitchFamily="50" charset="-127"/>
                <a:ea typeface="맑은 고딕" panose="020B0503020000020004" pitchFamily="50" charset="-127"/>
              </a:rPr>
              <a:t>매출이 상반기에 편중되어 발생함에 따른 효과입니다</a:t>
            </a:r>
            <a:r>
              <a:rPr lang="en-US" altLang="ko-KR" sz="850" b="0" dirty="0">
                <a:solidFill>
                  <a:schemeClr val="tx1"/>
                </a:solidFill>
                <a:latin typeface="맑은 고딕" panose="020B0503020000020004" pitchFamily="50" charset="-127"/>
                <a:ea typeface="맑은 고딕" panose="020B0503020000020004" pitchFamily="50" charset="-127"/>
              </a:rPr>
              <a:t>.</a:t>
            </a:r>
            <a:endParaRPr lang="en-US" altLang="ko-KR" sz="850" b="0" dirty="0">
              <a:solidFill>
                <a:schemeClr val="tx1"/>
              </a:solidFill>
              <a:ea typeface="맑은 고딕" panose="020B0503020000020004" pitchFamily="50" charset="-127"/>
              <a:cs typeface="Calibri" panose="020F0502020204030204" pitchFamily="34" charset="0"/>
            </a:endParaRPr>
          </a:p>
        </p:txBody>
      </p:sp>
      <p:sp>
        <p:nvSpPr>
          <p:cNvPr id="21" name="Text Box 51">
            <a:extLst>
              <a:ext uri="{FF2B5EF4-FFF2-40B4-BE49-F238E27FC236}">
                <a16:creationId xmlns:a16="http://schemas.microsoft.com/office/drawing/2014/main" id="{28E3668E-0748-424C-8E36-B1DF5FFE090C}"/>
              </a:ext>
            </a:extLst>
          </p:cNvPr>
          <p:cNvSpPr txBox="1">
            <a:spLocks noChangeArrowheads="1"/>
          </p:cNvSpPr>
          <p:nvPr/>
        </p:nvSpPr>
        <p:spPr bwMode="auto">
          <a:xfrm>
            <a:off x="412866" y="6058690"/>
            <a:ext cx="951132"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KPMG</a:t>
            </a:r>
            <a:r>
              <a:rPr lang="ko-KR" altLang="en-US" sz="600" i="1">
                <a:solidFill>
                  <a:srgbClr val="00338D"/>
                </a:solidFill>
                <a:latin typeface="Arial" panose="020B0604020202020204" pitchFamily="34" charset="0"/>
                <a:cs typeface="Arial" panose="020B0604020202020204" pitchFamily="34" charset="0"/>
              </a:rPr>
              <a:t> </a:t>
            </a:r>
            <a:r>
              <a:rPr lang="en-US" altLang="ko-KR" sz="600" i="1">
                <a:solidFill>
                  <a:srgbClr val="00338D"/>
                </a:solidFill>
                <a:latin typeface="Arial" panose="020B0604020202020204" pitchFamily="34" charset="0"/>
                <a:cs typeface="Arial" panose="020B0604020202020204" pitchFamily="34" charset="0"/>
              </a:rPr>
              <a:t>Analysis</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8" name="Text Placeholder 3">
            <a:extLst>
              <a:ext uri="{FF2B5EF4-FFF2-40B4-BE49-F238E27FC236}">
                <a16:creationId xmlns:a16="http://schemas.microsoft.com/office/drawing/2014/main" id="{4298C536-C8AA-44BD-B47B-A40FF9B0DFA5}"/>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pic>
        <p:nvPicPr>
          <p:cNvPr id="19" name="그림 18">
            <a:extLst>
              <a:ext uri="{FF2B5EF4-FFF2-40B4-BE49-F238E27FC236}">
                <a16:creationId xmlns:a16="http://schemas.microsoft.com/office/drawing/2014/main" id="{F6D8A942-2E37-4812-8D58-0D4F8813F68E}"/>
              </a:ext>
            </a:extLst>
          </p:cNvPr>
          <p:cNvPicPr>
            <a:picLocks noChangeAspect="1" noChangeArrowheads="1"/>
            <a:extLst>
              <a:ext uri="{84589F7E-364E-4C9E-8A38-B11213B215E9}">
                <a14:cameraTool xmlns:a14="http://schemas.microsoft.com/office/drawing/2010/main" cellRange="$C$25:$J$51"/>
              </a:ext>
            </a:extLst>
          </p:cNvPicPr>
          <p:nvPr/>
        </p:nvPicPr>
        <p:blipFill>
          <a:blip r:embed="rId4"/>
          <a:srcRect/>
          <a:stretch>
            <a:fillRect/>
          </a:stretch>
        </p:blipFill>
        <p:spPr bwMode="auto">
          <a:xfrm>
            <a:off x="5308399" y="2491774"/>
            <a:ext cx="3826565" cy="381000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6" name="Rounded Rectangle 2">
            <a:extLst>
              <a:ext uri="{FF2B5EF4-FFF2-40B4-BE49-F238E27FC236}">
                <a16:creationId xmlns:a16="http://schemas.microsoft.com/office/drawing/2014/main" id="{37B893E3-C6CD-44FB-AA89-F5C32C0D2DCD}"/>
              </a:ext>
            </a:extLst>
          </p:cNvPr>
          <p:cNvSpPr/>
          <p:nvPr>
            <p:custDataLst>
              <p:tags r:id="rId1"/>
            </p:custDataLst>
          </p:nvPr>
        </p:nvSpPr>
        <p:spPr>
          <a:xfrm>
            <a:off x="7850887" y="3768626"/>
            <a:ext cx="429513" cy="167544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a:t>
            </a:r>
            <a:endParaRPr lang="en-US" altLang="ko-KR" sz="680" dirty="0">
              <a:solidFill>
                <a:schemeClr val="tx1"/>
              </a:solidFill>
            </a:endParaRPr>
          </a:p>
        </p:txBody>
      </p:sp>
      <p:sp>
        <p:nvSpPr>
          <p:cNvPr id="11" name="Text Box 51">
            <a:extLst>
              <a:ext uri="{FF2B5EF4-FFF2-40B4-BE49-F238E27FC236}">
                <a16:creationId xmlns:a16="http://schemas.microsoft.com/office/drawing/2014/main" id="{025C51CE-FED8-42E4-8C5E-83259D029EE2}"/>
              </a:ext>
            </a:extLst>
          </p:cNvPr>
          <p:cNvSpPr txBox="1">
            <a:spLocks noChangeArrowheads="1"/>
          </p:cNvSpPr>
          <p:nvPr/>
        </p:nvSpPr>
        <p:spPr bwMode="auto">
          <a:xfrm>
            <a:off x="5308399" y="6284612"/>
            <a:ext cx="3748007"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a:t>
            </a:r>
            <a:r>
              <a:rPr lang="ko-KR" altLang="en-US" sz="600" i="1">
                <a:solidFill>
                  <a:srgbClr val="00338D"/>
                </a:solidFill>
                <a:latin typeface="Arial" panose="020B0604020202020204" pitchFamily="34" charset="0"/>
                <a:cs typeface="Arial" panose="020B0604020202020204" pitchFamily="34" charset="0"/>
              </a:rPr>
              <a:t>회사제공자료 </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476E4F31-4EE9-4EB1-A40F-501EF8154677}"/>
              </a:ext>
            </a:extLst>
          </p:cNvPr>
          <p:cNvPicPr>
            <a:picLocks noChangeAspect="1" noChangeArrowheads="1"/>
            <a:extLst>
              <a:ext uri="{84589F7E-364E-4C9E-8A38-B11213B215E9}">
                <a14:cameraTool xmlns:a14="http://schemas.microsoft.com/office/drawing/2010/main" cellRange="$U$3:$AB$35" spid="_x0000_s24621"/>
              </a:ext>
            </a:extLst>
          </p:cNvPicPr>
          <p:nvPr/>
        </p:nvPicPr>
        <p:blipFill>
          <a:blip r:embed="rId5"/>
          <a:srcRect/>
          <a:stretch>
            <a:fillRect/>
          </a:stretch>
        </p:blipFill>
        <p:spPr bwMode="auto">
          <a:xfrm>
            <a:off x="412866" y="1478984"/>
            <a:ext cx="4444618" cy="457928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600425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endParaRPr lang="en-US" altLang="ko-KR" sz="900">
              <a:solidFill>
                <a:srgbClr val="00338D"/>
              </a:solidFill>
              <a:latin typeface="Arial" panose="020B0604020202020204" pitchFamily="34" charset="0"/>
              <a:ea typeface="맑은 고딕" panose="020B0503020000020004" pitchFamily="50" charset="-127"/>
            </a:endParaRPr>
          </a:p>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중단 사업 손익과 일회성 항목 등을 조정한 회사의 </a:t>
            </a:r>
            <a:r>
              <a:rPr lang="en-US" altLang="ko-KR" sz="900">
                <a:solidFill>
                  <a:srgbClr val="00338D"/>
                </a:solidFill>
                <a:latin typeface="Arial" panose="020B0604020202020204" pitchFamily="34" charset="0"/>
                <a:ea typeface="맑은 고딕" panose="020B0503020000020004" pitchFamily="50" charset="-127"/>
              </a:rPr>
              <a:t>Adjusted EBITDA</a:t>
            </a:r>
            <a:r>
              <a:rPr lang="ko-KR" altLang="en-US" sz="900">
                <a:solidFill>
                  <a:srgbClr val="00338D"/>
                </a:solidFill>
                <a:latin typeface="Arial" panose="020B0604020202020204" pitchFamily="34" charset="0"/>
                <a:ea typeface="맑은 고딕" panose="020B0503020000020004" pitchFamily="50" charset="-127"/>
              </a:rPr>
              <a:t>는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8.5</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2019</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11.3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2020</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22.3</a:t>
            </a:r>
            <a:r>
              <a:rPr lang="ko-KR" altLang="en-US" sz="900">
                <a:solidFill>
                  <a:srgbClr val="00338D"/>
                </a:solidFill>
                <a:latin typeface="Arial" panose="020B0604020202020204" pitchFamily="34" charset="0"/>
                <a:ea typeface="맑은 고딕" panose="020B0503020000020004" pitchFamily="50" charset="-127"/>
              </a:rPr>
              <a:t>억원</a:t>
            </a:r>
            <a:r>
              <a:rPr lang="en-US" altLang="ko-KR" sz="900">
                <a:solidFill>
                  <a:srgbClr val="00338D"/>
                </a:solidFill>
                <a:latin typeface="Arial" panose="020B0604020202020204" pitchFamily="34" charset="0"/>
                <a:ea typeface="맑은 고딕" panose="020B0503020000020004" pitchFamily="50" charset="-127"/>
              </a:rPr>
              <a:t>, 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a:t>
            </a:r>
            <a:r>
              <a:rPr lang="en-US" altLang="ko-KR" sz="900">
                <a:solidFill>
                  <a:srgbClr val="00338D"/>
                </a:solidFill>
                <a:latin typeface="Arial" panose="020B0604020202020204" pitchFamily="34" charset="0"/>
                <a:ea typeface="맑은 고딕" panose="020B0503020000020004" pitchFamily="50" charset="-127"/>
              </a:rPr>
              <a:t> 22.5</a:t>
            </a:r>
            <a:r>
              <a:rPr lang="ko-KR" altLang="en-US" sz="900">
                <a:solidFill>
                  <a:srgbClr val="00338D"/>
                </a:solidFill>
                <a:latin typeface="Arial" panose="020B0604020202020204" pitchFamily="34" charset="0"/>
                <a:ea typeface="맑은 고딕" panose="020B0503020000020004" pitchFamily="50" charset="-127"/>
              </a:rPr>
              <a:t>억원이며</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매출총이익율은 </a:t>
            </a:r>
            <a:r>
              <a:rPr lang="en-US" altLang="ko-KR" sz="900">
                <a:solidFill>
                  <a:srgbClr val="00338D"/>
                </a:solidFill>
                <a:latin typeface="Arial" panose="020B0604020202020204" pitchFamily="34" charset="0"/>
                <a:ea typeface="맑은 고딕" panose="020B0503020000020004" pitchFamily="50" charset="-127"/>
              </a:rPr>
              <a:t>GP%</a:t>
            </a:r>
            <a:r>
              <a:rPr lang="ko-KR" altLang="en-US" sz="900">
                <a:solidFill>
                  <a:srgbClr val="00338D"/>
                </a:solidFill>
                <a:latin typeface="Arial" panose="020B0604020202020204" pitchFamily="34" charset="0"/>
                <a:ea typeface="맑은 고딕" panose="020B0503020000020004" pitchFamily="50" charset="-127"/>
              </a:rPr>
              <a:t>가 높은 제품 매출 비중의 증가로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56.6%</a:t>
            </a:r>
            <a:r>
              <a:rPr lang="ko-KR" altLang="en-US" sz="900">
                <a:solidFill>
                  <a:srgbClr val="00338D"/>
                </a:solidFill>
                <a:latin typeface="Arial" panose="020B0604020202020204" pitchFamily="34" charset="0"/>
                <a:ea typeface="맑은 고딕" panose="020B0503020000020004" pitchFamily="50" charset="-127"/>
              </a:rPr>
              <a:t>에서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a:t>
            </a:r>
            <a:r>
              <a:rPr lang="en-US" altLang="ko-KR" sz="900">
                <a:solidFill>
                  <a:srgbClr val="00338D"/>
                </a:solidFill>
                <a:latin typeface="Arial" panose="020B0604020202020204" pitchFamily="34" charset="0"/>
                <a:ea typeface="맑은 고딕" panose="020B0503020000020004" pitchFamily="50" charset="-127"/>
              </a:rPr>
              <a:t> LTM </a:t>
            </a:r>
            <a:r>
              <a:rPr lang="ko-KR" altLang="en-US" sz="900">
                <a:solidFill>
                  <a:srgbClr val="00338D"/>
                </a:solidFill>
                <a:latin typeface="Arial" panose="020B0604020202020204" pitchFamily="34" charset="0"/>
                <a:ea typeface="맑은 고딕" panose="020B0503020000020004" pitchFamily="50" charset="-127"/>
              </a:rPr>
              <a:t>기준 </a:t>
            </a:r>
            <a:r>
              <a:rPr lang="en-US" altLang="ko-KR" sz="900">
                <a:solidFill>
                  <a:srgbClr val="00338D"/>
                </a:solidFill>
                <a:latin typeface="Arial" panose="020B0604020202020204" pitchFamily="34" charset="0"/>
                <a:ea typeface="맑은 고딕" panose="020B0503020000020004" pitchFamily="50" charset="-127"/>
              </a:rPr>
              <a:t>60.1%</a:t>
            </a:r>
            <a:r>
              <a:rPr lang="ko-KR" altLang="en-US" sz="900">
                <a:solidFill>
                  <a:srgbClr val="00338D"/>
                </a:solidFill>
                <a:latin typeface="Arial" panose="020B0604020202020204" pitchFamily="34" charset="0"/>
                <a:ea typeface="맑은 고딕" panose="020B0503020000020004" pitchFamily="50" charset="-127"/>
              </a:rPr>
              <a:t>로 </a:t>
            </a:r>
            <a:r>
              <a:rPr lang="en-US" altLang="ko-KR" sz="900">
                <a:solidFill>
                  <a:srgbClr val="00338D"/>
                </a:solidFill>
                <a:latin typeface="Arial" panose="020B0604020202020204" pitchFamily="34" charset="0"/>
                <a:ea typeface="맑은 고딕" panose="020B0503020000020004" pitchFamily="50" charset="-127"/>
              </a:rPr>
              <a:t>3.1%p </a:t>
            </a:r>
            <a:r>
              <a:rPr lang="ko-KR" altLang="en-US" sz="900">
                <a:solidFill>
                  <a:srgbClr val="00338D"/>
                </a:solidFill>
                <a:latin typeface="Arial" panose="020B0604020202020204" pitchFamily="34" charset="0"/>
                <a:ea typeface="맑은 고딕" panose="020B0503020000020004" pitchFamily="50" charset="-127"/>
              </a:rPr>
              <a:t>증가하였습니다</a:t>
            </a:r>
            <a:r>
              <a:rPr lang="en-US" altLang="ko-KR" sz="90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조정 후 </a:t>
            </a:r>
            <a:r>
              <a:rPr lang="en-US" altLang="ko-KR" sz="900">
                <a:solidFill>
                  <a:srgbClr val="00338D"/>
                </a:solidFill>
                <a:latin typeface="Arial" panose="020B0604020202020204" pitchFamily="34" charset="0"/>
                <a:ea typeface="맑은 고딕" panose="020B0503020000020004" pitchFamily="50" charset="-127"/>
              </a:rPr>
              <a:t>EBITDA</a:t>
            </a:r>
            <a:r>
              <a:rPr lang="ko-KR" altLang="en-US" sz="900">
                <a:solidFill>
                  <a:srgbClr val="00338D"/>
                </a:solidFill>
                <a:latin typeface="Arial" panose="020B0604020202020204" pitchFamily="34" charset="0"/>
                <a:ea typeface="맑은 고딕" panose="020B0503020000020004" pitchFamily="50" charset="-127"/>
              </a:rPr>
              <a:t>는 매출액 대비 </a:t>
            </a:r>
            <a:r>
              <a:rPr lang="en-US" altLang="ko-KR" sz="900">
                <a:solidFill>
                  <a:srgbClr val="00338D"/>
                </a:solidFill>
                <a:latin typeface="Arial" panose="020B0604020202020204" pitchFamily="34" charset="0"/>
                <a:ea typeface="맑은 고딕" panose="020B0503020000020004" pitchFamily="50" charset="-127"/>
              </a:rPr>
              <a:t>10.6~19%</a:t>
            </a:r>
            <a:r>
              <a:rPr lang="ko-KR" altLang="en-US" sz="900">
                <a:solidFill>
                  <a:srgbClr val="00338D"/>
                </a:solidFill>
                <a:latin typeface="Arial" panose="020B0604020202020204" pitchFamily="34" charset="0"/>
                <a:ea typeface="맑은 고딕" panose="020B0503020000020004" pitchFamily="50" charset="-127"/>
              </a:rPr>
              <a:t>이며 </a:t>
            </a:r>
            <a:r>
              <a:rPr lang="en-US" altLang="ko-KR" sz="900">
                <a:solidFill>
                  <a:srgbClr val="00338D"/>
                </a:solidFill>
                <a:latin typeface="Arial" panose="020B0604020202020204" pitchFamily="34" charset="0"/>
                <a:ea typeface="맑은 고딕" panose="020B0503020000020004" pitchFamily="50" charset="-127"/>
              </a:rPr>
              <a:t>GP%</a:t>
            </a:r>
            <a:r>
              <a:rPr lang="ko-KR" altLang="en-US" sz="900">
                <a:solidFill>
                  <a:srgbClr val="00338D"/>
                </a:solidFill>
                <a:latin typeface="Arial" panose="020B0604020202020204" pitchFamily="34" charset="0"/>
                <a:ea typeface="맑은 고딕" panose="020B0503020000020004" pitchFamily="50" charset="-127"/>
              </a:rPr>
              <a:t>의 개선 및 매출액 대비 판관비 </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의 감소로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23.6%</a:t>
            </a:r>
            <a:r>
              <a:rPr lang="ko-KR" altLang="en-US" sz="900">
                <a:solidFill>
                  <a:srgbClr val="00338D"/>
                </a:solidFill>
                <a:latin typeface="Arial" panose="020B0604020202020204" pitchFamily="34" charset="0"/>
                <a:ea typeface="맑은 고딕" panose="020B0503020000020004" pitchFamily="50" charset="-127"/>
              </a:rPr>
              <a:t>로 평균</a:t>
            </a:r>
            <a:r>
              <a:rPr lang="en-US" altLang="ko-KR" sz="900">
                <a:solidFill>
                  <a:srgbClr val="00338D"/>
                </a:solidFill>
                <a:latin typeface="Arial" panose="020B0604020202020204" pitchFamily="34" charset="0"/>
                <a:ea typeface="맑은 고딕" panose="020B0503020000020004" pitchFamily="50" charset="-127"/>
              </a:rPr>
              <a:t>(15.2%)</a:t>
            </a:r>
            <a:r>
              <a:rPr lang="ko-KR" altLang="en-US" sz="900">
                <a:solidFill>
                  <a:srgbClr val="00338D"/>
                </a:solidFill>
                <a:latin typeface="Arial" panose="020B0604020202020204" pitchFamily="34" charset="0"/>
                <a:ea typeface="맑은 고딕" panose="020B0503020000020004" pitchFamily="50" charset="-127"/>
              </a:rPr>
              <a:t>대비 </a:t>
            </a:r>
            <a:r>
              <a:rPr lang="en-US" altLang="ko-KR" sz="900">
                <a:solidFill>
                  <a:srgbClr val="00338D"/>
                </a:solidFill>
                <a:latin typeface="Arial" panose="020B0604020202020204" pitchFamily="34" charset="0"/>
                <a:ea typeface="맑은 고딕" panose="020B0503020000020004" pitchFamily="50" charset="-127"/>
              </a:rPr>
              <a:t>8.4%p </a:t>
            </a:r>
            <a:r>
              <a:rPr lang="ko-KR" altLang="en-US" sz="900">
                <a:solidFill>
                  <a:srgbClr val="00338D"/>
                </a:solidFill>
                <a:latin typeface="Arial" panose="020B0604020202020204" pitchFamily="34" charset="0"/>
                <a:ea typeface="맑은 고딕" panose="020B0503020000020004" pitchFamily="50" charset="-127"/>
              </a:rPr>
              <a:t>증가하였습니다</a:t>
            </a:r>
            <a:r>
              <a:rPr lang="en-US" altLang="ko-KR" sz="90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Adjusted PL </a:t>
            </a:r>
            <a:r>
              <a:rPr lang="en-US" altLang="ko-KR" sz="3000" b="1">
                <a:solidFill>
                  <a:srgbClr val="00338D"/>
                </a:solidFill>
                <a:cs typeface="KPMG Extralight"/>
              </a:rPr>
              <a:t>Overview (3/3</a:t>
            </a:r>
            <a:r>
              <a:rPr lang="en-US" altLang="ko-KR" sz="3000" b="1" dirty="0">
                <a:solidFill>
                  <a:srgbClr val="00338D"/>
                </a:solidFill>
                <a:cs typeface="KPMG Extralight"/>
              </a:rPr>
              <a:t>)</a:t>
            </a: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70887" y="1478984"/>
            <a:ext cx="4519478" cy="4822790"/>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spcAft>
                <a:spcPts val="550"/>
              </a:spcAft>
            </a:pPr>
            <a:r>
              <a:rPr lang="ko-KR" altLang="en-US" sz="850" dirty="0">
                <a:solidFill>
                  <a:srgbClr val="00338D"/>
                </a:solidFill>
                <a:ea typeface="맑은 고딕" panose="020B0503020000020004" pitchFamily="50" charset="-127"/>
              </a:rPr>
              <a:t>매출원가 및 매출총이익</a:t>
            </a:r>
            <a:endParaRPr lang="en-US" altLang="ko-KR" sz="850" dirty="0">
              <a:solidFill>
                <a:srgbClr val="00338D"/>
              </a:solidFill>
              <a:ea typeface="맑은 고딕" panose="020B0503020000020004" pitchFamily="50" charset="-127"/>
            </a:endParaRPr>
          </a:p>
          <a:p>
            <a:pPr marL="257175" lvl="0" indent="-171450">
              <a:lnSpc>
                <a:spcPct val="114000"/>
              </a:lnSpc>
              <a:spcAft>
                <a:spcPts val="550"/>
              </a:spcAft>
              <a:buFont typeface="Arial" panose="020B0604020202020204" pitchFamily="34" charset="0"/>
              <a:buChar char="•"/>
            </a:pPr>
            <a:r>
              <a:rPr lang="ko-KR" altLang="en-US" sz="850" dirty="0" err="1">
                <a:solidFill>
                  <a:schemeClr val="tx1"/>
                </a:solidFill>
                <a:latin typeface="맑은 고딕" panose="020B0503020000020004" pitchFamily="50" charset="-127"/>
                <a:ea typeface="맑은 고딕" panose="020B0503020000020004" pitchFamily="50" charset="-127"/>
              </a:rPr>
              <a:t>상품매출총이익</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조정 후 상품 매출총이익은 마진율이 낮은 상품 판매 축소와 주요 매출 제품의 판매단가 인상으로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대비 </a:t>
            </a:r>
            <a:r>
              <a:rPr lang="en-US" altLang="ko-KR" sz="850" b="0" dirty="0">
                <a:solidFill>
                  <a:schemeClr val="tx1"/>
                </a:solidFill>
                <a:latin typeface="맑은 고딕" panose="020B0503020000020004" pitchFamily="50" charset="-127"/>
                <a:ea typeface="맑은 고딕" panose="020B0503020000020004" pitchFamily="50" charset="-127"/>
              </a:rPr>
              <a:t>6.0%p </a:t>
            </a:r>
            <a:r>
              <a:rPr lang="ko-KR" altLang="en-US" sz="850" b="0" dirty="0">
                <a:solidFill>
                  <a:schemeClr val="tx1"/>
                </a:solidFill>
                <a:latin typeface="맑은 고딕" panose="020B0503020000020004" pitchFamily="50" charset="-127"/>
                <a:ea typeface="맑은 고딕" panose="020B0503020000020004" pitchFamily="50" charset="-127"/>
              </a:rPr>
              <a:t>개선되었습니다</a:t>
            </a:r>
            <a:r>
              <a:rPr lang="en-US" altLang="ko-KR" sz="850" b="0" dirty="0">
                <a:solidFill>
                  <a:schemeClr val="tx1"/>
                </a:solidFill>
                <a:latin typeface="맑은 고딕" panose="020B0503020000020004" pitchFamily="50" charset="-127"/>
                <a:ea typeface="맑은 고딕" panose="020B0503020000020004" pitchFamily="50" charset="-127"/>
              </a:rPr>
              <a:t>.</a:t>
            </a:r>
            <a:endParaRPr lang="en-US" altLang="ko-KR" sz="850" dirty="0">
              <a:solidFill>
                <a:schemeClr val="tx1"/>
              </a:solidFill>
              <a:latin typeface="맑은 고딕" panose="020B0503020000020004" pitchFamily="50" charset="-127"/>
              <a:ea typeface="맑은 고딕" panose="020B0503020000020004" pitchFamily="50" charset="-127"/>
            </a:endParaRPr>
          </a:p>
          <a:p>
            <a:pPr marL="85725" lvl="0">
              <a:lnSpc>
                <a:spcPct val="114000"/>
              </a:lnSpc>
              <a:spcAft>
                <a:spcPts val="550"/>
              </a:spcAft>
            </a:pPr>
            <a:r>
              <a:rPr lang="ko-KR" altLang="en-US" sz="850" dirty="0">
                <a:solidFill>
                  <a:srgbClr val="00338D"/>
                </a:solidFill>
                <a:latin typeface="맑은 고딕" panose="020B0503020000020004" pitchFamily="50" charset="-127"/>
                <a:ea typeface="맑은 고딕" panose="020B0503020000020004" pitchFamily="50" charset="-127"/>
              </a:rPr>
              <a:t>판매비와 관리비</a:t>
            </a:r>
            <a:endParaRPr lang="en-US" altLang="ko-KR" sz="850" dirty="0">
              <a:solidFill>
                <a:srgbClr val="00338D"/>
              </a:solidFill>
              <a:latin typeface="맑은 고딕" panose="020B0503020000020004" pitchFamily="50" charset="-127"/>
              <a:ea typeface="맑은 고딕" panose="020B0503020000020004" pitchFamily="50" charset="-127"/>
            </a:endParaRPr>
          </a:p>
          <a:p>
            <a:pPr marL="257175" lvl="0" indent="-171450">
              <a:lnSpc>
                <a:spcPct val="114000"/>
              </a:lnSpc>
              <a:spcAft>
                <a:spcPts val="550"/>
              </a:spcAft>
              <a:buFont typeface="Arial" panose="020B0604020202020204" pitchFamily="34" charset="0"/>
              <a:buChar char="•"/>
            </a:pPr>
            <a:r>
              <a:rPr lang="ko-KR" altLang="en-US" sz="850" b="0" dirty="0">
                <a:solidFill>
                  <a:schemeClr val="tx1"/>
                </a:solidFill>
                <a:latin typeface="맑은 고딕" panose="020B0503020000020004" pitchFamily="50" charset="-127"/>
                <a:ea typeface="맑은 고딕" panose="020B0503020000020004" pitchFamily="50" charset="-127"/>
              </a:rPr>
              <a:t>회사의 판매관리비는 준고정비 성격의 지출로</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매출액 대비 판매관리비 비율은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54.3%~2021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기준</a:t>
            </a:r>
            <a:r>
              <a:rPr lang="en-US" altLang="ko-KR" sz="850" b="0" dirty="0">
                <a:solidFill>
                  <a:schemeClr val="tx1"/>
                </a:solidFill>
                <a:latin typeface="맑은 고딕" panose="020B0503020000020004" pitchFamily="50" charset="-127"/>
                <a:ea typeface="맑은 고딕" panose="020B0503020000020004" pitchFamily="50" charset="-127"/>
              </a:rPr>
              <a:t>48.2%</a:t>
            </a:r>
            <a:r>
              <a:rPr lang="ko-KR" altLang="en-US" sz="850" b="0" dirty="0">
                <a:solidFill>
                  <a:schemeClr val="tx1"/>
                </a:solidFill>
                <a:latin typeface="맑은 고딕" panose="020B0503020000020004" pitchFamily="50" charset="-127"/>
                <a:ea typeface="맑은 고딕" panose="020B0503020000020004" pitchFamily="50" charset="-127"/>
              </a:rPr>
              <a:t>로 지속적으로 감소하고 있으며 </a:t>
            </a:r>
            <a:r>
              <a:rPr lang="en-US" altLang="ko-KR" sz="850" b="0" dirty="0">
                <a:solidFill>
                  <a:schemeClr val="tx1"/>
                </a:solidFill>
                <a:latin typeface="맑은 고딕" panose="020B0503020000020004" pitchFamily="50" charset="-127"/>
                <a:ea typeface="맑은 고딕" panose="020B0503020000020004" pitchFamily="50" charset="-127"/>
              </a:rPr>
              <a:t>EBITDA% </a:t>
            </a:r>
            <a:r>
              <a:rPr lang="ko-KR" altLang="en-US" sz="850" b="0" dirty="0">
                <a:solidFill>
                  <a:schemeClr val="tx1"/>
                </a:solidFill>
                <a:latin typeface="맑은 고딕" panose="020B0503020000020004" pitchFamily="50" charset="-127"/>
                <a:ea typeface="맑은 고딕" panose="020B0503020000020004" pitchFamily="50" charset="-127"/>
              </a:rPr>
              <a:t>개선에 기여하고 있습니다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lvl="0" indent="-171450">
              <a:lnSpc>
                <a:spcPct val="114000"/>
              </a:lnSpc>
              <a:spcAft>
                <a:spcPts val="550"/>
              </a:spcAft>
              <a:buFont typeface="Arial" panose="020B0604020202020204" pitchFamily="34" charset="0"/>
              <a:buChar char="•"/>
            </a:pPr>
            <a:r>
              <a:rPr lang="ko-KR" altLang="en-US" sz="850" dirty="0">
                <a:solidFill>
                  <a:schemeClr val="tx1"/>
                </a:solidFill>
                <a:latin typeface="맑은 고딕" panose="020B0503020000020004" pitchFamily="50" charset="-127"/>
                <a:ea typeface="맑은 고딕" panose="020B0503020000020004" pitchFamily="50" charset="-127"/>
              </a:rPr>
              <a:t>인건비성</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인건비성 비용은 급여</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퇴직급여</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복리후생비로 구성되며</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인원증가 및 성과급 지급으로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대비 </a:t>
            </a:r>
            <a:r>
              <a:rPr lang="en-US" altLang="ko-KR" sz="850" b="0" dirty="0">
                <a:solidFill>
                  <a:schemeClr val="tx1"/>
                </a:solidFill>
                <a:latin typeface="맑은 고딕" panose="020B0503020000020004" pitchFamily="50" charset="-127"/>
                <a:ea typeface="맑은 고딕" panose="020B0503020000020004" pitchFamily="50" charset="-127"/>
              </a:rPr>
              <a:t>2020</a:t>
            </a:r>
            <a:r>
              <a:rPr lang="ko-KR" altLang="en-US" sz="850" b="0" dirty="0">
                <a:solidFill>
                  <a:schemeClr val="tx1"/>
                </a:solidFill>
                <a:latin typeface="맑은 고딕" panose="020B0503020000020004" pitchFamily="50" charset="-127"/>
                <a:ea typeface="맑은 고딕" panose="020B0503020000020004" pitchFamily="50" charset="-127"/>
              </a:rPr>
              <a:t>년 인건비 지출액은 증가하였으나</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전체 매출액 대비 인건비 비율은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15.2%</a:t>
            </a:r>
            <a:r>
              <a:rPr lang="ko-KR" altLang="en-US" sz="850" b="0" dirty="0">
                <a:solidFill>
                  <a:schemeClr val="tx1"/>
                </a:solidFill>
                <a:latin typeface="맑은 고딕" panose="020B0503020000020004" pitchFamily="50" charset="-127"/>
                <a:ea typeface="맑은 고딕" panose="020B0503020000020004" pitchFamily="50" charset="-127"/>
              </a:rPr>
              <a:t>에서 </a:t>
            </a:r>
            <a:r>
              <a:rPr lang="en-US" altLang="ko-KR" sz="850" b="0" dirty="0">
                <a:solidFill>
                  <a:schemeClr val="tx1"/>
                </a:solidFill>
                <a:latin typeface="맑은 고딕" panose="020B0503020000020004" pitchFamily="50" charset="-127"/>
                <a:ea typeface="맑은 고딕" panose="020B0503020000020004" pitchFamily="50" charset="-127"/>
              </a:rPr>
              <a:t>13.6%</a:t>
            </a:r>
            <a:r>
              <a:rPr lang="ko-KR" altLang="en-US" sz="850" b="0" dirty="0">
                <a:solidFill>
                  <a:schemeClr val="tx1"/>
                </a:solidFill>
                <a:latin typeface="맑은 고딕" panose="020B0503020000020004" pitchFamily="50" charset="-127"/>
                <a:ea typeface="맑은 고딕" panose="020B0503020000020004" pitchFamily="50" charset="-127"/>
              </a:rPr>
              <a:t>로 지속적으로 감소하고 있습니다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257175" lvl="0" indent="-171450">
              <a:lnSpc>
                <a:spcPct val="114000"/>
              </a:lnSpc>
              <a:spcAft>
                <a:spcPts val="550"/>
              </a:spcAft>
              <a:buFont typeface="Arial" panose="020B0604020202020204" pitchFamily="34" charset="0"/>
              <a:buChar char="•"/>
            </a:pPr>
            <a:r>
              <a:rPr lang="ko-KR" altLang="en-US" sz="850" dirty="0">
                <a:solidFill>
                  <a:schemeClr val="tx1"/>
                </a:solidFill>
                <a:latin typeface="맑은 고딕" panose="020B0503020000020004" pitchFamily="50" charset="-127"/>
                <a:ea typeface="맑은 고딕" panose="020B0503020000020004" pitchFamily="50" charset="-127"/>
              </a:rPr>
              <a:t>경상연구개발비</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회사는 연구개발비 관련 지출액을 전액 당기 비용 처리하고 있습니다</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신규 제품 매출을 위한 연구</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개발 확대로 비용인식액은 </a:t>
            </a:r>
            <a:r>
              <a:rPr lang="en-US" altLang="ko-KR" sz="850" b="0" dirty="0">
                <a:solidFill>
                  <a:schemeClr val="tx1"/>
                </a:solidFill>
                <a:latin typeface="맑은 고딕" panose="020B0503020000020004" pitchFamily="50" charset="-127"/>
                <a:ea typeface="맑은 고딕" panose="020B0503020000020004" pitchFamily="50" charset="-127"/>
              </a:rPr>
              <a:t>2018</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19</a:t>
            </a:r>
            <a:r>
              <a:rPr lang="ko-KR" altLang="en-US" sz="850" b="0" dirty="0">
                <a:solidFill>
                  <a:schemeClr val="tx1"/>
                </a:solidFill>
                <a:latin typeface="맑은 고딕" panose="020B0503020000020004" pitchFamily="50" charset="-127"/>
                <a:ea typeface="맑은 고딕" panose="020B0503020000020004" pitchFamily="50" charset="-127"/>
              </a:rPr>
              <a:t>억원에서 </a:t>
            </a:r>
            <a:r>
              <a:rPr lang="en-US" altLang="ko-KR" sz="850" b="0" dirty="0">
                <a:solidFill>
                  <a:schemeClr val="tx1"/>
                </a:solidFill>
                <a:latin typeface="맑은 고딕" panose="020B0503020000020004" pitchFamily="50" charset="-127"/>
                <a:ea typeface="맑은 고딕" panose="020B0503020000020004" pitchFamily="50" charset="-127"/>
              </a:rPr>
              <a:t>2020</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32</a:t>
            </a:r>
            <a:r>
              <a:rPr lang="ko-KR" altLang="en-US" sz="850" b="0" dirty="0">
                <a:solidFill>
                  <a:schemeClr val="tx1"/>
                </a:solidFill>
                <a:latin typeface="맑은 고딕" panose="020B0503020000020004" pitchFamily="50" charset="-127"/>
                <a:ea typeface="맑은 고딕" panose="020B0503020000020004" pitchFamily="50" charset="-127"/>
              </a:rPr>
              <a:t>억원으로 </a:t>
            </a:r>
            <a:r>
              <a:rPr lang="en-US" altLang="ko-KR" sz="850" b="0" dirty="0">
                <a:solidFill>
                  <a:schemeClr val="tx1"/>
                </a:solidFill>
                <a:latin typeface="맑은 고딕" panose="020B0503020000020004" pitchFamily="50" charset="-127"/>
                <a:ea typeface="맑은 고딕" panose="020B0503020000020004" pitchFamily="50" charset="-127"/>
              </a:rPr>
              <a:t>74.2% </a:t>
            </a:r>
            <a:r>
              <a:rPr lang="ko-KR" altLang="en-US" sz="850" b="0" dirty="0">
                <a:solidFill>
                  <a:schemeClr val="tx1"/>
                </a:solidFill>
                <a:latin typeface="맑은 고딕" panose="020B0503020000020004" pitchFamily="50" charset="-127"/>
                <a:ea typeface="맑은 고딕" panose="020B0503020000020004" pitchFamily="50" charset="-127"/>
              </a:rPr>
              <a:t>증가하였으나</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전기 발생한 아프리카 돼지 열병 관련 임상비용이 당기 발생하지 않음에 따라 </a:t>
            </a:r>
            <a:r>
              <a:rPr lang="en-US" altLang="ko-KR" sz="850" b="0" dirty="0">
                <a:solidFill>
                  <a:schemeClr val="tx1"/>
                </a:solidFill>
                <a:latin typeface="맑은 고딕" panose="020B0503020000020004" pitchFamily="50" charset="-127"/>
                <a:ea typeface="맑은 고딕" panose="020B0503020000020004" pitchFamily="50" charset="-127"/>
              </a:rPr>
              <a:t>2021</a:t>
            </a:r>
            <a:r>
              <a:rPr lang="ko-KR" altLang="en-US" sz="850" b="0" dirty="0">
                <a:solidFill>
                  <a:schemeClr val="tx1"/>
                </a:solidFill>
                <a:latin typeface="맑은 고딕" panose="020B0503020000020004" pitchFamily="50" charset="-127"/>
                <a:ea typeface="맑은 고딕" panose="020B0503020000020004" pitchFamily="50" charset="-127"/>
              </a:rPr>
              <a:t>년 상반기 매출액 대비 경상연구개발비 비율은 </a:t>
            </a:r>
            <a:r>
              <a:rPr lang="en-US" altLang="ko-KR" sz="850" b="0" dirty="0">
                <a:solidFill>
                  <a:schemeClr val="tx1"/>
                </a:solidFill>
                <a:latin typeface="맑은 고딕" panose="020B0503020000020004" pitchFamily="50" charset="-127"/>
                <a:ea typeface="맑은 고딕" panose="020B0503020000020004" pitchFamily="50" charset="-127"/>
              </a:rPr>
              <a:t>19.6%</a:t>
            </a:r>
            <a:r>
              <a:rPr lang="ko-KR" altLang="en-US" sz="850" b="0" dirty="0">
                <a:solidFill>
                  <a:schemeClr val="tx1"/>
                </a:solidFill>
                <a:latin typeface="맑은 고딕" panose="020B0503020000020004" pitchFamily="50" charset="-127"/>
                <a:ea typeface="맑은 고딕" panose="020B0503020000020004" pitchFamily="50" charset="-127"/>
              </a:rPr>
              <a:t>로 전년도 </a:t>
            </a:r>
            <a:r>
              <a:rPr lang="en-US" altLang="ko-KR" sz="850" b="0" dirty="0">
                <a:solidFill>
                  <a:schemeClr val="tx1"/>
                </a:solidFill>
                <a:latin typeface="맑은 고딕" panose="020B0503020000020004" pitchFamily="50" charset="-127"/>
                <a:ea typeface="맑은 고딕" panose="020B0503020000020004" pitchFamily="50" charset="-127"/>
              </a:rPr>
              <a:t>27.8% </a:t>
            </a:r>
            <a:r>
              <a:rPr lang="ko-KR" altLang="en-US" sz="850" b="0" dirty="0">
                <a:solidFill>
                  <a:schemeClr val="tx1"/>
                </a:solidFill>
                <a:latin typeface="맑은 고딕" panose="020B0503020000020004" pitchFamily="50" charset="-127"/>
                <a:ea typeface="맑은 고딕" panose="020B0503020000020004" pitchFamily="50" charset="-127"/>
              </a:rPr>
              <a:t>대비 </a:t>
            </a:r>
            <a:r>
              <a:rPr lang="en-US" altLang="ko-KR" sz="850" b="0" dirty="0">
                <a:solidFill>
                  <a:schemeClr val="tx1"/>
                </a:solidFill>
                <a:latin typeface="맑은 고딕" panose="020B0503020000020004" pitchFamily="50" charset="-127"/>
                <a:ea typeface="맑은 고딕" panose="020B0503020000020004" pitchFamily="50" charset="-127"/>
              </a:rPr>
              <a:t>8.2%p </a:t>
            </a:r>
            <a:r>
              <a:rPr lang="ko-KR" altLang="en-US" sz="850" b="0" dirty="0">
                <a:solidFill>
                  <a:schemeClr val="tx1"/>
                </a:solidFill>
                <a:latin typeface="맑은 고딕" panose="020B0503020000020004" pitchFamily="50" charset="-127"/>
                <a:ea typeface="맑은 고딕" panose="020B0503020000020004" pitchFamily="50" charset="-127"/>
              </a:rPr>
              <a:t>감소하였습니다</a:t>
            </a:r>
            <a:r>
              <a:rPr lang="en-US" altLang="ko-KR" sz="850" b="0" dirty="0">
                <a:solidFill>
                  <a:schemeClr val="tx1"/>
                </a:solidFill>
                <a:latin typeface="맑은 고딕" panose="020B0503020000020004" pitchFamily="50" charset="-127"/>
                <a:ea typeface="맑은 고딕" panose="020B0503020000020004" pitchFamily="50" charset="-127"/>
              </a:rPr>
              <a:t>.</a:t>
            </a:r>
          </a:p>
          <a:p>
            <a:pPr marL="85725" lvl="0">
              <a:lnSpc>
                <a:spcPct val="114000"/>
              </a:lnSpc>
              <a:spcAft>
                <a:spcPts val="550"/>
              </a:spcAft>
            </a:pPr>
            <a:endParaRPr lang="en-US" altLang="ko-KR" sz="850" dirty="0">
              <a:solidFill>
                <a:schemeClr val="tx1"/>
              </a:solidFill>
              <a:latin typeface="맑은 고딕" panose="020B0503020000020004" pitchFamily="50" charset="-127"/>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cs typeface="Calibri" panose="020F0502020204030204" pitchFamily="34" charset="0"/>
            </a:endParaRPr>
          </a:p>
        </p:txBody>
      </p:sp>
      <p:sp>
        <p:nvSpPr>
          <p:cNvPr id="21" name="Text Box 51">
            <a:extLst>
              <a:ext uri="{FF2B5EF4-FFF2-40B4-BE49-F238E27FC236}">
                <a16:creationId xmlns:a16="http://schemas.microsoft.com/office/drawing/2014/main" id="{28E3668E-0748-424C-8E36-B1DF5FFE090C}"/>
              </a:ext>
            </a:extLst>
          </p:cNvPr>
          <p:cNvSpPr txBox="1">
            <a:spLocks noChangeArrowheads="1"/>
          </p:cNvSpPr>
          <p:nvPr/>
        </p:nvSpPr>
        <p:spPr bwMode="auto">
          <a:xfrm>
            <a:off x="412866" y="6058268"/>
            <a:ext cx="951132"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a:solidFill>
                  <a:srgbClr val="00338D"/>
                </a:solidFill>
                <a:latin typeface="Arial" panose="020B0604020202020204" pitchFamily="34" charset="0"/>
                <a:cs typeface="Arial" panose="020B0604020202020204" pitchFamily="34" charset="0"/>
              </a:rPr>
              <a:t>Source : KPMG Analysis</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8" name="Text Placeholder 3">
            <a:extLst>
              <a:ext uri="{FF2B5EF4-FFF2-40B4-BE49-F238E27FC236}">
                <a16:creationId xmlns:a16="http://schemas.microsoft.com/office/drawing/2014/main" id="{4298C536-C8AA-44BD-B47B-A40FF9B0DFA5}"/>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
        <p:nvSpPr>
          <p:cNvPr id="12" name="Text Box 51">
            <a:extLst>
              <a:ext uri="{FF2B5EF4-FFF2-40B4-BE49-F238E27FC236}">
                <a16:creationId xmlns:a16="http://schemas.microsoft.com/office/drawing/2014/main" id="{862A16C3-1438-4FC3-96FD-D29D4AE64A40}"/>
              </a:ext>
            </a:extLst>
          </p:cNvPr>
          <p:cNvSpPr txBox="1">
            <a:spLocks noChangeArrowheads="1"/>
          </p:cNvSpPr>
          <p:nvPr/>
        </p:nvSpPr>
        <p:spPr bwMode="auto">
          <a:xfrm>
            <a:off x="5252059" y="5448129"/>
            <a:ext cx="3748007" cy="2258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회사제공자료</a:t>
            </a:r>
            <a:endParaRPr lang="en-US" altLang="ko-KR" sz="600" i="1" dirty="0">
              <a:solidFill>
                <a:srgbClr val="00338D"/>
              </a:solidFill>
              <a:latin typeface="Arial" panose="020B0604020202020204" pitchFamily="34" charset="0"/>
              <a:cs typeface="Arial" panose="020B0604020202020204" pitchFamily="34" charset="0"/>
            </a:endParaRPr>
          </a:p>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Note : </a:t>
            </a:r>
            <a:r>
              <a:rPr lang="ko-KR" altLang="en-US" sz="600" i="1" dirty="0">
                <a:solidFill>
                  <a:srgbClr val="00338D"/>
                </a:solidFill>
                <a:latin typeface="Arial" panose="020B0604020202020204" pitchFamily="34" charset="0"/>
                <a:cs typeface="Arial" panose="020B0604020202020204" pitchFamily="34" charset="0"/>
              </a:rPr>
              <a:t>해당 비용은 정부보조금 차감 전 </a:t>
            </a:r>
            <a:r>
              <a:rPr lang="en-US" altLang="ko-KR" sz="600" i="1" dirty="0">
                <a:solidFill>
                  <a:srgbClr val="00338D"/>
                </a:solidFill>
                <a:latin typeface="Arial" panose="020B0604020202020204" pitchFamily="34" charset="0"/>
                <a:cs typeface="Arial" panose="020B0604020202020204" pitchFamily="34" charset="0"/>
              </a:rPr>
              <a:t>Mercury </a:t>
            </a:r>
            <a:r>
              <a:rPr lang="ko-KR" altLang="en-US" sz="600" i="1" dirty="0">
                <a:solidFill>
                  <a:srgbClr val="00338D"/>
                </a:solidFill>
                <a:latin typeface="Arial" panose="020B0604020202020204" pitchFamily="34" charset="0"/>
                <a:cs typeface="Arial" panose="020B0604020202020204" pitchFamily="34" charset="0"/>
              </a:rPr>
              <a:t>별도 기준 금액임</a:t>
            </a:r>
            <a:r>
              <a:rPr lang="en-US" altLang="ko-KR" sz="600" i="1" dirty="0">
                <a:solidFill>
                  <a:srgbClr val="00338D"/>
                </a:solidFill>
                <a:latin typeface="Arial" panose="020B0604020202020204" pitchFamily="34" charset="0"/>
                <a:cs typeface="Arial" panose="020B0604020202020204" pitchFamily="34" charset="0"/>
              </a:rPr>
              <a:t>.</a:t>
            </a:r>
            <a:r>
              <a:rPr lang="ko-KR" altLang="en-US" sz="600" i="1" dirty="0">
                <a:solidFill>
                  <a:srgbClr val="00338D"/>
                </a:solidFill>
                <a:latin typeface="Arial" panose="020B0604020202020204" pitchFamily="34" charset="0"/>
                <a:cs typeface="Arial" panose="020B0604020202020204" pitchFamily="34" charset="0"/>
              </a:rPr>
              <a:t> </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A54FE11C-E742-4D8A-A665-619D4389E8D0}"/>
              </a:ext>
            </a:extLst>
          </p:cNvPr>
          <p:cNvPicPr>
            <a:picLocks noChangeAspect="1" noChangeArrowheads="1"/>
            <a:extLst>
              <a:ext uri="{84589F7E-364E-4C9E-8A38-B11213B215E9}">
                <a14:cameraTool xmlns:a14="http://schemas.microsoft.com/office/drawing/2010/main" cellRange="$B$4:$H$14"/>
              </a:ext>
            </a:extLst>
          </p:cNvPicPr>
          <p:nvPr/>
        </p:nvPicPr>
        <p:blipFill>
          <a:blip r:embed="rId4"/>
          <a:srcRect/>
          <a:stretch>
            <a:fillRect/>
          </a:stretch>
        </p:blipFill>
        <p:spPr bwMode="auto">
          <a:xfrm>
            <a:off x="5252060" y="4147960"/>
            <a:ext cx="3286125" cy="13144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20" name="Rounded Rectangle 2">
            <a:extLst>
              <a:ext uri="{FF2B5EF4-FFF2-40B4-BE49-F238E27FC236}">
                <a16:creationId xmlns:a16="http://schemas.microsoft.com/office/drawing/2014/main" id="{E4816974-169F-4210-8A8A-94D83D59ACFC}"/>
              </a:ext>
            </a:extLst>
          </p:cNvPr>
          <p:cNvSpPr/>
          <p:nvPr>
            <p:custDataLst>
              <p:tags r:id="rId1"/>
            </p:custDataLst>
          </p:nvPr>
        </p:nvSpPr>
        <p:spPr>
          <a:xfrm>
            <a:off x="7502214" y="4987192"/>
            <a:ext cx="1008041" cy="15240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a:t>
            </a:r>
            <a:endParaRPr lang="en-US" altLang="ko-KR" sz="680" dirty="0">
              <a:solidFill>
                <a:schemeClr val="tx1"/>
              </a:solidFill>
            </a:endParaRPr>
          </a:p>
        </p:txBody>
      </p:sp>
      <p:pic>
        <p:nvPicPr>
          <p:cNvPr id="11" name="그림 10">
            <a:extLst>
              <a:ext uri="{FF2B5EF4-FFF2-40B4-BE49-F238E27FC236}">
                <a16:creationId xmlns:a16="http://schemas.microsoft.com/office/drawing/2014/main" id="{263B42A9-A873-4909-B5B0-FED26F45F5C3}"/>
              </a:ext>
            </a:extLst>
          </p:cNvPr>
          <p:cNvPicPr>
            <a:picLocks noChangeAspect="1" noChangeArrowheads="1"/>
            <a:extLst>
              <a:ext uri="{84589F7E-364E-4C9E-8A38-B11213B215E9}">
                <a14:cameraTool xmlns:a14="http://schemas.microsoft.com/office/drawing/2010/main" cellRange="$U$3:$AB$35" spid="_x0000_s24621"/>
              </a:ext>
            </a:extLst>
          </p:cNvPicPr>
          <p:nvPr/>
        </p:nvPicPr>
        <p:blipFill>
          <a:blip r:embed="rId5"/>
          <a:srcRect/>
          <a:stretch>
            <a:fillRect/>
          </a:stretch>
        </p:blipFill>
        <p:spPr bwMode="auto">
          <a:xfrm>
            <a:off x="412866" y="1478984"/>
            <a:ext cx="4444618" cy="457928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40983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ECEDB60B-7ED5-4D13-A563-0FB8A74F2E3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BS</a:t>
            </a:r>
            <a:r>
              <a:rPr lang="ko-KR" altLang="en-US" sz="3000" b="1" dirty="0">
                <a:solidFill>
                  <a:srgbClr val="00338D"/>
                </a:solidFill>
                <a:cs typeface="KPMG Extralight"/>
              </a:rPr>
              <a:t> </a:t>
            </a:r>
            <a:r>
              <a:rPr lang="en-US" altLang="ko-KR" sz="3000" b="1" dirty="0">
                <a:solidFill>
                  <a:srgbClr val="00338D"/>
                </a:solidFill>
                <a:cs typeface="KPMG Extralight"/>
              </a:rPr>
              <a:t>Overview</a:t>
            </a:r>
            <a:r>
              <a:rPr lang="en-US" altLang="ko-KR" sz="3000" dirty="0"/>
              <a:t> (1/2)</a:t>
            </a:r>
            <a:endParaRPr lang="en-US" altLang="ko-KR" sz="3000" b="1" dirty="0">
              <a:solidFill>
                <a:srgbClr val="00338D"/>
              </a:solidFill>
              <a:cs typeface="KPMG Extralight"/>
            </a:endParaRPr>
          </a:p>
        </p:txBody>
      </p:sp>
      <p:sp>
        <p:nvSpPr>
          <p:cNvPr id="97" name="직사각형 96">
            <a:extLst>
              <a:ext uri="{FF2B5EF4-FFF2-40B4-BE49-F238E27FC236}">
                <a16:creationId xmlns:a16="http://schemas.microsoft.com/office/drawing/2014/main" id="{3B98DA53-06FA-46FB-BE6E-9A625D447CF4}"/>
              </a:ext>
            </a:extLst>
          </p:cNvPr>
          <p:cNvSpPr/>
          <p:nvPr/>
        </p:nvSpPr>
        <p:spPr>
          <a:xfrm>
            <a:off x="415635" y="734697"/>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2021</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월말 기준 회사의 자산총계는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210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사용권자산 및 유무형자산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70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(33.7%),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현금및현금성자산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56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(26.6%),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재고자산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(13.4%),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기타금융자산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27</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(12.9%)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으로 구성됩니다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회사는 창출하는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EBITDA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수준에 비해 운전자본 및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CAPEX</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인한 현금소요액 수준이 낮아 영업으로 창출하는 현금흐름이 대부분 현금으로 누적되고 있습니다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2021</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월말 기준 회사의 부채총계는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단기차입금과 매입채무</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미지급금</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미지급비용</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리스부채로 구성되어 있습니다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endParaRPr lang="en-US" altLang="ko-KR" sz="900" dirty="0">
              <a:solidFill>
                <a:srgbClr val="1D4A9A"/>
              </a:solidFill>
              <a:highlight>
                <a:srgbClr val="FFFFFF"/>
              </a:highlight>
              <a:latin typeface="Arial" panose="020B0604020202020204" pitchFamily="34" charset="0"/>
              <a:ea typeface="맑은 고딕" panose="020B0503020000020004" pitchFamily="50" charset="-127"/>
            </a:endParaRPr>
          </a:p>
        </p:txBody>
      </p:sp>
      <p:sp>
        <p:nvSpPr>
          <p:cNvPr id="13" name="텍스트 개체 틀 1">
            <a:extLst>
              <a:ext uri="{FF2B5EF4-FFF2-40B4-BE49-F238E27FC236}">
                <a16:creationId xmlns:a16="http://schemas.microsoft.com/office/drawing/2014/main" id="{053FC516-8275-42FF-9A4E-7C551DB52FF0}"/>
              </a:ext>
            </a:extLst>
          </p:cNvPr>
          <p:cNvSpPr txBox="1">
            <a:spLocks/>
          </p:cNvSpPr>
          <p:nvPr/>
        </p:nvSpPr>
        <p:spPr bwMode="gray">
          <a:xfrm>
            <a:off x="5004092" y="1483947"/>
            <a:ext cx="4486275" cy="4915786"/>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pPr>
            <a:r>
              <a:rPr lang="ko-KR" altLang="en-US" sz="850" dirty="0" err="1">
                <a:solidFill>
                  <a:srgbClr val="00338D"/>
                </a:solidFill>
                <a:ea typeface="맑은 고딕" panose="020B0503020000020004" pitchFamily="50" charset="-127"/>
              </a:rPr>
              <a:t>순현금</a:t>
            </a:r>
            <a:endParaRPr lang="en-US" altLang="ko-KR" sz="850" dirty="0">
              <a:solidFill>
                <a:srgbClr val="00338D"/>
              </a:solidFill>
              <a:ea typeface="맑은 고딕" panose="020B0503020000020004" pitchFamily="50" charset="-127"/>
            </a:endParaRPr>
          </a:p>
          <a:p>
            <a:pPr marL="257175" indent="-171450">
              <a:lnSpc>
                <a:spcPct val="114000"/>
              </a:lnSpc>
              <a:buFont typeface="Arial" panose="020B0604020202020204" pitchFamily="34" charset="0"/>
              <a:buChar char="•"/>
            </a:pP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회사의 현금 및 현금성자산은</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 </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보통예금 </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47</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억</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 </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외화예금 </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8</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억 등으로 구성되며</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 </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회사는 창출하는 </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EBITDA </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수준에 비해 운전자본 및 </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CAPEX</a:t>
            </a:r>
            <a:r>
              <a:rPr lang="ko-KR" altLang="en-US" sz="850" b="0" dirty="0">
                <a:solidFill>
                  <a:schemeClr val="tx1"/>
                </a:solidFill>
                <a:highlight>
                  <a:srgbClr val="FFFFFF"/>
                </a:highlight>
                <a:latin typeface="맑은 고딕" panose="020B0503020000020004" pitchFamily="50" charset="-127"/>
                <a:ea typeface="맑은 고딕" panose="020B0503020000020004" pitchFamily="50" charset="-127"/>
              </a:rPr>
              <a:t>로 인한 현금소요액 수준이 낮아 영업으로 창출하는 현금흐름이 대부분 현금으로 누적되고 있습니다</a:t>
            </a:r>
            <a:r>
              <a:rPr lang="en-US" altLang="ko-KR" sz="850" b="0" dirty="0">
                <a:solidFill>
                  <a:schemeClr val="tx1"/>
                </a:solidFill>
                <a:highlight>
                  <a:srgbClr val="FFFFFF"/>
                </a:highlight>
                <a:latin typeface="맑은 고딕" panose="020B0503020000020004" pitchFamily="50" charset="-127"/>
                <a:ea typeface="맑은 고딕" panose="020B0503020000020004" pitchFamily="50" charset="-127"/>
              </a:rPr>
              <a:t>.</a:t>
            </a:r>
            <a:endParaRPr lang="en-US" altLang="ko-KR" sz="850" b="0" dirty="0">
              <a:solidFill>
                <a:schemeClr val="tx1"/>
              </a:solidFill>
              <a:latin typeface="맑은 고딕" panose="020B0503020000020004" pitchFamily="50" charset="-127"/>
              <a:ea typeface="맑은 고딕" panose="020B0503020000020004" pitchFamily="50" charset="-127"/>
            </a:endParaRP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당기손익</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공정가치금융자산은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달러 파생상품 </a:t>
            </a:r>
            <a:r>
              <a:rPr lang="en-US" altLang="ko-KR" sz="850" b="0" dirty="0">
                <a:solidFill>
                  <a:schemeClr val="tx1"/>
                </a:solidFill>
                <a:ea typeface="맑은 고딕" panose="020B0503020000020004" pitchFamily="50" charset="-127"/>
              </a:rPr>
              <a:t>1.1</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단기금융상품은 정기 적금 </a:t>
            </a:r>
            <a:r>
              <a:rPr lang="en-US" altLang="ko-KR" sz="850" b="0" dirty="0">
                <a:solidFill>
                  <a:schemeClr val="tx1"/>
                </a:solidFill>
                <a:ea typeface="맑은 고딕" panose="020B0503020000020004" pitchFamily="50" charset="-127"/>
              </a:rPr>
              <a:t>0.8</a:t>
            </a:r>
            <a:r>
              <a:rPr lang="ko-KR" altLang="en-US" sz="850" b="0" dirty="0">
                <a:solidFill>
                  <a:schemeClr val="tx1"/>
                </a:solidFill>
                <a:ea typeface="맑은 고딕" panose="020B0503020000020004" pitchFamily="50" charset="-127"/>
              </a:rPr>
              <a:t>억 등으로 구성되며 최저위험상품에 대해 여유자금의 일부를 투자하고 있습니다</a:t>
            </a:r>
            <a:r>
              <a:rPr lang="en-US" altLang="ko-KR" sz="850" b="0" dirty="0">
                <a:solidFill>
                  <a:schemeClr val="tx1"/>
                </a:solidFill>
                <a:ea typeface="맑은 고딕" panose="020B0503020000020004" pitchFamily="50" charset="-127"/>
              </a:rPr>
              <a:t>.</a:t>
            </a: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단기차입금은 강원도 및 춘천시의 지원 대출이며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리스부채는</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업무용차량</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서울사무소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고려대 </a:t>
            </a:r>
            <a:r>
              <a:rPr lang="ko-KR" altLang="en-US" sz="850" b="0" dirty="0" err="1">
                <a:solidFill>
                  <a:schemeClr val="tx1"/>
                </a:solidFill>
                <a:ea typeface="맑은 고딕" panose="020B0503020000020004" pitchFamily="50" charset="-127"/>
              </a:rPr>
              <a:t>세종캠</a:t>
            </a:r>
            <a:r>
              <a:rPr lang="ko-KR" altLang="en-US" sz="850" b="0" dirty="0">
                <a:solidFill>
                  <a:schemeClr val="tx1"/>
                </a:solidFill>
                <a:ea typeface="맑은 고딕" panose="020B0503020000020004" pitchFamily="50" charset="-127"/>
              </a:rPr>
              <a:t> 연구소 임차관련 부채로 구성되어 있습니다</a:t>
            </a:r>
            <a:r>
              <a:rPr lang="en-US" altLang="ko-KR" sz="850" b="0" dirty="0">
                <a:solidFill>
                  <a:schemeClr val="tx1"/>
                </a:solidFill>
                <a:ea typeface="맑은 고딕" panose="020B0503020000020004" pitchFamily="50" charset="-127"/>
              </a:rPr>
              <a:t>.</a:t>
            </a:r>
          </a:p>
          <a:p>
            <a:pPr marL="85725" lvl="0">
              <a:lnSpc>
                <a:spcPct val="114000"/>
              </a:lnSpc>
            </a:pPr>
            <a:r>
              <a:rPr lang="ko-KR" altLang="en-US" sz="850" dirty="0">
                <a:solidFill>
                  <a:srgbClr val="00338D"/>
                </a:solidFill>
                <a:ea typeface="맑은 고딕" panose="020B0503020000020004" pitchFamily="50" charset="-127"/>
              </a:rPr>
              <a:t>비영업자산</a:t>
            </a:r>
            <a:endParaRPr lang="en-US" altLang="ko-KR" sz="850" dirty="0">
              <a:solidFill>
                <a:srgbClr val="00338D"/>
              </a:solidFill>
              <a:ea typeface="맑은 고딕" panose="020B0503020000020004" pitchFamily="50" charset="-127"/>
            </a:endParaRP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전액 생활안전자금대출 규정에 따른 </a:t>
            </a:r>
            <a:r>
              <a:rPr lang="ko-KR" altLang="en-US" sz="850" b="0" kern="0" dirty="0">
                <a:solidFill>
                  <a:schemeClr val="tx1"/>
                </a:solidFill>
                <a:latin typeface="Arial" panose="020B0604020202020204" pitchFamily="34" charset="0"/>
                <a:ea typeface="맑은 고딕" panose="020B0503020000020004" pitchFamily="50" charset="-127"/>
                <a:cs typeface="Arial" panose="020B0604020202020204" pitchFamily="34" charset="0"/>
              </a:rPr>
              <a:t>전액 회사의 임직원에 대한 </a:t>
            </a:r>
            <a:r>
              <a:rPr lang="ko-KR" altLang="en-US" sz="850" b="0" kern="0">
                <a:solidFill>
                  <a:schemeClr val="tx1"/>
                </a:solidFill>
                <a:latin typeface="Arial" panose="020B0604020202020204" pitchFamily="34" charset="0"/>
                <a:ea typeface="맑은 고딕" panose="020B0503020000020004" pitchFamily="50" charset="-127"/>
                <a:cs typeface="Arial" panose="020B0604020202020204" pitchFamily="34" charset="0"/>
              </a:rPr>
              <a:t>대여거래 원리금을 </a:t>
            </a:r>
            <a:r>
              <a:rPr lang="ko-KR" altLang="en-US" sz="850" b="0" kern="0" dirty="0">
                <a:solidFill>
                  <a:schemeClr val="tx1"/>
                </a:solidFill>
                <a:latin typeface="Arial" panose="020B0604020202020204" pitchFamily="34" charset="0"/>
                <a:ea typeface="맑은 고딕" panose="020B0503020000020004" pitchFamily="50" charset="-127"/>
                <a:cs typeface="Arial" panose="020B0604020202020204" pitchFamily="34" charset="0"/>
              </a:rPr>
              <a:t>균등상환 받고 있으며</a:t>
            </a:r>
            <a:r>
              <a:rPr lang="ko-KR" altLang="en-US" sz="850" b="0" dirty="0">
                <a:solidFill>
                  <a:schemeClr val="tx1"/>
                </a:solidFill>
                <a:ea typeface="맑은 고딕" panose="020B0503020000020004" pitchFamily="50" charset="-127"/>
              </a:rPr>
              <a:t> 담보 설정내역은 존재하지 않습니다</a:t>
            </a:r>
            <a:r>
              <a:rPr lang="en-US" altLang="ko-KR" sz="850" b="0" dirty="0">
                <a:solidFill>
                  <a:schemeClr val="tx1"/>
                </a:solidFill>
                <a:ea typeface="맑은 고딕" panose="020B0503020000020004" pitchFamily="50" charset="-127"/>
              </a:rPr>
              <a:t>.</a:t>
            </a:r>
            <a:endParaRPr lang="en-US" altLang="ko-KR" sz="850" dirty="0">
              <a:solidFill>
                <a:srgbClr val="00338D"/>
              </a:solidFill>
              <a:ea typeface="맑은 고딕" panose="020B0503020000020004" pitchFamily="50" charset="-127"/>
            </a:endParaRPr>
          </a:p>
          <a:p>
            <a:pPr marL="85725" lvl="0">
              <a:lnSpc>
                <a:spcPct val="114000"/>
              </a:lnSpc>
            </a:pPr>
            <a:r>
              <a:rPr lang="ko-KR" altLang="en-US" sz="850" dirty="0">
                <a:solidFill>
                  <a:srgbClr val="00338D"/>
                </a:solidFill>
                <a:ea typeface="맑은 고딕" panose="020B0503020000020004" pitchFamily="50" charset="-127"/>
              </a:rPr>
              <a:t>순운전자본</a:t>
            </a:r>
            <a:endParaRPr lang="en-US" altLang="ko-KR" sz="850" dirty="0">
              <a:solidFill>
                <a:srgbClr val="00338D"/>
              </a:solidFill>
              <a:ea typeface="맑은 고딕" panose="020B0503020000020004" pitchFamily="50" charset="-127"/>
            </a:endParaRPr>
          </a:p>
          <a:p>
            <a:pPr marL="257175" lvl="0" indent="-171450">
              <a:lnSpc>
                <a:spcPct val="114000"/>
              </a:lnSpc>
              <a:buFont typeface="Arial" panose="020B0604020202020204" pitchFamily="34" charset="0"/>
              <a:buChar char="•"/>
            </a:pPr>
            <a:r>
              <a:rPr lang="en-US" altLang="ko-KR" sz="850" b="0">
                <a:solidFill>
                  <a:schemeClr val="tx1"/>
                </a:solidFill>
                <a:ea typeface="맑은 고딕" panose="020B0503020000020004" pitchFamily="50" charset="-127"/>
              </a:rPr>
              <a:t>2020</a:t>
            </a:r>
            <a:r>
              <a:rPr lang="ko-KR" altLang="en-US" sz="850" b="0">
                <a:solidFill>
                  <a:schemeClr val="tx1"/>
                </a:solidFill>
                <a:ea typeface="맑은 고딕" panose="020B0503020000020004" pitchFamily="50" charset="-127"/>
              </a:rPr>
              <a:t>년 </a:t>
            </a:r>
            <a:r>
              <a:rPr lang="ko-KR" altLang="en-US" sz="850" b="0" dirty="0">
                <a:solidFill>
                  <a:schemeClr val="tx1"/>
                </a:solidFill>
                <a:ea typeface="맑은 고딕" panose="020B0503020000020004" pitchFamily="50" charset="-127"/>
              </a:rPr>
              <a:t>회사의 재고자산 및 선급금은은 전년대비 각각 약 </a:t>
            </a:r>
            <a:r>
              <a:rPr lang="en-US" altLang="ko-KR" sz="850" b="0" dirty="0">
                <a:solidFill>
                  <a:schemeClr val="tx1"/>
                </a:solidFill>
                <a:ea typeface="맑은 고딕" panose="020B0503020000020004" pitchFamily="50" charset="-127"/>
              </a:rPr>
              <a:t>74.5</a:t>
            </a:r>
            <a:r>
              <a:rPr lang="en-US" altLang="ko-KR" sz="850" b="0">
                <a:solidFill>
                  <a:schemeClr val="tx1"/>
                </a:solidFill>
                <a:ea typeface="맑은 고딕" panose="020B0503020000020004" pitchFamily="50" charset="-127"/>
              </a:rPr>
              <a:t>%, 134% </a:t>
            </a:r>
            <a:r>
              <a:rPr lang="ko-KR" altLang="en-US" sz="850" b="0" dirty="0">
                <a:solidFill>
                  <a:schemeClr val="tx1"/>
                </a:solidFill>
                <a:ea typeface="맑은 고딕" panose="020B0503020000020004" pitchFamily="50" charset="-127"/>
              </a:rPr>
              <a:t>증가하였으며</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이는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Covid-19 </a:t>
            </a:r>
            <a:r>
              <a:rPr lang="ko-KR" altLang="en-US" sz="850" b="0" dirty="0">
                <a:solidFill>
                  <a:schemeClr val="tx1"/>
                </a:solidFill>
                <a:ea typeface="맑은 고딕" panose="020B0503020000020004" pitchFamily="50" charset="-127"/>
              </a:rPr>
              <a:t>제품생산개시에 따른 관련 원재료 매입 증가로 인한 것입니다</a:t>
            </a:r>
            <a:r>
              <a:rPr lang="en-US" altLang="ko-KR" sz="850" b="0" dirty="0">
                <a:solidFill>
                  <a:schemeClr val="tx1"/>
                </a:solidFill>
                <a:ea typeface="맑은 고딕" panose="020B0503020000020004" pitchFamily="50" charset="-127"/>
              </a:rPr>
              <a:t>.</a:t>
            </a: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미지급금은 법인카드 경비 및 성과급 미지급액</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확정</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등으로 구성됩니다</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 말 성과급이 기말 전 금액이 확정되어 미지급금으로 인식하였으나</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상반기 성과급은 미지급비용으로 인식함에 따라 감소하였습니다</a:t>
            </a:r>
            <a:r>
              <a:rPr lang="en-US" altLang="ko-KR" sz="850" b="0" dirty="0">
                <a:solidFill>
                  <a:schemeClr val="tx1"/>
                </a:solidFill>
                <a:ea typeface="맑은 고딕" panose="020B0503020000020004" pitchFamily="50" charset="-127"/>
              </a:rPr>
              <a:t>.</a:t>
            </a: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미지급비용은 </a:t>
            </a:r>
            <a:r>
              <a:rPr lang="en-US" altLang="ko-KR" sz="850" b="0" dirty="0">
                <a:solidFill>
                  <a:schemeClr val="tx1"/>
                </a:solidFill>
                <a:ea typeface="맑은 고딕" panose="020B0503020000020004" pitchFamily="50" charset="-127"/>
              </a:rPr>
              <a:t>4</a:t>
            </a:r>
            <a:r>
              <a:rPr lang="ko-KR" altLang="en-US" sz="850" b="0" dirty="0" err="1">
                <a:solidFill>
                  <a:schemeClr val="tx1"/>
                </a:solidFill>
                <a:ea typeface="맑은 고딕" panose="020B0503020000020004" pitchFamily="50" charset="-127"/>
              </a:rPr>
              <a:t>대보험</a:t>
            </a:r>
            <a:r>
              <a:rPr lang="ko-KR" altLang="en-US" sz="850" b="0" dirty="0">
                <a:solidFill>
                  <a:schemeClr val="tx1"/>
                </a:solidFill>
                <a:ea typeface="맑은 고딕" panose="020B0503020000020004" pitchFamily="50" charset="-127"/>
              </a:rPr>
              <a:t> 회사부담분</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연차수당</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성과금</a:t>
            </a:r>
            <a:r>
              <a:rPr lang="ko-KR" altLang="en-US" sz="850" b="0" dirty="0">
                <a:solidFill>
                  <a:schemeClr val="tx1"/>
                </a:solidFill>
                <a:ea typeface="맑은 고딕" panose="020B0503020000020004" pitchFamily="50" charset="-127"/>
              </a:rPr>
              <a:t> 미지급액</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미확정</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등으로 구성됩니다</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월말 기준 성과급 </a:t>
            </a:r>
            <a:r>
              <a:rPr lang="ko-KR" altLang="en-US" sz="850" b="0">
                <a:solidFill>
                  <a:schemeClr val="tx1"/>
                </a:solidFill>
                <a:ea typeface="맑은 고딕" panose="020B0503020000020004" pitchFamily="50" charset="-127"/>
              </a:rPr>
              <a:t>지급예상액 </a:t>
            </a:r>
            <a:r>
              <a:rPr lang="en-US" altLang="ko-KR" sz="850" b="0">
                <a:solidFill>
                  <a:schemeClr val="tx1"/>
                </a:solidFill>
                <a:ea typeface="맑은 고딕" panose="020B0503020000020004" pitchFamily="50" charset="-127"/>
              </a:rPr>
              <a:t>2.3</a:t>
            </a:r>
            <a:r>
              <a:rPr lang="ko-KR" altLang="en-US" sz="850" b="0">
                <a:solidFill>
                  <a:schemeClr val="tx1"/>
                </a:solidFill>
                <a:ea typeface="맑은 고딕" panose="020B0503020000020004" pitchFamily="50" charset="-127"/>
              </a:rPr>
              <a:t>억원을 </a:t>
            </a:r>
            <a:r>
              <a:rPr lang="ko-KR" altLang="en-US" sz="850" b="0" dirty="0">
                <a:solidFill>
                  <a:schemeClr val="tx1"/>
                </a:solidFill>
                <a:ea typeface="맑은 고딕" panose="020B0503020000020004" pitchFamily="50" charset="-127"/>
              </a:rPr>
              <a:t>인식하고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반기 </a:t>
            </a:r>
            <a:r>
              <a:rPr lang="ko-KR" altLang="en-US" sz="850" b="0" dirty="0" err="1">
                <a:solidFill>
                  <a:schemeClr val="tx1"/>
                </a:solidFill>
                <a:ea typeface="맑은 고딕" panose="020B0503020000020004" pitchFamily="50" charset="-127"/>
              </a:rPr>
              <a:t>결산시</a:t>
            </a:r>
            <a:r>
              <a:rPr lang="ko-KR" altLang="en-US" sz="850" b="0" dirty="0">
                <a:solidFill>
                  <a:schemeClr val="tx1"/>
                </a:solidFill>
                <a:ea typeface="맑은 고딕" panose="020B0503020000020004" pitchFamily="50" charset="-127"/>
              </a:rPr>
              <a:t> 연차수당부채 </a:t>
            </a:r>
            <a:r>
              <a:rPr lang="en-US" altLang="ko-KR" sz="850" b="0" dirty="0">
                <a:solidFill>
                  <a:schemeClr val="tx1"/>
                </a:solidFill>
                <a:ea typeface="맑은 고딕" panose="020B0503020000020004" pitchFamily="50" charset="-127"/>
              </a:rPr>
              <a:t>1.2</a:t>
            </a:r>
            <a:r>
              <a:rPr lang="ko-KR" altLang="en-US" sz="850" b="0" dirty="0">
                <a:solidFill>
                  <a:schemeClr val="tx1"/>
                </a:solidFill>
                <a:ea typeface="맑은 고딕" panose="020B0503020000020004" pitchFamily="50" charset="-127"/>
              </a:rPr>
              <a:t>억의 인식이 누락되었습니다</a:t>
            </a:r>
            <a:r>
              <a:rPr lang="en-US" altLang="ko-KR" sz="850" b="0" dirty="0">
                <a:solidFill>
                  <a:schemeClr val="tx1"/>
                </a:solidFill>
                <a:ea typeface="맑은 고딕" panose="020B0503020000020004" pitchFamily="50" charset="-127"/>
              </a:rPr>
              <a:t>.</a:t>
            </a:r>
          </a:p>
        </p:txBody>
      </p:sp>
      <p:sp>
        <p:nvSpPr>
          <p:cNvPr id="11" name="Text Box 51">
            <a:extLst>
              <a:ext uri="{FF2B5EF4-FFF2-40B4-BE49-F238E27FC236}">
                <a16:creationId xmlns:a16="http://schemas.microsoft.com/office/drawing/2014/main" id="{8BEB7B5D-BE9B-4FA3-99C5-283027DC2119}"/>
              </a:ext>
            </a:extLst>
          </p:cNvPr>
          <p:cNvSpPr txBox="1">
            <a:spLocks noChangeArrowheads="1"/>
          </p:cNvSpPr>
          <p:nvPr/>
        </p:nvSpPr>
        <p:spPr bwMode="auto">
          <a:xfrm>
            <a:off x="415635" y="6055693"/>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8707B551-81AB-41FF-B86E-BD76547491B5}"/>
              </a:ext>
            </a:extLst>
          </p:cNvPr>
          <p:cNvPicPr>
            <a:picLocks noChangeAspect="1"/>
          </p:cNvPicPr>
          <p:nvPr/>
        </p:nvPicPr>
        <p:blipFill>
          <a:blip r:embed="rId3"/>
          <a:stretch>
            <a:fillRect/>
          </a:stretch>
        </p:blipFill>
        <p:spPr>
          <a:xfrm>
            <a:off x="415635" y="1482807"/>
            <a:ext cx="4486275" cy="4533900"/>
          </a:xfrm>
          <a:prstGeom prst="rect">
            <a:avLst/>
          </a:prstGeom>
        </p:spPr>
      </p:pic>
      <p:sp>
        <p:nvSpPr>
          <p:cNvPr id="7" name="Text Placeholder 3">
            <a:extLst>
              <a:ext uri="{FF2B5EF4-FFF2-40B4-BE49-F238E27FC236}">
                <a16:creationId xmlns:a16="http://schemas.microsoft.com/office/drawing/2014/main" id="{E3AFB2A3-1E6E-457A-909F-79D155D3168F}"/>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209796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2DEAAC-BD33-4DB7-97DA-772C15679B2E}"/>
              </a:ext>
            </a:extLst>
          </p:cNvPr>
          <p:cNvSpPr txBox="1">
            <a:spLocks/>
          </p:cNvSpPr>
          <p:nvPr/>
        </p:nvSpPr>
        <p:spPr>
          <a:xfrm>
            <a:off x="414747" y="304189"/>
            <a:ext cx="8918244" cy="723600"/>
          </a:xfrm>
          <a:prstGeom prst="rect">
            <a:avLst/>
          </a:prstGeom>
        </p:spPr>
        <p:txBody>
          <a:bodyPr lIns="0" tIns="0" rIns="0" bIns="0"/>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r>
              <a:rPr lang="en-GB" sz="3000" b="1" dirty="0"/>
              <a:t>Important Notice</a:t>
            </a:r>
          </a:p>
        </p:txBody>
      </p:sp>
      <p:sp>
        <p:nvSpPr>
          <p:cNvPr id="9" name="TextBox 8">
            <a:extLst>
              <a:ext uri="{FF2B5EF4-FFF2-40B4-BE49-F238E27FC236}">
                <a16:creationId xmlns:a16="http://schemas.microsoft.com/office/drawing/2014/main" id="{63E0A1CD-AA9F-465F-A97D-3BEC8BB013D8}"/>
              </a:ext>
            </a:extLst>
          </p:cNvPr>
          <p:cNvSpPr txBox="1"/>
          <p:nvPr/>
        </p:nvSpPr>
        <p:spPr>
          <a:xfrm>
            <a:off x="393397" y="1433944"/>
            <a:ext cx="4465942" cy="4464832"/>
          </a:xfrm>
          <a:prstGeom prst="rect">
            <a:avLst/>
          </a:prstGeom>
          <a:noFill/>
        </p:spPr>
        <p:txBody>
          <a:bodyPr wrap="square" lIns="54610" tIns="54610" rIns="54610" bIns="54610" rtlCol="0">
            <a:noAutofit/>
          </a:bodyPr>
          <a:lstStyle/>
          <a:p>
            <a:r>
              <a:rPr lang="ko-KR" altLang="en-US" sz="900" dirty="0">
                <a:latin typeface="맑은 고딕" panose="020B0503020000020004" pitchFamily="50" charset="-127"/>
                <a:ea typeface="맑은 고딕" panose="020B0503020000020004" pitchFamily="50" charset="-127"/>
              </a:rPr>
              <a:t>동화약품 주식회사</a:t>
            </a:r>
            <a:endParaRPr lang="en-US" altLang="ko-KR" sz="900" dirty="0">
              <a:latin typeface="맑은 고딕" panose="020B0503020000020004" pitchFamily="50" charset="-127"/>
              <a:ea typeface="맑은 고딕" panose="020B0503020000020004" pitchFamily="50" charset="-127"/>
            </a:endParaRPr>
          </a:p>
          <a:p>
            <a:r>
              <a:rPr lang="ko-KR" altLang="ko-KR" sz="900" dirty="0">
                <a:latin typeface="맑은 고딕" panose="020B0503020000020004" pitchFamily="50" charset="-127"/>
                <a:ea typeface="맑은 고딕" panose="020B0503020000020004" pitchFamily="50" charset="-127"/>
              </a:rPr>
              <a:t>서울특별시 </a:t>
            </a:r>
            <a:r>
              <a:rPr lang="ko-KR" altLang="en-US" sz="900" dirty="0">
                <a:latin typeface="맑은 고딕" panose="020B0503020000020004" pitchFamily="50" charset="-127"/>
                <a:ea typeface="맑은 고딕" panose="020B0503020000020004" pitchFamily="50" charset="-127"/>
              </a:rPr>
              <a:t>중구 남대문로</a:t>
            </a:r>
            <a:r>
              <a:rPr lang="en-US" altLang="ko-KR" sz="900" dirty="0">
                <a:latin typeface="맑은 고딕" panose="020B0503020000020004" pitchFamily="50" charset="-127"/>
                <a:ea typeface="맑은 고딕" panose="020B0503020000020004" pitchFamily="50" charset="-127"/>
              </a:rPr>
              <a:t>9</a:t>
            </a:r>
            <a:r>
              <a:rPr lang="ko-KR" altLang="en-US" sz="900" dirty="0">
                <a:latin typeface="맑은 고딕" panose="020B0503020000020004" pitchFamily="50" charset="-127"/>
                <a:ea typeface="맑은 고딕" panose="020B0503020000020004" pitchFamily="50" charset="-127"/>
              </a:rPr>
              <a:t>길 </a:t>
            </a:r>
            <a:r>
              <a:rPr lang="en-US" altLang="ko-KR" sz="900" dirty="0">
                <a:latin typeface="맑은 고딕" panose="020B0503020000020004" pitchFamily="50" charset="-127"/>
                <a:ea typeface="맑은 고딕" panose="020B0503020000020004" pitchFamily="50" charset="-127"/>
              </a:rPr>
              <a:t>24</a:t>
            </a:r>
          </a:p>
          <a:p>
            <a:endParaRPr lang="en-US" altLang="ko-KR" sz="900" dirty="0">
              <a:latin typeface="맑은 고딕" panose="020B0503020000020004" pitchFamily="50" charset="-127"/>
              <a:ea typeface="맑은 고딕" panose="020B0503020000020004" pitchFamily="50" charset="-127"/>
            </a:endParaRPr>
          </a:p>
          <a:p>
            <a:r>
              <a:rPr lang="en-US" altLang="ko-KR" sz="900" dirty="0">
                <a:latin typeface="맑은 고딕" panose="020B0503020000020004" pitchFamily="50" charset="-127"/>
                <a:ea typeface="맑은 고딕" panose="020B0503020000020004" pitchFamily="50" charset="-127"/>
              </a:rPr>
              <a:t>2021</a:t>
            </a:r>
            <a:r>
              <a:rPr lang="ko-KR" altLang="en-US" sz="900" dirty="0">
                <a:latin typeface="맑은 고딕" panose="020B0503020000020004" pitchFamily="50" charset="-127"/>
                <a:ea typeface="맑은 고딕" panose="020B0503020000020004" pitchFamily="50" charset="-127"/>
              </a:rPr>
              <a:t>년 </a:t>
            </a:r>
            <a:r>
              <a:rPr lang="en-US" altLang="ko-KR" sz="900" dirty="0">
                <a:latin typeface="맑은 고딕" panose="020B0503020000020004" pitchFamily="50" charset="-127"/>
                <a:ea typeface="맑은 고딕" panose="020B0503020000020004" pitchFamily="50" charset="-127"/>
              </a:rPr>
              <a:t>9</a:t>
            </a:r>
            <a:r>
              <a:rPr lang="ko-KR" altLang="en-US" sz="900" dirty="0">
                <a:latin typeface="맑은 고딕" panose="020B0503020000020004" pitchFamily="50" charset="-127"/>
                <a:ea typeface="맑은 고딕" panose="020B0503020000020004" pitchFamily="50" charset="-127"/>
              </a:rPr>
              <a:t>월 </a:t>
            </a:r>
            <a:r>
              <a:rPr lang="en-US" altLang="ko-KR" sz="900" dirty="0">
                <a:latin typeface="맑은 고딕" panose="020B0503020000020004" pitchFamily="50" charset="-127"/>
                <a:ea typeface="맑은 고딕" panose="020B0503020000020004" pitchFamily="50" charset="-127"/>
              </a:rPr>
              <a:t>30</a:t>
            </a:r>
            <a:r>
              <a:rPr lang="ko-KR" altLang="en-US" sz="900" dirty="0">
                <a:latin typeface="맑은 고딕" panose="020B0503020000020004" pitchFamily="50" charset="-127"/>
                <a:ea typeface="맑은 고딕" panose="020B0503020000020004" pitchFamily="50" charset="-127"/>
              </a:rPr>
              <a:t>일</a:t>
            </a:r>
            <a:endParaRPr lang="en-US" altLang="ko-KR" sz="900" dirty="0">
              <a:latin typeface="맑은 고딕" panose="020B0503020000020004" pitchFamily="50" charset="-127"/>
              <a:ea typeface="맑은 고딕" panose="020B0503020000020004" pitchFamily="50" charset="-127"/>
            </a:endParaRPr>
          </a:p>
          <a:p>
            <a:endParaRPr lang="ko-KR" altLang="en-US" sz="900" dirty="0">
              <a:latin typeface="맑은 고딕" panose="020B0503020000020004" pitchFamily="50" charset="-127"/>
              <a:ea typeface="맑은 고딕" panose="020B0503020000020004" pitchFamily="50" charset="-127"/>
            </a:endParaRPr>
          </a:p>
          <a:p>
            <a:r>
              <a:rPr lang="ko-KR" altLang="en-US" sz="900" dirty="0">
                <a:latin typeface="맑은 고딕" panose="020B0503020000020004" pitchFamily="50" charset="-127"/>
                <a:ea typeface="맑은 고딕" panose="020B0503020000020004" pitchFamily="50" charset="-127"/>
              </a:rPr>
              <a:t>대표이사 귀하</a:t>
            </a:r>
          </a:p>
          <a:p>
            <a:endParaRPr lang="en-US" altLang="ko-KR" sz="900" dirty="0">
              <a:latin typeface="맑은 고딕" panose="020B0503020000020004" pitchFamily="50" charset="-127"/>
              <a:ea typeface="맑은 고딕" panose="020B0503020000020004" pitchFamily="50" charset="-127"/>
            </a:endParaRPr>
          </a:p>
          <a:p>
            <a:r>
              <a:rPr lang="ko-KR" altLang="en-US" sz="900" dirty="0">
                <a:latin typeface="맑은 고딕" panose="020B0503020000020004" pitchFamily="50" charset="-127"/>
                <a:ea typeface="맑은 고딕" panose="020B0503020000020004" pitchFamily="50" charset="-127"/>
              </a:rPr>
              <a:t>삼정 회계법인</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이하”</a:t>
            </a: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은 계약조건에 따라 주식회사 </a:t>
            </a:r>
            <a:r>
              <a:rPr lang="ko-KR" altLang="en-US" sz="900" dirty="0" err="1">
                <a:latin typeface="맑은 고딕" panose="020B0503020000020004" pitchFamily="50" charset="-127"/>
                <a:ea typeface="맑은 고딕" panose="020B0503020000020004" pitchFamily="50" charset="-127"/>
              </a:rPr>
              <a:t>메디안디노스틱</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이하 “대상회사”</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회사”라 함</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에 대한 동화약품 주식회사</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이하 “고객” 또는 “귀사”라함</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의 재무실사를 지원하는 용역을 수행하였습니다</a:t>
            </a:r>
            <a:r>
              <a:rPr lang="en-US" altLang="ko-KR" sz="900" dirty="0">
                <a:latin typeface="맑은 고딕" panose="020B0503020000020004" pitchFamily="50" charset="-127"/>
                <a:ea typeface="맑은 고딕" panose="020B0503020000020004" pitchFamily="50" charset="-127"/>
              </a:rPr>
              <a:t>.</a:t>
            </a:r>
          </a:p>
          <a:p>
            <a:endParaRPr lang="en-US" altLang="ko-KR" sz="900" dirty="0">
              <a:latin typeface="맑은 고딕" panose="020B0503020000020004" pitchFamily="50" charset="-127"/>
              <a:ea typeface="맑은 고딕" panose="020B0503020000020004" pitchFamily="50" charset="-127"/>
            </a:endParaRPr>
          </a:p>
          <a:p>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가 수행한 용역의 목적은 고객의 대상회사에 대한 재무실사를 지원하는 것이었습니다</a:t>
            </a:r>
            <a:r>
              <a:rPr lang="en-US" altLang="ko-KR" sz="900" dirty="0">
                <a:latin typeface="맑은 고딕" panose="020B0503020000020004" pitchFamily="50" charset="-127"/>
                <a:ea typeface="맑은 고딕" panose="020B0503020000020004" pitchFamily="50" charset="-127"/>
              </a:rPr>
              <a:t>.</a:t>
            </a:r>
          </a:p>
          <a:p>
            <a:endParaRPr lang="en-US" altLang="ko-KR" sz="900" dirty="0">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의 용역은 고객에 대한 모든 중요한 사항들을 언급하는 것은 아니며</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혹시 있을지도 모르는 자료의 오류</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부정</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불법행위에 대한 정보를 모두 언급하지는 아니합니다</a:t>
            </a:r>
            <a:r>
              <a:rPr lang="en-US" altLang="ko-KR" sz="900" dirty="0">
                <a:latin typeface="맑은 고딕" panose="020B0503020000020004" pitchFamily="50" charset="-127"/>
                <a:ea typeface="맑은 고딕" panose="020B0503020000020004" pitchFamily="50" charset="-127"/>
              </a:rPr>
              <a:t>. </a:t>
            </a:r>
            <a:endParaRPr lang="ko-KR" altLang="en-US" sz="900" dirty="0">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는 고객에게 용역계약서상 용역의 목적 또는 다른 어떠한 목적으로도 </a:t>
            </a: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가 제공한 용역의 절차상의 충분성에 대해 어떠한 보장도 하지 아니합니다</a:t>
            </a:r>
            <a:r>
              <a:rPr lang="en-US" altLang="ko-KR" sz="900" dirty="0">
                <a:latin typeface="맑은 고딕" panose="020B0503020000020004" pitchFamily="50" charset="-127"/>
                <a:ea typeface="맑은 고딕" panose="020B0503020000020004" pitchFamily="50" charset="-127"/>
              </a:rPr>
              <a:t>. </a:t>
            </a:r>
          </a:p>
          <a:p>
            <a:pPr algn="just">
              <a:spcBef>
                <a:spcPct val="80000"/>
              </a:spcBef>
              <a:buClr>
                <a:srgbClr val="003399"/>
              </a:buClr>
              <a:buSzPct val="85000"/>
              <a:defRPr/>
            </a:pPr>
            <a:r>
              <a:rPr lang="ko-KR" altLang="en-US" sz="900" dirty="0">
                <a:latin typeface="맑은 고딕" panose="020B0503020000020004" pitchFamily="50" charset="-127"/>
                <a:ea typeface="맑은 고딕" panose="020B0503020000020004" pitchFamily="50" charset="-127"/>
              </a:rPr>
              <a:t>본 용역의 주요 업무범위는 제공된 재무정보를 파악하고</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분석하고</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주요사항을 언급하는 것이었습니다</a:t>
            </a:r>
            <a:r>
              <a:rPr lang="en-US" altLang="ko-KR" sz="900" dirty="0">
                <a:latin typeface="맑은 고딕" panose="020B0503020000020004" pitchFamily="50" charset="-127"/>
                <a:ea typeface="맑은 고딕" panose="020B0503020000020004" pitchFamily="50" charset="-127"/>
              </a:rPr>
              <a:t>.</a:t>
            </a:r>
          </a:p>
          <a:p>
            <a:pPr algn="just">
              <a:spcBef>
                <a:spcPct val="80000"/>
              </a:spcBef>
              <a:buClr>
                <a:srgbClr val="003399"/>
              </a:buClr>
              <a:buSzPct val="85000"/>
              <a:defRPr/>
            </a:pP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의 보고서는 그 특성상</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고객의 회사 평가에 대한 지원의 목적 외에는 적합하지 않을 수 있으므로</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고객의 내부 목적으로만 사용이 제한됩니다</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따라서 계약서에 언급되어 있는 경우를 제외하고 </a:t>
            </a: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 보고서의 전체 또는 일부가 </a:t>
            </a:r>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의 사전서면 동의 없이 고객 이외의 제 </a:t>
            </a:r>
            <a:r>
              <a:rPr lang="en-US" altLang="ko-KR" sz="900" dirty="0">
                <a:latin typeface="맑은 고딕" panose="020B0503020000020004" pitchFamily="50" charset="-127"/>
                <a:ea typeface="맑은 고딕" panose="020B0503020000020004" pitchFamily="50" charset="-127"/>
              </a:rPr>
              <a:t>3</a:t>
            </a:r>
            <a:r>
              <a:rPr lang="ko-KR" altLang="en-US" sz="900" dirty="0">
                <a:latin typeface="맑은 고딕" panose="020B0503020000020004" pitchFamily="50" charset="-127"/>
                <a:ea typeface="맑은 고딕" panose="020B0503020000020004" pitchFamily="50" charset="-127"/>
              </a:rPr>
              <a:t>자에게 제공 또는 열람 되어서는 안됩니다</a:t>
            </a:r>
            <a:r>
              <a:rPr lang="en-US" altLang="ko-KR" sz="900" dirty="0">
                <a:latin typeface="맑은 고딕" panose="020B0503020000020004" pitchFamily="50" charset="-127"/>
                <a:ea typeface="맑은 고딕" panose="020B0503020000020004" pitchFamily="50" charset="-127"/>
              </a:rPr>
              <a:t>.</a:t>
            </a:r>
          </a:p>
          <a:p>
            <a:pPr algn="just">
              <a:spcBef>
                <a:spcPct val="80000"/>
              </a:spcBef>
              <a:buClr>
                <a:srgbClr val="003399"/>
              </a:buClr>
              <a:buSzPct val="85000"/>
              <a:defRPr/>
            </a:pPr>
            <a:endParaRPr lang="en-US" altLang="ko-KR" sz="900" dirty="0">
              <a:latin typeface="맑은 고딕" panose="020B0503020000020004" pitchFamily="50" charset="-127"/>
              <a:ea typeface="맑은 고딕" panose="020B0503020000020004" pitchFamily="50" charset="-127"/>
            </a:endParaRPr>
          </a:p>
          <a:p>
            <a:pPr algn="just">
              <a:spcBef>
                <a:spcPct val="80000"/>
              </a:spcBef>
              <a:buClr>
                <a:srgbClr val="003399"/>
              </a:buClr>
              <a:buSzPct val="85000"/>
              <a:defRPr/>
            </a:pPr>
            <a:r>
              <a:rPr lang="en-US" altLang="ko-KR" sz="1200" b="1" dirty="0">
                <a:latin typeface="맑은 고딕" panose="020B0503020000020004" pitchFamily="50" charset="-127"/>
                <a:ea typeface="맑은 고딕" panose="020B0503020000020004" pitchFamily="50" charset="-127"/>
              </a:rPr>
              <a:t>DRAFT</a:t>
            </a:r>
            <a:endParaRPr lang="ko-KR" altLang="en-US" sz="1200" b="1" dirty="0">
              <a:latin typeface="맑은 고딕" panose="020B0503020000020004" pitchFamily="50" charset="-127"/>
              <a:ea typeface="맑은 고딕" panose="020B0503020000020004" pitchFamily="50" charset="-127"/>
            </a:endParaRPr>
          </a:p>
          <a:p>
            <a:endParaRPr lang="en-US" altLang="ko-KR" sz="9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D5C5DE3C-DFDE-488A-BD35-7178179D434E}"/>
              </a:ext>
            </a:extLst>
          </p:cNvPr>
          <p:cNvSpPr txBox="1"/>
          <p:nvPr/>
        </p:nvSpPr>
        <p:spPr>
          <a:xfrm>
            <a:off x="2715899" y="759690"/>
            <a:ext cx="2788226" cy="836469"/>
          </a:xfrm>
          <a:prstGeom prst="rect">
            <a:avLst/>
          </a:prstGeom>
          <a:noFill/>
        </p:spPr>
        <p:txBody>
          <a:bodyPr wrap="square" lIns="54610" tIns="54610" rIns="54610" bIns="54610" rtlCol="0">
            <a:noAutofit/>
          </a:bodyPr>
          <a:lstStyle/>
          <a:p>
            <a:r>
              <a:rPr lang="ko-KR" altLang="en-US" sz="900" dirty="0">
                <a:latin typeface="맑은 고딕" panose="020B0503020000020004" pitchFamily="50" charset="-127"/>
                <a:ea typeface="맑은 고딕" panose="020B0503020000020004" pitchFamily="50" charset="-127"/>
              </a:rPr>
              <a:t>삼정 회계법인</a:t>
            </a:r>
          </a:p>
          <a:p>
            <a:r>
              <a:rPr lang="ko-KR" altLang="en-US" sz="900" dirty="0">
                <a:latin typeface="맑은 고딕" panose="020B0503020000020004" pitchFamily="50" charset="-127"/>
                <a:ea typeface="맑은 고딕" panose="020B0503020000020004" pitchFamily="50" charset="-127"/>
              </a:rPr>
              <a:t>서울특별시 강남구 테헤란로</a:t>
            </a:r>
            <a:r>
              <a:rPr lang="en-US" altLang="ko-KR" sz="900" dirty="0">
                <a:latin typeface="맑은 고딕" panose="020B0503020000020004" pitchFamily="50" charset="-127"/>
                <a:ea typeface="맑은 고딕" panose="020B0503020000020004" pitchFamily="50" charset="-127"/>
              </a:rPr>
              <a:t>152</a:t>
            </a:r>
          </a:p>
          <a:p>
            <a:r>
              <a:rPr lang="ko-KR" altLang="en-US" sz="900" dirty="0">
                <a:latin typeface="맑은 고딕" panose="020B0503020000020004" pitchFamily="50" charset="-127"/>
                <a:ea typeface="맑은 고딕" panose="020B0503020000020004" pitchFamily="50" charset="-127"/>
              </a:rPr>
              <a:t>강남 파이낸스센터</a:t>
            </a:r>
            <a:r>
              <a:rPr lang="en-US" altLang="ko-KR" sz="900" dirty="0">
                <a:latin typeface="맑은 고딕" panose="020B0503020000020004" pitchFamily="50" charset="-127"/>
                <a:ea typeface="맑은 고딕" panose="020B0503020000020004" pitchFamily="50" charset="-127"/>
              </a:rPr>
              <a:t>27</a:t>
            </a:r>
            <a:r>
              <a:rPr lang="ko-KR" altLang="en-US" sz="900" dirty="0">
                <a:latin typeface="맑은 고딕" panose="020B0503020000020004" pitchFamily="50" charset="-127"/>
                <a:ea typeface="맑은 고딕" panose="020B0503020000020004" pitchFamily="50" charset="-127"/>
              </a:rPr>
              <a:t>층</a:t>
            </a:r>
          </a:p>
          <a:p>
            <a:r>
              <a:rPr lang="en-US" altLang="ko-KR" sz="900" dirty="0">
                <a:latin typeface="맑은 고딕" panose="020B0503020000020004" pitchFamily="50" charset="-127"/>
                <a:ea typeface="맑은 고딕" panose="020B0503020000020004" pitchFamily="50" charset="-127"/>
              </a:rPr>
              <a:t>06236</a:t>
            </a:r>
            <a:endParaRPr lang="ko-KR" altLang="en-US" sz="900" dirty="0">
              <a:solidFill>
                <a:schemeClr val="tx2"/>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FBD96188-A5A1-4E39-B4B6-CA57AEAA10DA}"/>
              </a:ext>
            </a:extLst>
          </p:cNvPr>
          <p:cNvSpPr txBox="1"/>
          <p:nvPr/>
        </p:nvSpPr>
        <p:spPr>
          <a:xfrm>
            <a:off x="5046664" y="1419678"/>
            <a:ext cx="4370386" cy="4088315"/>
          </a:xfrm>
          <a:prstGeom prst="rect">
            <a:avLst/>
          </a:prstGeom>
          <a:noFill/>
        </p:spPr>
        <p:txBody>
          <a:bodyPr wrap="square" lIns="54610" tIns="54610" rIns="54610" bIns="54610" rtlCol="0">
            <a:noAutofit/>
          </a:bodyPr>
          <a:lstStyle/>
          <a:p>
            <a:r>
              <a:rPr lang="ko-KR" altLang="en-US" sz="900" b="1" dirty="0">
                <a:latin typeface="맑은 고딕" panose="020B0503020000020004" pitchFamily="50" charset="-127"/>
                <a:ea typeface="맑은 고딕" panose="020B0503020000020004" pitchFamily="50" charset="-127"/>
              </a:rPr>
              <a:t>보고서 이용에 관한 고지</a:t>
            </a:r>
            <a:endParaRPr lang="ko-KR" altLang="en-US" sz="900" dirty="0">
              <a:latin typeface="맑은 고딕" panose="020B0503020000020004" pitchFamily="50" charset="-127"/>
              <a:ea typeface="맑은 고딕" panose="020B0503020000020004" pitchFamily="50" charset="-127"/>
            </a:endParaRPr>
          </a:p>
          <a:p>
            <a:endParaRPr lang="en-US" altLang="ko-KR" sz="900" dirty="0">
              <a:latin typeface="맑은 고딕" panose="020B0503020000020004" pitchFamily="50" charset="-127"/>
              <a:ea typeface="맑은 고딕" panose="020B0503020000020004" pitchFamily="50" charset="-127"/>
            </a:endParaRPr>
          </a:p>
          <a:p>
            <a:r>
              <a:rPr lang="en-US" altLang="ko-KR" sz="900" dirty="0">
                <a:latin typeface="맑은 고딕" panose="020B0503020000020004" pitchFamily="50" charset="-127"/>
                <a:ea typeface="맑은 고딕" panose="020B0503020000020004" pitchFamily="50" charset="-127"/>
              </a:rPr>
              <a:t>KPMG</a:t>
            </a:r>
            <a:r>
              <a:rPr lang="ko-KR" altLang="en-US" sz="900" dirty="0">
                <a:latin typeface="맑은 고딕" panose="020B0503020000020004" pitchFamily="50" charset="-127"/>
                <a:ea typeface="맑은 고딕" panose="020B0503020000020004" pitchFamily="50" charset="-127"/>
              </a:rPr>
              <a:t>는 본 용역을 </a:t>
            </a:r>
            <a:r>
              <a:rPr lang="en-US" altLang="ko-KR" sz="900" dirty="0">
                <a:latin typeface="맑은 고딕" panose="020B0503020000020004" pitchFamily="50" charset="-127"/>
                <a:ea typeface="맑은 고딕" panose="020B0503020000020004" pitchFamily="50" charset="-127"/>
              </a:rPr>
              <a:t>2021</a:t>
            </a:r>
            <a:r>
              <a:rPr lang="ko-KR" altLang="en-US" sz="900" dirty="0">
                <a:latin typeface="맑은 고딕" panose="020B0503020000020004" pitchFamily="50" charset="-127"/>
                <a:ea typeface="맑은 고딕" panose="020B0503020000020004" pitchFamily="50" charset="-127"/>
              </a:rPr>
              <a:t>년 </a:t>
            </a:r>
            <a:r>
              <a:rPr lang="en-US" altLang="ko-KR" sz="900" dirty="0">
                <a:latin typeface="맑은 고딕" panose="020B0503020000020004" pitchFamily="50" charset="-127"/>
                <a:ea typeface="맑은 고딕" panose="020B0503020000020004" pitchFamily="50" charset="-127"/>
              </a:rPr>
              <a:t>9</a:t>
            </a:r>
            <a:r>
              <a:rPr lang="ko-KR" altLang="en-US" sz="900" dirty="0">
                <a:latin typeface="맑은 고딕" panose="020B0503020000020004" pitchFamily="50" charset="-127"/>
                <a:ea typeface="맑은 고딕" panose="020B0503020000020004" pitchFamily="50" charset="-127"/>
              </a:rPr>
              <a:t>월 </a:t>
            </a:r>
            <a:r>
              <a:rPr lang="en-US" altLang="ko-KR" sz="900" dirty="0">
                <a:latin typeface="맑은 고딕" panose="020B0503020000020004" pitchFamily="50" charset="-127"/>
                <a:ea typeface="맑은 고딕" panose="020B0503020000020004" pitchFamily="50" charset="-127"/>
              </a:rPr>
              <a:t>30</a:t>
            </a:r>
            <a:r>
              <a:rPr lang="ko-KR" altLang="en-US" sz="900" dirty="0">
                <a:latin typeface="맑은 고딕" panose="020B0503020000020004" pitchFamily="50" charset="-127"/>
                <a:ea typeface="맑은 고딕" panose="020B0503020000020004" pitchFamily="50" charset="-127"/>
              </a:rPr>
              <a:t>일까지 수행하였습니다</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따라서</a:t>
            </a:r>
            <a:r>
              <a:rPr lang="en-US" altLang="ko-KR" sz="900" dirty="0">
                <a:latin typeface="맑은 고딕" panose="020B0503020000020004" pitchFamily="50" charset="-127"/>
                <a:ea typeface="맑은 고딕" panose="020B0503020000020004" pitchFamily="50" charset="-127"/>
              </a:rPr>
              <a:t>, KPMG</a:t>
            </a:r>
            <a:r>
              <a:rPr lang="ko-KR" altLang="en-US" sz="900" dirty="0">
                <a:latin typeface="맑은 고딕" panose="020B0503020000020004" pitchFamily="50" charset="-127"/>
                <a:ea typeface="맑은 고딕" panose="020B0503020000020004" pitchFamily="50" charset="-127"/>
              </a:rPr>
              <a:t>는 </a:t>
            </a:r>
            <a:r>
              <a:rPr lang="en-US" altLang="ko-KR" sz="900" dirty="0">
                <a:latin typeface="맑은 고딕" panose="020B0503020000020004" pitchFamily="50" charset="-127"/>
                <a:ea typeface="맑은 고딕" panose="020B0503020000020004" pitchFamily="50" charset="-127"/>
              </a:rPr>
              <a:t>2021</a:t>
            </a:r>
            <a:r>
              <a:rPr lang="ko-KR" altLang="en-US" sz="900" dirty="0">
                <a:latin typeface="맑은 고딕" panose="020B0503020000020004" pitchFamily="50" charset="-127"/>
                <a:ea typeface="맑은 고딕" panose="020B0503020000020004" pitchFamily="50" charset="-127"/>
              </a:rPr>
              <a:t>년 </a:t>
            </a:r>
            <a:r>
              <a:rPr lang="en-US" altLang="ko-KR" sz="900" dirty="0">
                <a:latin typeface="맑은 고딕" panose="020B0503020000020004" pitchFamily="50" charset="-127"/>
                <a:ea typeface="맑은 고딕" panose="020B0503020000020004" pitchFamily="50" charset="-127"/>
              </a:rPr>
              <a:t>9</a:t>
            </a:r>
            <a:r>
              <a:rPr lang="ko-KR" altLang="en-US" sz="900" dirty="0">
                <a:latin typeface="맑은 고딕" panose="020B0503020000020004" pitchFamily="50" charset="-127"/>
                <a:ea typeface="맑은 고딕" panose="020B0503020000020004" pitchFamily="50" charset="-127"/>
              </a:rPr>
              <a:t>월 </a:t>
            </a:r>
            <a:r>
              <a:rPr lang="en-US" altLang="ko-KR" sz="900" dirty="0">
                <a:latin typeface="맑은 고딕" panose="020B0503020000020004" pitchFamily="50" charset="-127"/>
                <a:ea typeface="맑은 고딕" panose="020B0503020000020004" pitchFamily="50" charset="-127"/>
              </a:rPr>
              <a:t>30</a:t>
            </a:r>
            <a:r>
              <a:rPr lang="ko-KR" altLang="en-US" sz="900" dirty="0">
                <a:latin typeface="맑은 고딕" panose="020B0503020000020004" pitchFamily="50" charset="-127"/>
                <a:ea typeface="맑은 고딕" panose="020B0503020000020004" pitchFamily="50" charset="-127"/>
              </a:rPr>
              <a:t>일 이후에 발생하는 사건 및 거래를 반영하기 위해서 본 보고서에 포함된 정보를 수정해야 할 의무를 지지 않습니다</a:t>
            </a:r>
            <a:r>
              <a:rPr lang="en-US" altLang="ko-KR" sz="900" dirty="0">
                <a:latin typeface="맑은 고딕" panose="020B0503020000020004" pitchFamily="50" charset="-127"/>
                <a:ea typeface="맑은 고딕" panose="020B0503020000020004" pitchFamily="50" charset="-127"/>
              </a:rPr>
              <a:t>.</a:t>
            </a:r>
          </a:p>
          <a:p>
            <a:pPr lvl="0" algn="just" defTabSz="762000">
              <a:spcBef>
                <a:spcPct val="80000"/>
              </a:spcBef>
              <a:buClr>
                <a:srgbClr val="003399"/>
              </a:buClr>
              <a:buSzPct val="85000"/>
              <a:defRPr/>
            </a:pPr>
            <a:r>
              <a:rPr lang="ko-KR" altLang="en-US" sz="900" dirty="0">
                <a:solidFill>
                  <a:srgbClr val="000000"/>
                </a:solidFill>
                <a:latin typeface="Arial" pitchFamily="34" charset="0"/>
                <a:ea typeface="맑은 고딕" pitchFamily="50" charset="-127"/>
              </a:rPr>
              <a:t>이 보고서의 주된 자료는 대상회사에서 제공된 내부정보들입니다</a:t>
            </a:r>
            <a:r>
              <a:rPr lang="en-US" altLang="ko-KR" sz="900" dirty="0">
                <a:solidFill>
                  <a:srgbClr val="000000"/>
                </a:solidFill>
                <a:latin typeface="Arial" pitchFamily="34" charset="0"/>
                <a:ea typeface="맑은 고딕" pitchFamily="50" charset="-127"/>
              </a:rPr>
              <a:t>. </a:t>
            </a:r>
            <a:r>
              <a:rPr lang="ko-KR" altLang="en-US" sz="900" dirty="0">
                <a:solidFill>
                  <a:srgbClr val="000000"/>
                </a:solidFill>
                <a:latin typeface="Arial" pitchFamily="34" charset="0"/>
                <a:ea typeface="맑은 고딕" pitchFamily="50" charset="-127"/>
              </a:rPr>
              <a:t>이들 정보들의 정확성은 대상회사 경영진의 책임이며 </a:t>
            </a:r>
            <a:r>
              <a:rPr lang="en-US" altLang="ko-KR" sz="900" dirty="0">
                <a:solidFill>
                  <a:srgbClr val="000000"/>
                </a:solidFill>
                <a:latin typeface="Arial" pitchFamily="34" charset="0"/>
                <a:ea typeface="맑은 고딕" pitchFamily="50" charset="-127"/>
              </a:rPr>
              <a:t>KPMG</a:t>
            </a:r>
            <a:r>
              <a:rPr lang="ko-KR" altLang="en-US" sz="900" dirty="0">
                <a:solidFill>
                  <a:srgbClr val="000000"/>
                </a:solidFill>
                <a:latin typeface="Arial" pitchFamily="34" charset="0"/>
                <a:ea typeface="맑은 고딕" pitchFamily="50" charset="-127"/>
              </a:rPr>
              <a:t>는 어떠한 책임도 지지 않습니다. </a:t>
            </a:r>
          </a:p>
          <a:p>
            <a:pPr lvl="0" algn="just" defTabSz="762000">
              <a:spcBef>
                <a:spcPct val="80000"/>
              </a:spcBef>
              <a:buClr>
                <a:srgbClr val="003399"/>
              </a:buClr>
              <a:buSzPct val="85000"/>
              <a:defRPr/>
            </a:pPr>
            <a:r>
              <a:rPr lang="en-US" altLang="ko-KR" sz="900" dirty="0">
                <a:solidFill>
                  <a:srgbClr val="000000"/>
                </a:solidFill>
                <a:latin typeface="Arial" pitchFamily="34" charset="0"/>
                <a:ea typeface="맑은 고딕" pitchFamily="50" charset="-127"/>
              </a:rPr>
              <a:t>KPMG</a:t>
            </a:r>
            <a:r>
              <a:rPr lang="ko-KR" altLang="en-US" sz="900" dirty="0">
                <a:solidFill>
                  <a:srgbClr val="000000"/>
                </a:solidFill>
                <a:latin typeface="Arial" pitchFamily="34" charset="0"/>
                <a:ea typeface="맑은 고딕" pitchFamily="50" charset="-127"/>
              </a:rPr>
              <a:t>는 본 보고서에 제시된 정보들이 용역수행기간 중에 </a:t>
            </a:r>
            <a:r>
              <a:rPr lang="en-US" altLang="ko-KR" sz="900" dirty="0">
                <a:solidFill>
                  <a:srgbClr val="000000"/>
                </a:solidFill>
                <a:latin typeface="Arial" pitchFamily="34" charset="0"/>
                <a:ea typeface="맑은 고딕" pitchFamily="50" charset="-127"/>
              </a:rPr>
              <a:t>KPMG</a:t>
            </a:r>
            <a:r>
              <a:rPr lang="ko-KR" altLang="en-US" sz="900" dirty="0">
                <a:solidFill>
                  <a:srgbClr val="000000"/>
                </a:solidFill>
                <a:latin typeface="Arial" pitchFamily="34" charset="0"/>
                <a:ea typeface="맑은 고딕" pitchFamily="50" charset="-127"/>
              </a:rPr>
              <a:t>에게 제공되어진 다른 정보들과의 일치여부를 신의성실원칙에 입각하여 검토하였습니다. 그러나 </a:t>
            </a:r>
            <a:r>
              <a:rPr lang="en-US" altLang="ko-KR" sz="900" dirty="0">
                <a:solidFill>
                  <a:srgbClr val="000000"/>
                </a:solidFill>
                <a:latin typeface="Arial" pitchFamily="34" charset="0"/>
                <a:ea typeface="맑은 고딕" pitchFamily="50" charset="-127"/>
              </a:rPr>
              <a:t>KPMG</a:t>
            </a:r>
            <a:r>
              <a:rPr lang="ko-KR" altLang="en-US" sz="900" dirty="0">
                <a:solidFill>
                  <a:srgbClr val="000000"/>
                </a:solidFill>
                <a:latin typeface="Arial" pitchFamily="34" charset="0"/>
                <a:ea typeface="맑은 고딕" pitchFamily="50" charset="-127"/>
              </a:rPr>
              <a:t>는 이들 정보들에 대한 객관성을 검증하기 위하여 다른 증거와 대조하는 등의 절차를 취하지 않았습니다. </a:t>
            </a:r>
            <a:r>
              <a:rPr lang="en-US" altLang="ko-KR" sz="900" dirty="0">
                <a:solidFill>
                  <a:srgbClr val="000000"/>
                </a:solidFill>
                <a:latin typeface="Arial" pitchFamily="34" charset="0"/>
                <a:ea typeface="맑은 고딕" pitchFamily="50" charset="-127"/>
              </a:rPr>
              <a:t>KPMG </a:t>
            </a:r>
            <a:r>
              <a:rPr lang="ko-KR" altLang="en-US" sz="900" dirty="0">
                <a:solidFill>
                  <a:srgbClr val="000000"/>
                </a:solidFill>
                <a:latin typeface="Arial" pitchFamily="34" charset="0"/>
                <a:ea typeface="맑은 고딕" pitchFamily="50" charset="-127"/>
              </a:rPr>
              <a:t>용역의 범위는 감사의 범위와 다르며, 따라서 어떠한 형태의 확신도 제공하지 않습니다.</a:t>
            </a:r>
          </a:p>
          <a:p>
            <a:pPr lvl="0" algn="just" defTabSz="762000">
              <a:spcBef>
                <a:spcPct val="80000"/>
              </a:spcBef>
              <a:buClr>
                <a:srgbClr val="003399"/>
              </a:buClr>
              <a:buSzPct val="85000"/>
              <a:defRPr/>
            </a:pPr>
            <a:r>
              <a:rPr lang="ko-KR" altLang="en-US" sz="900" dirty="0">
                <a:solidFill>
                  <a:srgbClr val="000000"/>
                </a:solidFill>
                <a:latin typeface="Arial" pitchFamily="34" charset="0"/>
                <a:ea typeface="맑은 고딕" pitchFamily="50" charset="-127"/>
              </a:rPr>
              <a:t>이 보고서에 포함된 ‘</a:t>
            </a:r>
            <a:r>
              <a:rPr lang="en-US" altLang="ko-KR" sz="900" dirty="0">
                <a:solidFill>
                  <a:srgbClr val="000000"/>
                </a:solidFill>
                <a:latin typeface="Arial" pitchFamily="34" charset="0"/>
                <a:ea typeface="맑은 고딕" pitchFamily="50" charset="-127"/>
              </a:rPr>
              <a:t>KPMG analysis’</a:t>
            </a:r>
            <a:r>
              <a:rPr lang="ko-KR" altLang="en-US" sz="900" dirty="0">
                <a:solidFill>
                  <a:srgbClr val="000000"/>
                </a:solidFill>
                <a:latin typeface="Arial" pitchFamily="34" charset="0"/>
                <a:ea typeface="맑은 고딕" pitchFamily="50" charset="-127"/>
              </a:rPr>
              <a:t>는 대상회사에서 제공된 정보에 근거하여 본 용역의 특정 목적을 위한 분석을 실시하였음을 의미합니다.</a:t>
            </a:r>
            <a:endParaRPr lang="en-US" altLang="ko-KR" sz="900" dirty="0">
              <a:solidFill>
                <a:srgbClr val="000000"/>
              </a:solidFill>
              <a:latin typeface="Arial" pitchFamily="34" charset="0"/>
              <a:ea typeface="맑은 고딕" pitchFamily="50" charset="-127"/>
            </a:endParaRPr>
          </a:p>
          <a:p>
            <a:pPr lvl="0" algn="just" defTabSz="762000">
              <a:spcBef>
                <a:spcPct val="80000"/>
              </a:spcBef>
              <a:buClr>
                <a:srgbClr val="003399"/>
              </a:buClr>
              <a:buSzPct val="85000"/>
              <a:defRPr/>
            </a:pPr>
            <a:r>
              <a:rPr lang="en-US" altLang="ko-KR" sz="900" dirty="0">
                <a:solidFill>
                  <a:srgbClr val="000000"/>
                </a:solidFill>
                <a:latin typeface="Arial" pitchFamily="34" charset="0"/>
                <a:ea typeface="맑은 고딕" pitchFamily="50" charset="-127"/>
              </a:rPr>
              <a:t>QoE</a:t>
            </a:r>
            <a:r>
              <a:rPr lang="ko-KR" altLang="en-US" sz="900" dirty="0">
                <a:solidFill>
                  <a:srgbClr val="000000"/>
                </a:solidFill>
                <a:latin typeface="Arial" pitchFamily="34" charset="0"/>
                <a:ea typeface="맑은 고딕" pitchFamily="50" charset="-127"/>
              </a:rPr>
              <a:t>에 대한 분석은 예시목적으로 제시되었습니다</a:t>
            </a:r>
            <a:r>
              <a:rPr lang="en-US" altLang="ko-KR" sz="900" dirty="0">
                <a:solidFill>
                  <a:srgbClr val="000000"/>
                </a:solidFill>
                <a:latin typeface="Arial" pitchFamily="34" charset="0"/>
                <a:ea typeface="맑은 고딕" pitchFamily="50" charset="-127"/>
              </a:rPr>
              <a:t>. </a:t>
            </a:r>
            <a:r>
              <a:rPr lang="ko-KR" altLang="en-US" sz="900" dirty="0">
                <a:solidFill>
                  <a:srgbClr val="000000"/>
                </a:solidFill>
                <a:latin typeface="Arial" pitchFamily="34" charset="0"/>
                <a:ea typeface="맑은 고딕" pitchFamily="50" charset="-127"/>
              </a:rPr>
              <a:t>용역계약서에 따라 업무를 수행하면서 알게 된 </a:t>
            </a:r>
            <a:r>
              <a:rPr lang="en-US" altLang="ko-KR" sz="900" dirty="0">
                <a:solidFill>
                  <a:srgbClr val="000000"/>
                </a:solidFill>
                <a:latin typeface="Arial" pitchFamily="34" charset="0"/>
                <a:ea typeface="맑은 고딕" pitchFamily="50" charset="-127"/>
              </a:rPr>
              <a:t>EBITDA</a:t>
            </a:r>
            <a:r>
              <a:rPr lang="ko-KR" altLang="en-US" sz="900" dirty="0">
                <a:solidFill>
                  <a:srgbClr val="000000"/>
                </a:solidFill>
                <a:latin typeface="Arial" pitchFamily="34" charset="0"/>
                <a:ea typeface="맑은 고딕" pitchFamily="50" charset="-127"/>
              </a:rPr>
              <a:t>의 예외적인 변동이나 왜곡에 대하여 판단하였습니다</a:t>
            </a:r>
            <a:r>
              <a:rPr lang="en-US" altLang="ko-KR" sz="900" dirty="0">
                <a:solidFill>
                  <a:srgbClr val="000000"/>
                </a:solidFill>
                <a:latin typeface="Arial" pitchFamily="34" charset="0"/>
                <a:ea typeface="맑은 고딕" pitchFamily="50" charset="-127"/>
              </a:rPr>
              <a:t>. </a:t>
            </a:r>
            <a:r>
              <a:rPr lang="ko-KR" altLang="en-US" sz="900" dirty="0">
                <a:solidFill>
                  <a:srgbClr val="000000"/>
                </a:solidFill>
                <a:latin typeface="Arial" pitchFamily="34" charset="0"/>
                <a:ea typeface="맑은 고딕" pitchFamily="50" charset="-127"/>
              </a:rPr>
              <a:t> 분석의 내용은 달라질 수 있습니다</a:t>
            </a:r>
            <a:r>
              <a:rPr lang="en-US" altLang="ko-KR" sz="900" dirty="0">
                <a:solidFill>
                  <a:srgbClr val="000000"/>
                </a:solidFill>
                <a:latin typeface="Arial" pitchFamily="34" charset="0"/>
                <a:ea typeface="맑은 고딕" pitchFamily="50" charset="-127"/>
              </a:rPr>
              <a:t>.</a:t>
            </a:r>
          </a:p>
        </p:txBody>
      </p:sp>
    </p:spTree>
    <p:extLst>
      <p:ext uri="{BB962C8B-B14F-4D97-AF65-F5344CB8AC3E}">
        <p14:creationId xmlns:p14="http://schemas.microsoft.com/office/powerpoint/2010/main" val="1822210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ECEDB60B-7ED5-4D13-A563-0FB8A74F2E33}"/>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BS</a:t>
            </a:r>
            <a:r>
              <a:rPr lang="ko-KR" altLang="en-US" sz="3000" b="1" dirty="0">
                <a:solidFill>
                  <a:srgbClr val="00338D"/>
                </a:solidFill>
                <a:cs typeface="KPMG Extralight"/>
              </a:rPr>
              <a:t> </a:t>
            </a:r>
            <a:r>
              <a:rPr lang="en-US" altLang="ko-KR" sz="3000" b="1" dirty="0">
                <a:solidFill>
                  <a:srgbClr val="00338D"/>
                </a:solidFill>
                <a:cs typeface="KPMG Extralight"/>
              </a:rPr>
              <a:t>Overview</a:t>
            </a:r>
            <a:r>
              <a:rPr lang="en-US" altLang="ko-KR" sz="3000" dirty="0"/>
              <a:t> (2/2)</a:t>
            </a:r>
            <a:endParaRPr lang="en-US" altLang="ko-KR" sz="3000" b="1" dirty="0">
              <a:solidFill>
                <a:srgbClr val="00338D"/>
              </a:solidFill>
              <a:cs typeface="KPMG Extralight"/>
            </a:endParaRPr>
          </a:p>
        </p:txBody>
      </p:sp>
      <p:sp>
        <p:nvSpPr>
          <p:cNvPr id="97" name="직사각형 96">
            <a:extLst>
              <a:ext uri="{FF2B5EF4-FFF2-40B4-BE49-F238E27FC236}">
                <a16:creationId xmlns:a16="http://schemas.microsoft.com/office/drawing/2014/main" id="{3B98DA53-06FA-46FB-BE6E-9A625D447CF4}"/>
              </a:ext>
            </a:extLst>
          </p:cNvPr>
          <p:cNvSpPr/>
          <p:nvPr/>
        </p:nvSpPr>
        <p:spPr>
          <a:xfrm>
            <a:off x="415635" y="734697"/>
            <a:ext cx="9077499" cy="7031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2021</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월말 기준 회사의 자산총계는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210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사용권자산 및 유무형자산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70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(33.7%), </a:t>
            </a:r>
            <a:r>
              <a:rPr lang="ko-KR" altLang="en-US" sz="900" dirty="0" err="1">
                <a:solidFill>
                  <a:srgbClr val="00338D"/>
                </a:solidFill>
                <a:highlight>
                  <a:srgbClr val="FFFFFF"/>
                </a:highlight>
                <a:latin typeface="Arial" panose="020B0604020202020204" pitchFamily="34" charset="0"/>
                <a:ea typeface="맑은 고딕" panose="020B0503020000020004" pitchFamily="50" charset="-127"/>
              </a:rPr>
              <a:t>현금및현금성자산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56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(26.6%),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재고자산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28</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(13.4%),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기타금융자산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27</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(12.9%)</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으로 구성됩니다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회사는 창출하는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EBITDA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수준에 비해 운전자본 및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CAPEX</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로 인한 현금소요액 수준이 낮아 영업으로 창출하는 현금흐름이 대부분 현금으로 누적되고 있습니다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2021</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6</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월말 기준 회사의 부채총계는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억이며</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단기차입금과 매입채무</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미지급금</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미지급비용</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리스부채로 구성되어 있습니다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endParaRPr lang="en-US" altLang="ko-KR" sz="900" dirty="0">
              <a:solidFill>
                <a:srgbClr val="1D4A9A"/>
              </a:solidFill>
              <a:highlight>
                <a:srgbClr val="FFFFFF"/>
              </a:highlight>
              <a:latin typeface="Arial" panose="020B0604020202020204" pitchFamily="34" charset="0"/>
              <a:ea typeface="맑은 고딕" panose="020B0503020000020004" pitchFamily="50" charset="-127"/>
            </a:endParaRPr>
          </a:p>
        </p:txBody>
      </p:sp>
      <p:sp>
        <p:nvSpPr>
          <p:cNvPr id="13" name="텍스트 개체 틀 1">
            <a:extLst>
              <a:ext uri="{FF2B5EF4-FFF2-40B4-BE49-F238E27FC236}">
                <a16:creationId xmlns:a16="http://schemas.microsoft.com/office/drawing/2014/main" id="{053FC516-8275-42FF-9A4E-7C551DB52FF0}"/>
              </a:ext>
            </a:extLst>
          </p:cNvPr>
          <p:cNvSpPr txBox="1">
            <a:spLocks/>
          </p:cNvSpPr>
          <p:nvPr/>
        </p:nvSpPr>
        <p:spPr bwMode="gray">
          <a:xfrm>
            <a:off x="5004092" y="1483947"/>
            <a:ext cx="4486275" cy="4915786"/>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pPr>
            <a:r>
              <a:rPr lang="ko-KR" altLang="en-US" sz="850" dirty="0">
                <a:solidFill>
                  <a:srgbClr val="00338D"/>
                </a:solidFill>
                <a:ea typeface="맑은 고딕" panose="020B0503020000020004" pitchFamily="50" charset="-127"/>
              </a:rPr>
              <a:t>사용권자산 및 유무형자산</a:t>
            </a:r>
            <a:endParaRPr lang="en-US" altLang="ko-KR" sz="850" dirty="0">
              <a:solidFill>
                <a:srgbClr val="00338D"/>
              </a:solidFill>
              <a:ea typeface="맑은 고딕" panose="020B0503020000020004" pitchFamily="50" charset="-127"/>
            </a:endParaRP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회사 유형자산은 본사 및 직원 숙소 과련 토지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건물 </a:t>
            </a:r>
            <a:r>
              <a:rPr lang="en-US" altLang="ko-KR" sz="850" b="0" dirty="0">
                <a:solidFill>
                  <a:schemeClr val="tx1"/>
                </a:solidFill>
                <a:ea typeface="맑은 고딕" panose="020B0503020000020004" pitchFamily="50" charset="-127"/>
              </a:rPr>
              <a:t>27.1</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28.9</a:t>
            </a:r>
            <a:r>
              <a:rPr lang="ko-KR" altLang="en-US" sz="850" b="0" dirty="0">
                <a:solidFill>
                  <a:schemeClr val="tx1"/>
                </a:solidFill>
                <a:ea typeface="맑은 고딕" panose="020B0503020000020004" pitchFamily="50" charset="-127"/>
              </a:rPr>
              <a:t>억과 기계장치 </a:t>
            </a:r>
            <a:r>
              <a:rPr lang="en-US" altLang="ko-KR" sz="850" b="0" dirty="0">
                <a:solidFill>
                  <a:schemeClr val="tx1"/>
                </a:solidFill>
                <a:ea typeface="맑은 고딕" panose="020B0503020000020004" pitchFamily="50" charset="-127"/>
              </a:rPr>
              <a:t>7.3</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차량운반구 </a:t>
            </a:r>
            <a:r>
              <a:rPr lang="en-US" altLang="ko-KR" sz="850" b="0" dirty="0">
                <a:solidFill>
                  <a:schemeClr val="tx1"/>
                </a:solidFill>
                <a:ea typeface="맑은 고딕" panose="020B0503020000020004" pitchFamily="50" charset="-127"/>
              </a:rPr>
              <a:t>1.6</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시설장치 </a:t>
            </a:r>
            <a:r>
              <a:rPr lang="en-US" altLang="ko-KR" sz="850" b="0" dirty="0">
                <a:solidFill>
                  <a:schemeClr val="tx1"/>
                </a:solidFill>
                <a:ea typeface="맑은 고딕" panose="020B0503020000020004" pitchFamily="50" charset="-127"/>
              </a:rPr>
              <a:t>1.5</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비품 </a:t>
            </a:r>
            <a:r>
              <a:rPr lang="en-US" altLang="ko-KR" sz="850" b="0" dirty="0">
                <a:solidFill>
                  <a:schemeClr val="tx1"/>
                </a:solidFill>
                <a:ea typeface="맑은 고딕" panose="020B0503020000020004" pitchFamily="50" charset="-127"/>
              </a:rPr>
              <a:t>0.9</a:t>
            </a:r>
            <a:r>
              <a:rPr lang="ko-KR" altLang="en-US" sz="850" b="0" dirty="0">
                <a:solidFill>
                  <a:schemeClr val="tx1"/>
                </a:solidFill>
                <a:ea typeface="맑은 고딕" panose="020B0503020000020004" pitchFamily="50" charset="-127"/>
              </a:rPr>
              <a:t>억 </a:t>
            </a:r>
            <a:r>
              <a:rPr lang="ko-KR" altLang="en-US" sz="850" b="0">
                <a:solidFill>
                  <a:schemeClr val="tx1"/>
                </a:solidFill>
                <a:ea typeface="맑은 고딕" panose="020B0503020000020004" pitchFamily="50" charset="-127"/>
              </a:rPr>
              <a:t>등으로 구성되어 있습니다</a:t>
            </a:r>
            <a:r>
              <a:rPr lang="en-US" altLang="ko-KR" sz="850" b="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이후 연구용 장비 및 포장기계</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금형 등 생산장비를 지속적으로 취득하고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감소는 폐기와 </a:t>
            </a:r>
            <a:r>
              <a:rPr lang="ko-KR" altLang="en-US" sz="850" b="0" dirty="0" err="1">
                <a:solidFill>
                  <a:schemeClr val="tx1"/>
                </a:solidFill>
                <a:ea typeface="맑은 고딕" panose="020B0503020000020004" pitchFamily="50" charset="-127"/>
              </a:rPr>
              <a:t>상각비</a:t>
            </a:r>
            <a:r>
              <a:rPr lang="ko-KR" altLang="en-US" sz="850" b="0" dirty="0">
                <a:solidFill>
                  <a:schemeClr val="tx1"/>
                </a:solidFill>
                <a:ea typeface="맑은 고딕" panose="020B0503020000020004" pitchFamily="50" charset="-127"/>
              </a:rPr>
              <a:t> 인식으로 인한 것입니다</a:t>
            </a:r>
            <a:r>
              <a:rPr lang="en-US" altLang="ko-KR" sz="850" b="0" dirty="0">
                <a:solidFill>
                  <a:schemeClr val="tx1"/>
                </a:solidFill>
                <a:ea typeface="맑은 고딕" panose="020B0503020000020004" pitchFamily="50" charset="-127"/>
              </a:rPr>
              <a:t>.</a:t>
            </a: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회사 무형자산은 회원권 </a:t>
            </a:r>
            <a:r>
              <a:rPr lang="en-US" altLang="ko-KR" sz="850" b="0" dirty="0">
                <a:solidFill>
                  <a:schemeClr val="tx1"/>
                </a:solidFill>
                <a:ea typeface="맑은 고딕" panose="020B0503020000020004" pitchFamily="50" charset="-127"/>
              </a:rPr>
              <a:t>1.6</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소프트웨어 </a:t>
            </a:r>
            <a:r>
              <a:rPr lang="en-US" altLang="ko-KR" sz="850" b="0" dirty="0">
                <a:solidFill>
                  <a:schemeClr val="tx1"/>
                </a:solidFill>
                <a:ea typeface="맑은 고딕" panose="020B0503020000020004" pitchFamily="50" charset="-127"/>
              </a:rPr>
              <a:t>6.9</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특허권 등의 산업재산권 </a:t>
            </a:r>
            <a:r>
              <a:rPr lang="en-US" altLang="ko-KR" sz="850" b="0" dirty="0">
                <a:solidFill>
                  <a:schemeClr val="tx1"/>
                </a:solidFill>
                <a:ea typeface="맑은 고딕" panose="020B0503020000020004" pitchFamily="50" charset="-127"/>
              </a:rPr>
              <a:t>0.3</a:t>
            </a:r>
            <a:r>
              <a:rPr lang="ko-KR" altLang="en-US" sz="850" b="0" dirty="0">
                <a:solidFill>
                  <a:schemeClr val="tx1"/>
                </a:solidFill>
                <a:ea typeface="맑은 고딕" panose="020B0503020000020004" pitchFamily="50" charset="-127"/>
              </a:rPr>
              <a:t>억원을 구성되며</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상각비</a:t>
            </a:r>
            <a:r>
              <a:rPr lang="ko-KR" altLang="en-US" sz="850" b="0" dirty="0">
                <a:solidFill>
                  <a:schemeClr val="tx1"/>
                </a:solidFill>
                <a:ea typeface="맑은 고딕" panose="020B0503020000020004" pitchFamily="50" charset="-127"/>
              </a:rPr>
              <a:t> 인식으로 인해 지속적으로 감소하였으나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당기 </a:t>
            </a:r>
            <a:r>
              <a:rPr lang="en-US" altLang="ko-KR" sz="850" b="0" dirty="0">
                <a:solidFill>
                  <a:schemeClr val="tx1"/>
                </a:solidFill>
                <a:ea typeface="맑은 고딕" panose="020B0503020000020004" pitchFamily="50" charset="-127"/>
              </a:rPr>
              <a:t>ELISA reading software </a:t>
            </a:r>
            <a:r>
              <a:rPr lang="ko-KR" altLang="en-US" sz="850" b="0" dirty="0">
                <a:solidFill>
                  <a:schemeClr val="tx1"/>
                </a:solidFill>
                <a:ea typeface="맑은 고딕" panose="020B0503020000020004" pitchFamily="50" charset="-127"/>
              </a:rPr>
              <a:t>및 오피스 프로그램 취득으로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백만원 증가하였습니다</a:t>
            </a:r>
            <a:r>
              <a:rPr lang="en-US" altLang="ko-KR" sz="850" b="0" dirty="0">
                <a:solidFill>
                  <a:schemeClr val="tx1"/>
                </a:solidFill>
                <a:ea typeface="맑은 고딕" panose="020B0503020000020004" pitchFamily="50" charset="-127"/>
              </a:rPr>
              <a:t>.</a:t>
            </a:r>
            <a:endParaRPr lang="en-US" altLang="ko-KR" sz="850" dirty="0">
              <a:solidFill>
                <a:srgbClr val="00338D"/>
              </a:solidFill>
              <a:ea typeface="맑은 고딕" panose="020B0503020000020004" pitchFamily="50" charset="-127"/>
            </a:endParaRPr>
          </a:p>
          <a:p>
            <a:pPr marL="85725">
              <a:lnSpc>
                <a:spcPct val="114000"/>
              </a:lnSpc>
            </a:pPr>
            <a:r>
              <a:rPr lang="ko-KR" altLang="en-US" sz="850" dirty="0">
                <a:solidFill>
                  <a:srgbClr val="00338D"/>
                </a:solidFill>
                <a:ea typeface="맑은 고딕" panose="020B0503020000020004" pitchFamily="50" charset="-127"/>
              </a:rPr>
              <a:t>기타자산부채</a:t>
            </a:r>
            <a:endParaRPr lang="en-US" altLang="ko-KR" sz="850" dirty="0">
              <a:solidFill>
                <a:srgbClr val="00338D"/>
              </a:solidFill>
              <a:ea typeface="맑은 고딕" panose="020B0503020000020004" pitchFamily="50" charset="-127"/>
            </a:endParaRPr>
          </a:p>
          <a:p>
            <a:pPr marL="257175" lvl="0" indent="-171450">
              <a:lnSpc>
                <a:spcPct val="114000"/>
              </a:lnSpc>
              <a:buFont typeface="Arial" panose="020B0604020202020204" pitchFamily="34" charset="0"/>
              <a:buChar char="•"/>
            </a:pPr>
            <a:r>
              <a:rPr lang="ko-KR" altLang="en-US" sz="850" b="0">
                <a:solidFill>
                  <a:schemeClr val="tx1"/>
                </a:solidFill>
                <a:ea typeface="맑은 고딕" panose="020B0503020000020004" pitchFamily="50" charset="-127"/>
              </a:rPr>
              <a:t>기타자산 </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이연법인세자산</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임차보증금 및 기타보증금 </a:t>
            </a:r>
            <a:r>
              <a:rPr lang="en-US" altLang="ko-KR" sz="850" b="0" dirty="0">
                <a:solidFill>
                  <a:schemeClr val="tx1"/>
                </a:solidFill>
                <a:ea typeface="맑은 고딕" panose="020B0503020000020004" pitchFamily="50" charset="-127"/>
              </a:rPr>
              <a:t>1.3</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선급비용 </a:t>
            </a:r>
            <a:r>
              <a:rPr lang="en-US" altLang="ko-KR" sz="850" b="0" dirty="0">
                <a:solidFill>
                  <a:schemeClr val="tx1"/>
                </a:solidFill>
                <a:ea typeface="맑은 고딕" panose="020B0503020000020004" pitchFamily="50" charset="-127"/>
              </a:rPr>
              <a:t>1.3</a:t>
            </a:r>
            <a:r>
              <a:rPr lang="ko-KR" altLang="en-US" sz="850" b="0" dirty="0">
                <a:solidFill>
                  <a:schemeClr val="tx1"/>
                </a:solidFill>
                <a:ea typeface="맑은 고딕" panose="020B0503020000020004" pitchFamily="50" charset="-127"/>
              </a:rPr>
              <a:t>억으로 구성되어 있습니다</a:t>
            </a:r>
            <a:r>
              <a:rPr lang="en-US" altLang="ko-KR" sz="850" b="0" dirty="0">
                <a:solidFill>
                  <a:schemeClr val="tx1"/>
                </a:solidFill>
                <a:ea typeface="맑은 고딕" panose="020B0503020000020004" pitchFamily="50" charset="-127"/>
              </a:rPr>
              <a:t>.</a:t>
            </a:r>
          </a:p>
          <a:p>
            <a:pPr marL="257175" lvl="0" indent="-171450">
              <a:lnSpc>
                <a:spcPct val="114000"/>
              </a:lnSpc>
              <a:buFont typeface="Arial" panose="020B0604020202020204" pitchFamily="34" charset="0"/>
              <a:buChar char="•"/>
            </a:pPr>
            <a:r>
              <a:rPr lang="ko-KR" altLang="en-US" sz="850" b="0" dirty="0">
                <a:solidFill>
                  <a:schemeClr val="tx1"/>
                </a:solidFill>
                <a:ea typeface="맑은 고딕" panose="020B0503020000020004" pitchFamily="50" charset="-127"/>
              </a:rPr>
              <a:t>기타부채 </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예수금</a:t>
            </a:r>
            <a:r>
              <a:rPr lang="en-US" altLang="ko-KR" sz="850" b="0" dirty="0">
                <a:solidFill>
                  <a:schemeClr val="tx1"/>
                </a:solidFill>
                <a:ea typeface="맑은 고딕" panose="020B0503020000020004" pitchFamily="50" charset="-127"/>
              </a:rPr>
              <a:t>(4</a:t>
            </a:r>
            <a:r>
              <a:rPr lang="ko-KR" altLang="en-US" sz="850" b="0" dirty="0" err="1">
                <a:solidFill>
                  <a:schemeClr val="tx1"/>
                </a:solidFill>
                <a:ea typeface="맑은 고딕" panose="020B0503020000020004" pitchFamily="50" charset="-127"/>
              </a:rPr>
              <a:t>대보험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기술료 등</a:t>
            </a:r>
            <a:r>
              <a:rPr lang="en-US" altLang="ko-KR" sz="850" b="0" dirty="0">
                <a:solidFill>
                  <a:schemeClr val="tx1"/>
                </a:solidFill>
                <a:ea typeface="맑은 고딕" panose="020B0503020000020004" pitchFamily="50" charset="-127"/>
              </a:rPr>
              <a:t>) 1.4</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부가세예수금</a:t>
            </a:r>
            <a:r>
              <a:rPr lang="ko-KR" altLang="en-US" sz="850" b="0" dirty="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0.5</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선수금</a:t>
            </a:r>
            <a:r>
              <a:rPr lang="en-US" altLang="ko-KR" sz="850" b="0" dirty="0">
                <a:solidFill>
                  <a:schemeClr val="tx1"/>
                </a:solidFill>
                <a:ea typeface="맑은 고딕" panose="020B0503020000020004" pitchFamily="50" charset="-127"/>
              </a:rPr>
              <a:t>(</a:t>
            </a:r>
            <a:r>
              <a:rPr lang="ko-KR" altLang="en-US" sz="850" b="0" dirty="0" err="1">
                <a:solidFill>
                  <a:schemeClr val="tx1"/>
                </a:solidFill>
                <a:ea typeface="맑은 고딕" panose="020B0503020000020004" pitchFamily="50" charset="-127"/>
              </a:rPr>
              <a:t>물품대</a:t>
            </a:r>
            <a:r>
              <a:rPr lang="en-US" altLang="ko-KR" sz="850" b="0" dirty="0">
                <a:solidFill>
                  <a:schemeClr val="tx1"/>
                </a:solidFill>
                <a:ea typeface="맑은 고딕" panose="020B0503020000020004" pitchFamily="50" charset="-127"/>
              </a:rPr>
              <a:t>) 0.5</a:t>
            </a:r>
            <a:r>
              <a:rPr lang="ko-KR" altLang="en-US" sz="850" b="0" dirty="0">
                <a:solidFill>
                  <a:schemeClr val="tx1"/>
                </a:solidFill>
                <a:ea typeface="맑은 고딕" panose="020B0503020000020004" pitchFamily="50" charset="-127"/>
              </a:rPr>
              <a:t>억</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미지급법인세 </a:t>
            </a:r>
            <a:r>
              <a:rPr lang="en-US" altLang="ko-KR" sz="850" b="0" dirty="0">
                <a:solidFill>
                  <a:schemeClr val="tx1"/>
                </a:solidFill>
                <a:ea typeface="맑은 고딕" panose="020B0503020000020004" pitchFamily="50" charset="-127"/>
              </a:rPr>
              <a:t>0.2</a:t>
            </a:r>
            <a:r>
              <a:rPr lang="ko-KR" altLang="en-US" sz="850" b="0" dirty="0">
                <a:solidFill>
                  <a:schemeClr val="tx1"/>
                </a:solidFill>
                <a:ea typeface="맑은 고딕" panose="020B0503020000020004" pitchFamily="50" charset="-127"/>
              </a:rPr>
              <a:t>억 등 전액 유동부채로 구성되어 있습니다</a:t>
            </a:r>
            <a:r>
              <a:rPr lang="en-US" altLang="ko-KR" sz="850" b="0" dirty="0">
                <a:solidFill>
                  <a:schemeClr val="tx1"/>
                </a:solidFill>
                <a:ea typeface="맑은 고딕" panose="020B0503020000020004" pitchFamily="50" charset="-127"/>
              </a:rPr>
              <a:t>.</a:t>
            </a:r>
          </a:p>
        </p:txBody>
      </p:sp>
      <p:sp>
        <p:nvSpPr>
          <p:cNvPr id="11" name="Text Box 51">
            <a:extLst>
              <a:ext uri="{FF2B5EF4-FFF2-40B4-BE49-F238E27FC236}">
                <a16:creationId xmlns:a16="http://schemas.microsoft.com/office/drawing/2014/main" id="{8BEB7B5D-BE9B-4FA3-99C5-283027DC2119}"/>
              </a:ext>
            </a:extLst>
          </p:cNvPr>
          <p:cNvSpPr txBox="1">
            <a:spLocks noChangeArrowheads="1"/>
          </p:cNvSpPr>
          <p:nvPr/>
        </p:nvSpPr>
        <p:spPr bwMode="auto">
          <a:xfrm>
            <a:off x="415635" y="6055693"/>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8707B551-81AB-41FF-B86E-BD76547491B5}"/>
              </a:ext>
            </a:extLst>
          </p:cNvPr>
          <p:cNvPicPr>
            <a:picLocks noChangeAspect="1"/>
          </p:cNvPicPr>
          <p:nvPr/>
        </p:nvPicPr>
        <p:blipFill>
          <a:blip r:embed="rId3"/>
          <a:stretch>
            <a:fillRect/>
          </a:stretch>
        </p:blipFill>
        <p:spPr>
          <a:xfrm>
            <a:off x="415635" y="1482807"/>
            <a:ext cx="4486275" cy="4533900"/>
          </a:xfrm>
          <a:prstGeom prst="rect">
            <a:avLst/>
          </a:prstGeom>
        </p:spPr>
      </p:pic>
      <p:sp>
        <p:nvSpPr>
          <p:cNvPr id="7" name="Text Placeholder 3">
            <a:extLst>
              <a:ext uri="{FF2B5EF4-FFF2-40B4-BE49-F238E27FC236}">
                <a16:creationId xmlns:a16="http://schemas.microsoft.com/office/drawing/2014/main" id="{041E466E-22BF-4935-BDA8-01F9A16ADD73}"/>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2398004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57606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미계상 연차수당 및 재고자산평가충당금 관련 조정사항을 반영한  </a:t>
            </a:r>
            <a:r>
              <a:rPr lang="en-US" altLang="ko-KR" sz="900">
                <a:solidFill>
                  <a:srgbClr val="00338D"/>
                </a:solidFill>
                <a:latin typeface="Arial" panose="020B0604020202020204" pitchFamily="34" charset="0"/>
                <a:ea typeface="맑은 고딕" panose="020B0503020000020004" pitchFamily="50" charset="-127"/>
              </a:rPr>
              <a:t>Adjusted net assets</a:t>
            </a:r>
            <a:r>
              <a:rPr lang="ko-KR" altLang="en-US" sz="900">
                <a:solidFill>
                  <a:srgbClr val="00338D"/>
                </a:solidFill>
                <a:latin typeface="Arial" panose="020B0604020202020204" pitchFamily="34" charset="0"/>
                <a:ea typeface="맑은 고딕" panose="020B0503020000020004" pitchFamily="50" charset="-127"/>
              </a:rPr>
              <a:t>은</a:t>
            </a:r>
            <a:r>
              <a:rPr lang="ko-KR" altLang="en-US" sz="900">
                <a:solidFill>
                  <a:srgbClr val="FF0000"/>
                </a:solidFill>
                <a:latin typeface="Arial" panose="020B0604020202020204" pitchFamily="34" charset="0"/>
                <a:ea typeface="맑은 고딕" panose="020B0503020000020004" pitchFamily="50" charset="-127"/>
              </a:rPr>
              <a:t>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 </a:t>
            </a:r>
            <a:r>
              <a:rPr lang="en-US" altLang="ko-KR" sz="900">
                <a:solidFill>
                  <a:srgbClr val="00338D"/>
                </a:solidFill>
                <a:latin typeface="Arial" panose="020B0604020202020204" pitchFamily="34" charset="0"/>
                <a:ea typeface="맑은 고딕" panose="020B0503020000020004" pitchFamily="50" charset="-127"/>
              </a:rPr>
              <a:t>30</a:t>
            </a:r>
            <a:r>
              <a:rPr lang="ko-KR" altLang="en-US" sz="900">
                <a:solidFill>
                  <a:srgbClr val="00338D"/>
                </a:solidFill>
                <a:latin typeface="Arial" panose="020B0604020202020204" pitchFamily="34" charset="0"/>
                <a:ea typeface="맑은 고딕" panose="020B0503020000020004" pitchFamily="50" charset="-127"/>
              </a:rPr>
              <a:t>일 기준 </a:t>
            </a:r>
            <a:r>
              <a:rPr lang="en-US" altLang="ko-KR" sz="900">
                <a:solidFill>
                  <a:srgbClr val="00338D"/>
                </a:solidFill>
                <a:latin typeface="Arial" panose="020B0604020202020204" pitchFamily="34" charset="0"/>
                <a:ea typeface="맑은 고딕" panose="020B0503020000020004" pitchFamily="50" charset="-127"/>
              </a:rPr>
              <a:t>184</a:t>
            </a:r>
            <a:r>
              <a:rPr lang="ko-KR" altLang="en-US" sz="900">
                <a:solidFill>
                  <a:srgbClr val="00338D"/>
                </a:solidFill>
                <a:latin typeface="Arial" panose="020B0604020202020204" pitchFamily="34" charset="0"/>
                <a:ea typeface="맑은 고딕" panose="020B0503020000020004" pitchFamily="50" charset="-127"/>
              </a:rPr>
              <a:t>억원입니다</a:t>
            </a:r>
            <a:r>
              <a:rPr lang="en-US" altLang="ko-KR" sz="900">
                <a:solidFill>
                  <a:srgbClr val="00338D"/>
                </a:solidFill>
                <a:latin typeface="Arial" panose="020B0604020202020204" pitchFamily="34" charset="0"/>
                <a:ea typeface="맑은 고딕" panose="020B0503020000020004" pitchFamily="50" charset="-127"/>
              </a:rPr>
              <a:t>.</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9" name="Text Box 51">
            <a:extLst>
              <a:ext uri="{FF2B5EF4-FFF2-40B4-BE49-F238E27FC236}">
                <a16:creationId xmlns:a16="http://schemas.microsoft.com/office/drawing/2014/main" id="{4AE3ECB7-DFBE-4D55-A7BC-D7DC535CFAED}"/>
              </a:ext>
            </a:extLst>
          </p:cNvPr>
          <p:cNvSpPr txBox="1">
            <a:spLocks noChangeArrowheads="1"/>
          </p:cNvSpPr>
          <p:nvPr/>
        </p:nvSpPr>
        <p:spPr bwMode="auto">
          <a:xfrm>
            <a:off x="412866" y="3611455"/>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KPMG</a:t>
            </a:r>
            <a:r>
              <a:rPr lang="ko-KR" altLang="en-US" sz="600" i="1" dirty="0">
                <a:solidFill>
                  <a:srgbClr val="00338D"/>
                </a:solidFill>
                <a:latin typeface="Arial" panose="020B0604020202020204" pitchFamily="34" charset="0"/>
                <a:cs typeface="Arial" panose="020B0604020202020204" pitchFamily="34" charset="0"/>
              </a:rPr>
              <a:t> </a:t>
            </a:r>
            <a:r>
              <a:rPr lang="en-US" altLang="ko-KR" sz="600" i="1" dirty="0">
                <a:solidFill>
                  <a:srgbClr val="00338D"/>
                </a:solidFill>
                <a:latin typeface="Arial" panose="020B0604020202020204" pitchFamily="34" charset="0"/>
                <a:cs typeface="Arial" panose="020B0604020202020204" pitchFamily="34" charset="0"/>
              </a:rPr>
              <a:t>Analysis</a:t>
            </a:r>
          </a:p>
        </p:txBody>
      </p:sp>
      <p:sp>
        <p:nvSpPr>
          <p:cNvPr id="11" name="텍스트 개체 틀 1">
            <a:extLst>
              <a:ext uri="{FF2B5EF4-FFF2-40B4-BE49-F238E27FC236}">
                <a16:creationId xmlns:a16="http://schemas.microsoft.com/office/drawing/2014/main" id="{0AF45508-F702-4D85-B7AA-5E55429B68C2}"/>
              </a:ext>
            </a:extLst>
          </p:cNvPr>
          <p:cNvSpPr txBox="1">
            <a:spLocks/>
          </p:cNvSpPr>
          <p:nvPr/>
        </p:nvSpPr>
        <p:spPr bwMode="gray">
          <a:xfrm>
            <a:off x="4659924" y="1377718"/>
            <a:ext cx="4830442" cy="4926367"/>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a:lnSpc>
                <a:spcPct val="120000"/>
              </a:lnSpc>
            </a:pPr>
            <a:r>
              <a:rPr lang="en-US" altLang="ko-KR" sz="850" b="0" dirty="0">
                <a:solidFill>
                  <a:schemeClr val="tx1"/>
                </a:solidFill>
                <a:ea typeface="맑은 고딕" panose="020B0503020000020004" pitchFamily="50" charset="-127"/>
              </a:rPr>
              <a:t>KPMG</a:t>
            </a:r>
            <a:r>
              <a:rPr lang="ko-KR" altLang="en-US" sz="850" b="0" dirty="0">
                <a:solidFill>
                  <a:schemeClr val="tx1"/>
                </a:solidFill>
                <a:ea typeface="맑은 고딕" panose="020B0503020000020004" pitchFamily="50" charset="-127"/>
              </a:rPr>
              <a:t>는 이용 가능한 정보를 바탕으로 다음과 같은 </a:t>
            </a:r>
            <a:r>
              <a:rPr lang="ko-KR" altLang="en-US" sz="850" b="0">
                <a:solidFill>
                  <a:schemeClr val="tx1"/>
                </a:solidFill>
                <a:ea typeface="맑은 고딕" panose="020B0503020000020004" pitchFamily="50" charset="-127"/>
              </a:rPr>
              <a:t>조정사항들을 파악하였습니다</a:t>
            </a:r>
            <a:r>
              <a:rPr lang="en-US" altLang="ko-KR" sz="850" b="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추가적인 정보가 제시될 경우 다음의 조정사항들은 변경될 가능성이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또한 다른 조정사항들이 제시될 가능성이 있습니다</a:t>
            </a:r>
            <a:r>
              <a:rPr lang="en-US" altLang="ko-KR" sz="850" b="0" dirty="0">
                <a:solidFill>
                  <a:schemeClr val="tx1"/>
                </a:solidFill>
                <a:ea typeface="맑은 고딕" panose="020B0503020000020004" pitchFamily="50" charset="-127"/>
              </a:rPr>
              <a:t>.</a:t>
            </a:r>
          </a:p>
          <a:p>
            <a:pPr marL="85725">
              <a:lnSpc>
                <a:spcPct val="120000"/>
              </a:lnSpc>
            </a:pPr>
            <a:r>
              <a:rPr lang="ko-KR" altLang="en-US" sz="850" dirty="0">
                <a:solidFill>
                  <a:srgbClr val="00338D"/>
                </a:solidFill>
                <a:ea typeface="맑은 고딕" panose="020B0503020000020004" pitchFamily="50" charset="-127"/>
              </a:rPr>
              <a:t>잠재적조정사항 </a:t>
            </a:r>
            <a:r>
              <a:rPr lang="en-US" altLang="ko-KR" sz="850" dirty="0">
                <a:solidFill>
                  <a:srgbClr val="00338D"/>
                </a:solidFill>
                <a:ea typeface="맑은 고딕" panose="020B0503020000020004" pitchFamily="50" charset="-127"/>
              </a:rPr>
              <a:t>:</a:t>
            </a:r>
          </a:p>
          <a:p>
            <a:pPr marL="314325" indent="-228600">
              <a:lnSpc>
                <a:spcPct val="120000"/>
              </a:lnSpc>
              <a:buFont typeface="+mj-lt"/>
              <a:buAutoNum type="alphaUcPeriod"/>
            </a:pPr>
            <a:r>
              <a:rPr lang="ko-KR" altLang="en-US" sz="850" dirty="0">
                <a:solidFill>
                  <a:schemeClr val="tx1"/>
                </a:solidFill>
                <a:ea typeface="맑은 고딕" panose="020B0503020000020004" pitchFamily="50" charset="-127"/>
              </a:rPr>
              <a:t>연차수당충당부채</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a:t>
            </a:r>
            <a:r>
              <a:rPr lang="en-US" altLang="ko-KR" sz="850" b="0" dirty="0">
                <a:solidFill>
                  <a:schemeClr val="tx1"/>
                </a:solidFill>
                <a:ea typeface="맑은 고딕" panose="020B0503020000020004" pitchFamily="50" charset="-127"/>
              </a:rPr>
              <a:t> 2019</a:t>
            </a:r>
            <a:r>
              <a:rPr lang="ko-KR" altLang="en-US" sz="850" b="0" dirty="0">
                <a:solidFill>
                  <a:schemeClr val="tx1"/>
                </a:solidFill>
                <a:ea typeface="맑은 고딕" panose="020B0503020000020004" pitchFamily="50" charset="-127"/>
              </a:rPr>
              <a:t>년 이전까지 연차촉진제를 사용하여 </a:t>
            </a:r>
            <a:r>
              <a:rPr lang="ko-KR" altLang="en-US" sz="850" b="0" dirty="0" err="1">
                <a:solidFill>
                  <a:schemeClr val="tx1"/>
                </a:solidFill>
                <a:ea typeface="맑은 고딕" panose="020B0503020000020004" pitchFamily="50" charset="-127"/>
              </a:rPr>
              <a:t>미사용연차에</a:t>
            </a:r>
            <a:r>
              <a:rPr lang="ko-KR" altLang="en-US" sz="850" b="0" dirty="0">
                <a:solidFill>
                  <a:schemeClr val="tx1"/>
                </a:solidFill>
                <a:ea typeface="맑은 고딕" panose="020B0503020000020004" pitchFamily="50" charset="-127"/>
              </a:rPr>
              <a:t> 대한 현금지급의무는 존재하지 않았으나</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년부터 직원들의 사기진작 및 직원간 형평성을 고려하여 연말까지 사용하지 못한 </a:t>
            </a:r>
            <a:r>
              <a:rPr lang="ko-KR" altLang="en-US" sz="850" b="0" dirty="0" err="1">
                <a:solidFill>
                  <a:schemeClr val="tx1"/>
                </a:solidFill>
                <a:ea typeface="맑은 고딕" panose="020B0503020000020004" pitchFamily="50" charset="-127"/>
              </a:rPr>
              <a:t>잔여연차에</a:t>
            </a:r>
            <a:r>
              <a:rPr lang="ko-KR" altLang="en-US" sz="850" b="0" dirty="0">
                <a:solidFill>
                  <a:schemeClr val="tx1"/>
                </a:solidFill>
                <a:ea typeface="맑은 고딕" panose="020B0503020000020004" pitchFamily="50" charset="-127"/>
              </a:rPr>
              <a:t> 대해 최대 </a:t>
            </a:r>
            <a:r>
              <a:rPr lang="en-US" altLang="ko-KR" sz="850" b="0" dirty="0">
                <a:solidFill>
                  <a:schemeClr val="tx1"/>
                </a:solidFill>
                <a:ea typeface="맑은 고딕" panose="020B0503020000020004" pitchFamily="50" charset="-127"/>
              </a:rPr>
              <a:t>7</a:t>
            </a:r>
            <a:r>
              <a:rPr lang="ko-KR" altLang="en-US" sz="850" b="0" dirty="0">
                <a:solidFill>
                  <a:schemeClr val="tx1"/>
                </a:solidFill>
                <a:ea typeface="맑은 고딕" panose="020B0503020000020004" pitchFamily="50" charset="-127"/>
              </a:rPr>
              <a:t>일분을 보상하는 것으로 관련 급여규정을 변경하였습니다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이에 따라 회사는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30</a:t>
            </a:r>
            <a:r>
              <a:rPr lang="ko-KR" altLang="en-US" sz="850" b="0" dirty="0">
                <a:solidFill>
                  <a:schemeClr val="tx1"/>
                </a:solidFill>
                <a:ea typeface="맑은 고딕" panose="020B0503020000020004" pitchFamily="50" charset="-127"/>
              </a:rPr>
              <a:t>일 기준 기중 </a:t>
            </a:r>
            <a:r>
              <a:rPr lang="ko-KR" altLang="en-US" sz="850" b="0" dirty="0" err="1">
                <a:solidFill>
                  <a:schemeClr val="tx1"/>
                </a:solidFill>
                <a:ea typeface="맑은 고딕" panose="020B0503020000020004" pitchFamily="50" charset="-127"/>
              </a:rPr>
              <a:t>기지급</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잔여연차와</a:t>
            </a:r>
            <a:r>
              <a:rPr lang="ko-KR" altLang="en-US" sz="850" b="0" dirty="0">
                <a:solidFill>
                  <a:schemeClr val="tx1"/>
                </a:solidFill>
                <a:ea typeface="맑은 고딕" panose="020B0503020000020004" pitchFamily="50" charset="-127"/>
              </a:rPr>
              <a:t> </a:t>
            </a:r>
            <a:r>
              <a:rPr lang="ko-KR" altLang="en-US" sz="850" b="0" dirty="0" err="1">
                <a:solidFill>
                  <a:schemeClr val="tx1"/>
                </a:solidFill>
                <a:ea typeface="맑은 고딕" panose="020B0503020000020004" pitchFamily="50" charset="-127"/>
              </a:rPr>
              <a:t>당반기</a:t>
            </a:r>
            <a:r>
              <a:rPr lang="ko-KR" altLang="en-US" sz="850" b="0" dirty="0">
                <a:solidFill>
                  <a:schemeClr val="tx1"/>
                </a:solidFill>
                <a:ea typeface="맑은 고딕" panose="020B0503020000020004" pitchFamily="50" charset="-127"/>
              </a:rPr>
              <a:t> 근무로 차기 지급할 것으로 예상되는 </a:t>
            </a:r>
            <a:r>
              <a:rPr lang="ko-KR" altLang="en-US" sz="850" b="0" dirty="0" err="1">
                <a:solidFill>
                  <a:schemeClr val="tx1"/>
                </a:solidFill>
                <a:ea typeface="맑은 고딕" panose="020B0503020000020004" pitchFamily="50" charset="-127"/>
              </a:rPr>
              <a:t>유급연차에</a:t>
            </a:r>
            <a:r>
              <a:rPr lang="ko-KR" altLang="en-US" sz="850" b="0" dirty="0">
                <a:solidFill>
                  <a:schemeClr val="tx1"/>
                </a:solidFill>
                <a:ea typeface="맑은 고딕" panose="020B0503020000020004" pitchFamily="50" charset="-127"/>
              </a:rPr>
              <a:t> 대해 채무를 인식하였어야 하나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이를 누락하여 관련 비용을 영업비용에 가산하는 조정이 반영되었습니다</a:t>
            </a:r>
            <a:r>
              <a:rPr lang="en-US" altLang="ko-KR" sz="850" b="0" dirty="0">
                <a:solidFill>
                  <a:schemeClr val="tx1"/>
                </a:solidFill>
                <a:ea typeface="맑은 고딕" panose="020B0503020000020004" pitchFamily="50" charset="-127"/>
              </a:rPr>
              <a:t>.</a:t>
            </a:r>
          </a:p>
          <a:p>
            <a:pPr marL="314325" indent="-228600">
              <a:lnSpc>
                <a:spcPct val="120000"/>
              </a:lnSpc>
              <a:buFont typeface="+mj-lt"/>
              <a:buAutoNum type="alphaUcPeriod"/>
            </a:pPr>
            <a:r>
              <a:rPr lang="ko-KR" altLang="en-US" sz="850" dirty="0">
                <a:solidFill>
                  <a:schemeClr val="tx1"/>
                </a:solidFill>
                <a:ea typeface="맑은 고딕" panose="020B0503020000020004" pitchFamily="50" charset="-127"/>
              </a:rPr>
              <a:t>재고자산평가충당금</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평가일 기준 잔여유효기간이 </a:t>
            </a:r>
            <a:r>
              <a:rPr lang="en-US" altLang="ko-KR" sz="850" b="0" dirty="0">
                <a:solidFill>
                  <a:schemeClr val="tx1"/>
                </a:solidFill>
                <a:ea typeface="맑은 고딕" panose="020B0503020000020004" pitchFamily="50" charset="-127"/>
              </a:rPr>
              <a:t>3</a:t>
            </a:r>
            <a:r>
              <a:rPr lang="ko-KR" altLang="en-US" sz="850" b="0" dirty="0">
                <a:solidFill>
                  <a:schemeClr val="tx1"/>
                </a:solidFill>
                <a:ea typeface="맑은 고딕" panose="020B0503020000020004" pitchFamily="50" charset="-127"/>
              </a:rPr>
              <a:t>개월 미만인 재고에 대해 전액 평가충당금을 계상하는 </a:t>
            </a:r>
            <a:r>
              <a:rPr lang="ko-KR" altLang="en-US" sz="850" b="0">
                <a:solidFill>
                  <a:schemeClr val="tx1"/>
                </a:solidFill>
                <a:ea typeface="맑은 고딕" panose="020B0503020000020004" pitchFamily="50" charset="-127"/>
              </a:rPr>
              <a:t>회계정책을 가지고 있으나 </a:t>
            </a:r>
            <a:r>
              <a:rPr lang="en-US" altLang="ko-KR" sz="850" b="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a:t>
            </a:r>
            <a:r>
              <a:rPr lang="en-US" altLang="ko-KR" sz="850" b="0" dirty="0">
                <a:solidFill>
                  <a:schemeClr val="tx1"/>
                </a:solidFill>
                <a:ea typeface="맑은 고딕" panose="020B0503020000020004" pitchFamily="50" charset="-127"/>
              </a:rPr>
              <a:t>30</a:t>
            </a:r>
            <a:r>
              <a:rPr lang="ko-KR" altLang="en-US" sz="850" b="0" dirty="0">
                <a:solidFill>
                  <a:schemeClr val="tx1"/>
                </a:solidFill>
                <a:ea typeface="맑은 고딕" panose="020B0503020000020004" pitchFamily="50" charset="-127"/>
              </a:rPr>
              <a:t>일 기준</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일부 이를 누락한 품목 및 향후 매출의 발생가능성이 불확실하다고 판단되는 </a:t>
            </a:r>
            <a:r>
              <a:rPr lang="en-US" altLang="ko-KR" sz="850" b="0" dirty="0">
                <a:solidFill>
                  <a:schemeClr val="tx1"/>
                </a:solidFill>
                <a:ea typeface="맑은 고딕" panose="020B0503020000020004" pitchFamily="50" charset="-127"/>
              </a:rPr>
              <a:t>COVID-19 </a:t>
            </a:r>
            <a:r>
              <a:rPr lang="ko-KR" altLang="en-US" sz="850" b="0" dirty="0">
                <a:solidFill>
                  <a:schemeClr val="tx1"/>
                </a:solidFill>
                <a:ea typeface="맑은 고딕" panose="020B0503020000020004" pitchFamily="50" charset="-127"/>
              </a:rPr>
              <a:t>인체진단용 제품과 관련 원재료를 감액하는 조정을 수행하였습니다</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회사가 사업을 축소하고 있는 </a:t>
            </a:r>
            <a:r>
              <a:rPr lang="en-US" altLang="ko-KR" sz="850" b="0" dirty="0">
                <a:solidFill>
                  <a:schemeClr val="tx1"/>
                </a:solidFill>
                <a:latin typeface="맑은 고딕" panose="020B0503020000020004" pitchFamily="50" charset="-127"/>
                <a:ea typeface="맑은 고딕" panose="020B0503020000020004" pitchFamily="50" charset="-127"/>
              </a:rPr>
              <a:t>FBS </a:t>
            </a:r>
            <a:r>
              <a:rPr lang="ko-KR" altLang="en-US" sz="850" b="0" dirty="0">
                <a:solidFill>
                  <a:schemeClr val="tx1"/>
                </a:solidFill>
                <a:latin typeface="맑은 고딕" panose="020B0503020000020004" pitchFamily="50" charset="-127"/>
                <a:ea typeface="맑은 고딕" panose="020B0503020000020004" pitchFamily="50" charset="-127"/>
              </a:rPr>
              <a:t>상품의 경우 기말 재고 </a:t>
            </a:r>
            <a:r>
              <a:rPr lang="en-US" altLang="ko-KR" sz="850" b="0" dirty="0">
                <a:solidFill>
                  <a:schemeClr val="tx1"/>
                </a:solidFill>
                <a:latin typeface="맑은 고딕" panose="020B0503020000020004" pitchFamily="50" charset="-127"/>
                <a:ea typeface="맑은 고딕" panose="020B0503020000020004" pitchFamily="50" charset="-127"/>
              </a:rPr>
              <a:t>677 BT</a:t>
            </a:r>
            <a:r>
              <a:rPr lang="ko-KR" altLang="en-US" sz="850" b="0" dirty="0">
                <a:solidFill>
                  <a:schemeClr val="tx1"/>
                </a:solidFill>
                <a:latin typeface="맑은 고딕" panose="020B0503020000020004" pitchFamily="50" charset="-127"/>
                <a:ea typeface="맑은 고딕" panose="020B0503020000020004" pitchFamily="50" charset="-127"/>
              </a:rPr>
              <a:t>로 유효기간</a:t>
            </a:r>
            <a:r>
              <a:rPr lang="en-US" altLang="ko-KR" sz="850" b="0" dirty="0">
                <a:solidFill>
                  <a:schemeClr val="tx1"/>
                </a:solidFill>
                <a:latin typeface="맑은 고딕" panose="020B0503020000020004" pitchFamily="50" charset="-127"/>
                <a:ea typeface="맑은 고딕" panose="020B0503020000020004" pitchFamily="50" charset="-127"/>
              </a:rPr>
              <a:t>(2024</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09</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30</a:t>
            </a:r>
            <a:r>
              <a:rPr lang="ko-KR" altLang="en-US" sz="850" b="0" dirty="0">
                <a:solidFill>
                  <a:schemeClr val="tx1"/>
                </a:solidFill>
                <a:latin typeface="맑은 고딕" panose="020B0503020000020004" pitchFamily="50" charset="-127"/>
                <a:ea typeface="맑은 고딕" panose="020B0503020000020004" pitchFamily="50" charset="-127"/>
              </a:rPr>
              <a:t>일</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및</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지속적으로 판매</a:t>
            </a:r>
            <a:r>
              <a:rPr lang="en-US" altLang="ko-KR" sz="850" b="0" dirty="0">
                <a:solidFill>
                  <a:schemeClr val="tx1"/>
                </a:solidFill>
                <a:latin typeface="맑은 고딕" panose="020B0503020000020004" pitchFamily="50" charset="-127"/>
                <a:ea typeface="맑은 고딕" panose="020B0503020000020004" pitchFamily="50" charset="-127"/>
              </a:rPr>
              <a:t>(21</a:t>
            </a:r>
            <a:r>
              <a:rPr lang="ko-KR" altLang="en-US" sz="850" b="0" dirty="0">
                <a:solidFill>
                  <a:schemeClr val="tx1"/>
                </a:solidFill>
                <a:latin typeface="맑은 고딕" panose="020B0503020000020004" pitchFamily="50" charset="-127"/>
                <a:ea typeface="맑은 고딕" panose="020B0503020000020004" pitchFamily="50" charset="-127"/>
              </a:rPr>
              <a:t>년 </a:t>
            </a:r>
            <a:r>
              <a:rPr lang="en-US" altLang="ko-KR" sz="850" b="0" dirty="0">
                <a:solidFill>
                  <a:schemeClr val="tx1"/>
                </a:solidFill>
                <a:latin typeface="맑은 고딕" panose="020B0503020000020004" pitchFamily="50" charset="-127"/>
                <a:ea typeface="맑은 고딕" panose="020B0503020000020004" pitchFamily="50" charset="-127"/>
              </a:rPr>
              <a:t>6</a:t>
            </a:r>
            <a:r>
              <a:rPr lang="ko-KR" altLang="en-US" sz="850" b="0" dirty="0">
                <a:solidFill>
                  <a:schemeClr val="tx1"/>
                </a:solidFill>
                <a:latin typeface="맑은 고딕" panose="020B0503020000020004" pitchFamily="50" charset="-127"/>
                <a:ea typeface="맑은 고딕" panose="020B0503020000020004" pitchFamily="50" charset="-127"/>
              </a:rPr>
              <a:t>월 </a:t>
            </a:r>
            <a:r>
              <a:rPr lang="en-US" altLang="ko-KR" sz="850" b="0" dirty="0">
                <a:solidFill>
                  <a:schemeClr val="tx1"/>
                </a:solidFill>
                <a:latin typeface="맑은 고딕" panose="020B0503020000020004" pitchFamily="50" charset="-127"/>
                <a:ea typeface="맑은 고딕" panose="020B0503020000020004" pitchFamily="50" charset="-127"/>
              </a:rPr>
              <a:t>LTM </a:t>
            </a:r>
            <a:r>
              <a:rPr lang="ko-KR" altLang="en-US" sz="850" b="0" dirty="0">
                <a:solidFill>
                  <a:schemeClr val="tx1"/>
                </a:solidFill>
                <a:latin typeface="맑은 고딕" panose="020B0503020000020004" pitchFamily="50" charset="-127"/>
                <a:ea typeface="맑은 고딕" panose="020B0503020000020004" pitchFamily="50" charset="-127"/>
              </a:rPr>
              <a:t>기준 </a:t>
            </a:r>
            <a:r>
              <a:rPr lang="en-US" altLang="ko-KR" sz="850" b="0" dirty="0">
                <a:solidFill>
                  <a:schemeClr val="tx1"/>
                </a:solidFill>
                <a:latin typeface="맑은 고딕" panose="020B0503020000020004" pitchFamily="50" charset="-127"/>
                <a:ea typeface="맑은 고딕" panose="020B0503020000020004" pitchFamily="50" charset="-127"/>
              </a:rPr>
              <a:t>288BT</a:t>
            </a:r>
            <a:r>
              <a:rPr lang="ko-KR" altLang="en-US" sz="850" b="0" dirty="0">
                <a:solidFill>
                  <a:schemeClr val="tx1"/>
                </a:solidFill>
                <a:latin typeface="맑은 고딕" panose="020B0503020000020004" pitchFamily="50" charset="-127"/>
                <a:ea typeface="맑은 고딕" panose="020B0503020000020004" pitchFamily="50" charset="-127"/>
              </a:rPr>
              <a:t> 판매</a:t>
            </a:r>
            <a:r>
              <a:rPr lang="en-US" altLang="ko-KR" sz="850" b="0" dirty="0">
                <a:solidFill>
                  <a:schemeClr val="tx1"/>
                </a:solidFill>
                <a:latin typeface="맑은 고딕" panose="020B0503020000020004" pitchFamily="50" charset="-127"/>
                <a:ea typeface="맑은 고딕" panose="020B0503020000020004" pitchFamily="50" charset="-127"/>
              </a:rPr>
              <a:t>)</a:t>
            </a:r>
            <a:r>
              <a:rPr lang="ko-KR" altLang="en-US" sz="850" b="0" dirty="0">
                <a:solidFill>
                  <a:schemeClr val="tx1"/>
                </a:solidFill>
                <a:latin typeface="맑은 고딕" panose="020B0503020000020004" pitchFamily="50" charset="-127"/>
                <a:ea typeface="맑은 고딕" panose="020B0503020000020004" pitchFamily="50" charset="-127"/>
              </a:rPr>
              <a:t>가 이루어지고 있어 평가충당금을 설정하지 않았습니다</a:t>
            </a:r>
            <a:r>
              <a:rPr lang="en-US" altLang="ko-KR" sz="850" b="0" dirty="0">
                <a:solidFill>
                  <a:schemeClr val="tx1"/>
                </a:solidFill>
                <a:latin typeface="맑은 고딕" panose="020B0503020000020004" pitchFamily="50" charset="-127"/>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ea typeface="맑은 고딕" panose="020B0503020000020004" pitchFamily="50" charset="-127"/>
            </a:endParaRPr>
          </a:p>
          <a:p>
            <a:pPr marL="85725">
              <a:lnSpc>
                <a:spcPct val="120000"/>
              </a:lnSpc>
            </a:pPr>
            <a:endParaRPr lang="en-US" altLang="ko-KR" sz="850" b="0" dirty="0">
              <a:solidFill>
                <a:schemeClr val="tx1"/>
              </a:solidFill>
              <a:latin typeface="Arial"/>
              <a:ea typeface="맑은 고딕" panose="020B0503020000020004" pitchFamily="50" charset="-127"/>
            </a:endParaRPr>
          </a:p>
          <a:p>
            <a:pPr marL="85725">
              <a:lnSpc>
                <a:spcPct val="120000"/>
              </a:lnSpc>
            </a:pPr>
            <a:r>
              <a:rPr lang="en-US" altLang="ko-KR" sz="850" dirty="0">
                <a:solidFill>
                  <a:schemeClr val="tx1"/>
                </a:solidFill>
                <a:latin typeface="Arial"/>
                <a:ea typeface="맑은 고딕" panose="020B0503020000020004" pitchFamily="50" charset="-127"/>
              </a:rPr>
              <a:t>C.</a:t>
            </a:r>
            <a:r>
              <a:rPr lang="ko-KR" altLang="en-US" sz="850" dirty="0">
                <a:solidFill>
                  <a:schemeClr val="tx1"/>
                </a:solidFill>
                <a:latin typeface="Arial"/>
                <a:ea typeface="맑은 고딕" panose="020B0503020000020004" pitchFamily="50" charset="-127"/>
              </a:rPr>
              <a:t> </a:t>
            </a:r>
            <a:r>
              <a:rPr lang="en-US" altLang="ko-KR" sz="850" dirty="0">
                <a:solidFill>
                  <a:schemeClr val="tx1"/>
                </a:solidFill>
                <a:latin typeface="Arial"/>
                <a:ea typeface="맑은 고딕" panose="020B0503020000020004" pitchFamily="50" charset="-127"/>
              </a:rPr>
              <a:t> </a:t>
            </a:r>
            <a:r>
              <a:rPr lang="ko-KR" altLang="en-US" sz="850" dirty="0">
                <a:solidFill>
                  <a:schemeClr val="tx1"/>
                </a:solidFill>
                <a:ea typeface="맑은 고딕" panose="020B0503020000020004" pitchFamily="50" charset="-127"/>
              </a:rPr>
              <a:t>선급비용</a:t>
            </a:r>
            <a:r>
              <a:rPr lang="en-US" altLang="ko-KR" sz="85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회사는 기술 개발을 위해 지급한 비용을 자산화하고 기간에 걸쳐 안분하여 비용으로 인식하고 있습니다</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해당 지출과 관련하여 효익의 귀속시기 </a:t>
            </a:r>
            <a:r>
              <a:rPr lang="ko-KR" altLang="en-US" sz="850" b="0">
                <a:solidFill>
                  <a:schemeClr val="tx1"/>
                </a:solidFill>
                <a:ea typeface="맑은 고딕" panose="020B0503020000020004" pitchFamily="50" charset="-127"/>
              </a:rPr>
              <a:t>특정이 불가능하고</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 자산성이 있다고 보기 어려우므로 지급시점에 전액을 비용으로 인식하여 영업비용에 가산하는 조정을 반영하였습니다</a:t>
            </a:r>
            <a:r>
              <a:rPr lang="en-US" altLang="ko-KR" sz="850" b="0" dirty="0">
                <a:solidFill>
                  <a:schemeClr val="tx1"/>
                </a:solidFill>
                <a:ea typeface="맑은 고딕" panose="020B0503020000020004" pitchFamily="50" charset="-127"/>
              </a:rPr>
              <a:t>.</a:t>
            </a: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85725" lvl="0">
              <a:lnSpc>
                <a:spcPct val="120000"/>
              </a:lnSpc>
            </a:pPr>
            <a:endParaRPr lang="en-US" altLang="ko-KR" sz="850" dirty="0">
              <a:solidFill>
                <a:srgbClr val="00338D"/>
              </a:solidFill>
              <a:latin typeface="Arial"/>
              <a:ea typeface="맑은 고딕" panose="020B0503020000020004" pitchFamily="50" charset="-127"/>
            </a:endParaRPr>
          </a:p>
          <a:p>
            <a:pPr marL="357188" indent="-269875">
              <a:lnSpc>
                <a:spcPct val="120000"/>
              </a:lnSpc>
              <a:buFont typeface="+mj-lt"/>
              <a:buAutoNum type="alphaUcPeriod"/>
            </a:pPr>
            <a:endParaRPr lang="en-US" altLang="ko-KR" sz="850" b="0" dirty="0">
              <a:solidFill>
                <a:schemeClr val="tx1"/>
              </a:solidFill>
              <a:ea typeface="맑은 고딕" panose="020B0503020000020004" pitchFamily="50" charset="-127"/>
            </a:endParaRPr>
          </a:p>
          <a:p>
            <a:pPr marL="87313">
              <a:lnSpc>
                <a:spcPct val="120000"/>
              </a:lnSpc>
            </a:pPr>
            <a:r>
              <a:rPr lang="ko-KR" altLang="en-US" sz="850" b="0" dirty="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p:txBody>
      </p:sp>
      <p:sp>
        <p:nvSpPr>
          <p:cNvPr id="10" name="Rectangle 2">
            <a:extLst>
              <a:ext uri="{FF2B5EF4-FFF2-40B4-BE49-F238E27FC236}">
                <a16:creationId xmlns:a16="http://schemas.microsoft.com/office/drawing/2014/main" id="{FDD3DBFE-A69D-480E-B9F3-1175C0F5DDF0}"/>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Quality </a:t>
            </a:r>
            <a:r>
              <a:rPr lang="en-US" altLang="ko-KR" sz="3000" b="1">
                <a:solidFill>
                  <a:srgbClr val="00338D"/>
                </a:solidFill>
                <a:cs typeface="KPMG Extralight"/>
              </a:rPr>
              <a:t>of net</a:t>
            </a:r>
            <a:r>
              <a:rPr lang="ko-KR" altLang="en-US" sz="3000" b="1">
                <a:solidFill>
                  <a:srgbClr val="00338D"/>
                </a:solidFill>
                <a:cs typeface="KPMG Extralight"/>
              </a:rPr>
              <a:t> </a:t>
            </a:r>
            <a:r>
              <a:rPr lang="en-US" altLang="ko-KR" sz="3000" b="1">
                <a:solidFill>
                  <a:srgbClr val="00338D"/>
                </a:solidFill>
                <a:cs typeface="KPMG Extralight"/>
              </a:rPr>
              <a:t>assets</a:t>
            </a:r>
            <a:endParaRPr lang="en-US" altLang="ko-KR" sz="3000" b="1" dirty="0">
              <a:solidFill>
                <a:srgbClr val="00338D"/>
              </a:solidFill>
              <a:cs typeface="KPMG Extralight"/>
            </a:endParaRPr>
          </a:p>
        </p:txBody>
      </p:sp>
      <p:sp>
        <p:nvSpPr>
          <p:cNvPr id="7" name="Text Placeholder 3">
            <a:extLst>
              <a:ext uri="{FF2B5EF4-FFF2-40B4-BE49-F238E27FC236}">
                <a16:creationId xmlns:a16="http://schemas.microsoft.com/office/drawing/2014/main" id="{44873925-B425-4CC5-A8C8-640606286708}"/>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graphicFrame>
        <p:nvGraphicFramePr>
          <p:cNvPr id="17" name="Chart1">
            <a:extLst>
              <a:ext uri="{FF2B5EF4-FFF2-40B4-BE49-F238E27FC236}">
                <a16:creationId xmlns:a16="http://schemas.microsoft.com/office/drawing/2014/main" id="{AD6F991A-3589-46F6-9B3C-21225EACC829}"/>
              </a:ext>
            </a:extLst>
          </p:cNvPr>
          <p:cNvGraphicFramePr>
            <a:graphicFrameLocks/>
          </p:cNvGraphicFramePr>
          <p:nvPr>
            <p:extLst>
              <p:ext uri="{D42A27DB-BD31-4B8C-83A1-F6EECF244321}">
                <p14:modId xmlns:p14="http://schemas.microsoft.com/office/powerpoint/2010/main" val="1499240664"/>
              </p:ext>
            </p:extLst>
          </p:nvPr>
        </p:nvGraphicFramePr>
        <p:xfrm>
          <a:off x="4962843" y="4103139"/>
          <a:ext cx="3209314" cy="1370983"/>
        </p:xfrm>
        <a:graphic>
          <a:graphicData uri="http://schemas.openxmlformats.org/drawingml/2006/chart">
            <c:chart xmlns:c="http://schemas.openxmlformats.org/drawingml/2006/chart" xmlns:r="http://schemas.openxmlformats.org/officeDocument/2006/relationships" r:id="rId3"/>
          </a:graphicData>
        </a:graphic>
      </p:graphicFrame>
      <p:pic>
        <p:nvPicPr>
          <p:cNvPr id="9" name="그림 8">
            <a:extLst>
              <a:ext uri="{FF2B5EF4-FFF2-40B4-BE49-F238E27FC236}">
                <a16:creationId xmlns:a16="http://schemas.microsoft.com/office/drawing/2014/main" id="{A63AAAC8-6587-423D-AEE2-4FC000A7200A}"/>
              </a:ext>
            </a:extLst>
          </p:cNvPr>
          <p:cNvPicPr>
            <a:picLocks noChangeAspect="1" noChangeArrowheads="1"/>
            <a:extLst>
              <a:ext uri="{84589F7E-364E-4C9E-8A38-B11213B215E9}">
                <a14:cameraTool xmlns:a14="http://schemas.microsoft.com/office/drawing/2010/main" cellRange="$B$2:$H$15" spid="_x0000_s19507"/>
              </a:ext>
            </a:extLst>
          </p:cNvPicPr>
          <p:nvPr/>
        </p:nvPicPr>
        <p:blipFill>
          <a:blip r:embed="rId4"/>
          <a:srcRect/>
          <a:stretch>
            <a:fillRect/>
          </a:stretch>
        </p:blipFill>
        <p:spPr bwMode="auto">
          <a:xfrm>
            <a:off x="412866" y="1377240"/>
            <a:ext cx="4219575" cy="22288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2" name="Text Box 51">
            <a:extLst>
              <a:ext uri="{FF2B5EF4-FFF2-40B4-BE49-F238E27FC236}">
                <a16:creationId xmlns:a16="http://schemas.microsoft.com/office/drawing/2014/main" id="{3BCC49FD-3923-405C-BB26-16D781980C3A}"/>
              </a:ext>
            </a:extLst>
          </p:cNvPr>
          <p:cNvSpPr txBox="1">
            <a:spLocks noChangeArrowheads="1"/>
          </p:cNvSpPr>
          <p:nvPr/>
        </p:nvSpPr>
        <p:spPr bwMode="auto">
          <a:xfrm>
            <a:off x="5068686" y="5465042"/>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a:t>
            </a:r>
            <a:r>
              <a:rPr lang="ko-KR" altLang="en-US" sz="600" i="1">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044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직사각형 96">
            <a:extLst>
              <a:ext uri="{FF2B5EF4-FFF2-40B4-BE49-F238E27FC236}">
                <a16:creationId xmlns:a16="http://schemas.microsoft.com/office/drawing/2014/main" id="{3B98DA53-06FA-46FB-BE6E-9A625D447CF4}"/>
              </a:ext>
            </a:extLst>
          </p:cNvPr>
          <p:cNvSpPr/>
          <p:nvPr/>
        </p:nvSpPr>
        <p:spPr>
          <a:xfrm>
            <a:off x="415635" y="734253"/>
            <a:ext cx="9077499" cy="43059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회사는 운전자본 및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Capex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부담이 크지 않아 양호한 현금흐름을 보이고 있습니다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 2020</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년에는 </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COVID-19 </a:t>
            </a:r>
            <a:r>
              <a:rPr lang="ko-KR" altLang="en-US" sz="900" dirty="0">
                <a:solidFill>
                  <a:srgbClr val="00338D"/>
                </a:solidFill>
                <a:highlight>
                  <a:srgbClr val="FFFFFF"/>
                </a:highlight>
                <a:latin typeface="Arial" panose="020B0604020202020204" pitchFamily="34" charset="0"/>
                <a:ea typeface="맑은 고딕" panose="020B0503020000020004" pitchFamily="50" charset="-127"/>
              </a:rPr>
              <a:t>제품을 위한 재고자산이 증가하여 현금흐름전환율이 낮아 졌습니다</a:t>
            </a:r>
            <a:r>
              <a:rPr lang="en-US" altLang="ko-KR" sz="900" dirty="0">
                <a:solidFill>
                  <a:srgbClr val="00338D"/>
                </a:solidFill>
                <a:highlight>
                  <a:srgbClr val="FFFFFF"/>
                </a:highlight>
                <a:latin typeface="Arial" panose="020B0604020202020204" pitchFamily="34" charset="0"/>
                <a:ea typeface="맑은 고딕" panose="020B0503020000020004" pitchFamily="50" charset="-127"/>
              </a:rPr>
              <a:t>.</a:t>
            </a:r>
          </a:p>
        </p:txBody>
      </p:sp>
      <p:sp>
        <p:nvSpPr>
          <p:cNvPr id="11" name="Rectangle 2">
            <a:extLst>
              <a:ext uri="{FF2B5EF4-FFF2-40B4-BE49-F238E27FC236}">
                <a16:creationId xmlns:a16="http://schemas.microsoft.com/office/drawing/2014/main" id="{70F9A3E2-300F-4437-83B2-DFB4B58233D4}"/>
              </a:ext>
            </a:extLst>
          </p:cNvPr>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Cash flow analysis</a:t>
            </a:r>
            <a:endParaRPr lang="en-US" altLang="ko-KR" sz="2400" dirty="0">
              <a:solidFill>
                <a:srgbClr val="00338D"/>
              </a:solidFill>
              <a:cs typeface="KPMG Extralight"/>
            </a:endParaRPr>
          </a:p>
        </p:txBody>
      </p:sp>
      <p:sp>
        <p:nvSpPr>
          <p:cNvPr id="27" name="텍스트 개체 틀 1">
            <a:extLst>
              <a:ext uri="{FF2B5EF4-FFF2-40B4-BE49-F238E27FC236}">
                <a16:creationId xmlns:a16="http://schemas.microsoft.com/office/drawing/2014/main" id="{79D832C6-4338-47D4-9861-3199D7381203}"/>
              </a:ext>
            </a:extLst>
          </p:cNvPr>
          <p:cNvSpPr txBox="1">
            <a:spLocks/>
          </p:cNvSpPr>
          <p:nvPr/>
        </p:nvSpPr>
        <p:spPr bwMode="gray">
          <a:xfrm>
            <a:off x="4668715" y="1253573"/>
            <a:ext cx="4821650" cy="5080410"/>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20000"/>
              </a:lnSpc>
            </a:pPr>
            <a:r>
              <a:rPr lang="en-US" altLang="ko-KR" sz="850" dirty="0">
                <a:solidFill>
                  <a:srgbClr val="00338D"/>
                </a:solidFill>
                <a:ea typeface="맑은 고딕" panose="020B0503020000020004" pitchFamily="50" charset="-127"/>
              </a:rPr>
              <a:t>NWC</a:t>
            </a:r>
            <a:r>
              <a:rPr lang="ko-KR" altLang="en-US" sz="850" dirty="0">
                <a:solidFill>
                  <a:srgbClr val="00338D"/>
                </a:solidFill>
                <a:ea typeface="맑은 고딕" panose="020B0503020000020004" pitchFamily="50" charset="-127"/>
              </a:rPr>
              <a:t> </a:t>
            </a:r>
            <a:r>
              <a:rPr lang="en-US" altLang="ko-KR" sz="850" dirty="0">
                <a:solidFill>
                  <a:srgbClr val="00338D"/>
                </a:solidFill>
                <a:ea typeface="맑은 고딕" panose="020B0503020000020004" pitchFamily="50" charset="-127"/>
              </a:rPr>
              <a:t>movement</a:t>
            </a:r>
            <a:endParaRPr lang="en-US" altLang="ko-KR" sz="850" b="0" dirty="0">
              <a:solidFill>
                <a:schemeClr val="tx1"/>
              </a:solidFill>
              <a:ea typeface="맑은 고딕" panose="020B0503020000020004" pitchFamily="50" charset="-127"/>
            </a:endParaRPr>
          </a:p>
          <a:p>
            <a:pPr marL="257175" indent="-171450">
              <a:lnSpc>
                <a:spcPct val="120000"/>
              </a:lnSpc>
              <a:buFont typeface="Arial" panose="020B0604020202020204" pitchFamily="34" charset="0"/>
              <a:buChar char="•"/>
            </a:pP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 일시적으로 </a:t>
            </a:r>
            <a:r>
              <a:rPr lang="en-US" altLang="ko-KR" sz="850" b="0" dirty="0">
                <a:solidFill>
                  <a:schemeClr val="tx1"/>
                </a:solidFill>
                <a:ea typeface="맑은 고딕" panose="020B0503020000020004" pitchFamily="50" charset="-127"/>
              </a:rPr>
              <a:t>Covid-19</a:t>
            </a:r>
            <a:r>
              <a:rPr lang="ko-KR" altLang="en-US" sz="850" b="0" dirty="0">
                <a:solidFill>
                  <a:schemeClr val="tx1"/>
                </a:solidFill>
                <a:ea typeface="맑은 고딕" panose="020B0503020000020004" pitchFamily="50" charset="-127"/>
              </a:rPr>
              <a:t>제품을 </a:t>
            </a:r>
            <a:r>
              <a:rPr lang="en-US" altLang="ko-KR" sz="850" b="0" dirty="0">
                <a:solidFill>
                  <a:schemeClr val="tx1"/>
                </a:solidFill>
                <a:ea typeface="맑은 고딕" panose="020B0503020000020004" pitchFamily="50" charset="-127"/>
              </a:rPr>
              <a:t>ODM </a:t>
            </a:r>
            <a:r>
              <a:rPr lang="ko-KR" altLang="en-US" sz="850" b="0" dirty="0">
                <a:solidFill>
                  <a:schemeClr val="tx1"/>
                </a:solidFill>
                <a:ea typeface="맑은 고딕" panose="020B0503020000020004" pitchFamily="50" charset="-127"/>
              </a:rPr>
              <a:t>생산함에 따라 재고자산이 대폭 증가하면서 운전자본의 변동을 반영한 현금흐름과 </a:t>
            </a:r>
            <a:r>
              <a:rPr lang="en-US" altLang="ko-KR" sz="850" b="0" dirty="0">
                <a:solidFill>
                  <a:schemeClr val="tx1"/>
                </a:solidFill>
                <a:ea typeface="맑은 고딕" panose="020B0503020000020004" pitchFamily="50" charset="-127"/>
              </a:rPr>
              <a:t>EBITDA conversion ratio</a:t>
            </a:r>
            <a:r>
              <a:rPr lang="ko-KR" altLang="en-US" sz="850" b="0" dirty="0">
                <a:solidFill>
                  <a:schemeClr val="tx1"/>
                </a:solidFill>
                <a:ea typeface="맑은 고딕" panose="020B0503020000020004" pitchFamily="50" charset="-127"/>
              </a:rPr>
              <a:t>는 </a:t>
            </a:r>
            <a:r>
              <a:rPr lang="en-US" altLang="ko-KR" sz="850" b="0" dirty="0">
                <a:solidFill>
                  <a:schemeClr val="tx1"/>
                </a:solidFill>
                <a:ea typeface="맑은 고딕" panose="020B0503020000020004" pitchFamily="50" charset="-127"/>
              </a:rPr>
              <a:t>52.3%</a:t>
            </a:r>
            <a:r>
              <a:rPr lang="ko-KR" altLang="en-US" sz="850" b="0" dirty="0">
                <a:solidFill>
                  <a:schemeClr val="tx1"/>
                </a:solidFill>
                <a:ea typeface="맑은 고딕" panose="020B0503020000020004" pitchFamily="50" charset="-127"/>
              </a:rPr>
              <a:t>로 감소하였으나</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제품 출고 후 운전자본이 개선되면서 운전자본 변동을 반영한 현금흐름의 </a:t>
            </a:r>
            <a:r>
              <a:rPr lang="en-US" altLang="ko-KR" sz="850" b="0" dirty="0">
                <a:solidFill>
                  <a:schemeClr val="tx1"/>
                </a:solidFill>
                <a:ea typeface="맑은 고딕" panose="020B0503020000020004" pitchFamily="50" charset="-127"/>
              </a:rPr>
              <a:t>EBITDA conversion ratio</a:t>
            </a:r>
            <a:r>
              <a:rPr lang="ko-KR" altLang="en-US" sz="850" b="0" dirty="0">
                <a:solidFill>
                  <a:schemeClr val="tx1"/>
                </a:solidFill>
                <a:ea typeface="맑은 고딕" panose="020B0503020000020004" pitchFamily="50" charset="-127"/>
              </a:rPr>
              <a:t>는 </a:t>
            </a: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64.9%</a:t>
            </a:r>
            <a:r>
              <a:rPr lang="ko-KR" altLang="en-US" sz="850" b="0" dirty="0">
                <a:solidFill>
                  <a:schemeClr val="tx1"/>
                </a:solidFill>
                <a:ea typeface="맑은 고딕" panose="020B0503020000020004" pitchFamily="50" charset="-127"/>
              </a:rPr>
              <a:t>에서 </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 150.4%</a:t>
            </a:r>
            <a:r>
              <a:rPr lang="ko-KR" altLang="en-US" sz="850" b="0" dirty="0">
                <a:solidFill>
                  <a:schemeClr val="tx1"/>
                </a:solidFill>
                <a:ea typeface="맑은 고딕" panose="020B0503020000020004" pitchFamily="50" charset="-127"/>
              </a:rPr>
              <a:t> </a:t>
            </a:r>
            <a:r>
              <a:rPr lang="ko-KR" altLang="en-US" sz="850" b="0">
                <a:solidFill>
                  <a:schemeClr val="tx1"/>
                </a:solidFill>
                <a:ea typeface="맑은 고딕" panose="020B0503020000020004" pitchFamily="50" charset="-127"/>
              </a:rPr>
              <a:t>수준까지 상승하였습니다</a:t>
            </a:r>
            <a:r>
              <a:rPr lang="en-US" altLang="ko-KR" sz="850" b="0">
                <a:solidFill>
                  <a:schemeClr val="tx1"/>
                </a:solidFill>
                <a:ea typeface="맑은 고딕" panose="020B0503020000020004" pitchFamily="50" charset="-127"/>
              </a:rPr>
              <a:t>.</a:t>
            </a:r>
            <a:r>
              <a:rPr lang="ko-KR" altLang="en-US" sz="850" b="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a:p>
            <a:pPr marL="85725" lvl="0">
              <a:lnSpc>
                <a:spcPct val="120000"/>
              </a:lnSpc>
            </a:pPr>
            <a:r>
              <a:rPr lang="en-US" altLang="ko-KR" sz="850">
                <a:solidFill>
                  <a:srgbClr val="00338D"/>
                </a:solidFill>
                <a:ea typeface="맑은 고딕" panose="020B0503020000020004" pitchFamily="50" charset="-127"/>
              </a:rPr>
              <a:t>CAPEX</a:t>
            </a:r>
            <a:endParaRPr lang="en-US" altLang="ko-KR" sz="850" dirty="0">
              <a:solidFill>
                <a:srgbClr val="00338D"/>
              </a:solidFill>
              <a:ea typeface="맑은 고딕" panose="020B0503020000020004" pitchFamily="50" charset="-127"/>
            </a:endParaRPr>
          </a:p>
          <a:p>
            <a:pPr marL="257175" lvl="0" indent="-171450">
              <a:lnSpc>
                <a:spcPct val="120000"/>
              </a:lnSpc>
              <a:buFont typeface="Arial" panose="020B0604020202020204" pitchFamily="34" charset="0"/>
              <a:buChar char="•"/>
            </a:pPr>
            <a:r>
              <a:rPr lang="en-US" altLang="ko-KR" sz="850" b="0" dirty="0">
                <a:solidFill>
                  <a:schemeClr val="tx1"/>
                </a:solidFill>
                <a:ea typeface="맑은 고딕" panose="020B0503020000020004" pitchFamily="50" charset="-127"/>
              </a:rPr>
              <a:t>2018</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Rapid </a:t>
            </a:r>
            <a:r>
              <a:rPr lang="ko-KR" altLang="en-US" sz="850" b="0" dirty="0">
                <a:solidFill>
                  <a:schemeClr val="tx1"/>
                </a:solidFill>
                <a:ea typeface="맑은 고딕" panose="020B0503020000020004" pitchFamily="50" charset="-127"/>
              </a:rPr>
              <a:t>생산장비</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PCR </a:t>
            </a:r>
            <a:r>
              <a:rPr lang="ko-KR" altLang="en-US" sz="850" b="0" dirty="0">
                <a:solidFill>
                  <a:schemeClr val="tx1"/>
                </a:solidFill>
                <a:ea typeface="맑은 고딕" panose="020B0503020000020004" pitchFamily="50" charset="-127"/>
              </a:rPr>
              <a:t>생산장비 및 차량운반구</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자동포장 기계장치에 대한 대규모 확장 </a:t>
            </a:r>
            <a:r>
              <a:rPr lang="en-US" altLang="ko-KR" sz="850" b="0" dirty="0">
                <a:solidFill>
                  <a:schemeClr val="tx1"/>
                </a:solidFill>
                <a:ea typeface="맑은 고딕" panose="020B0503020000020004" pitchFamily="50" charset="-127"/>
              </a:rPr>
              <a:t>CAPEX </a:t>
            </a:r>
            <a:r>
              <a:rPr lang="ko-KR" altLang="en-US" sz="850" b="0">
                <a:solidFill>
                  <a:schemeClr val="tx1"/>
                </a:solidFill>
                <a:ea typeface="맑은 고딕" panose="020B0503020000020004" pitchFamily="50" charset="-127"/>
              </a:rPr>
              <a:t>투자가 있었습니다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257175" lvl="0" indent="-171450">
              <a:lnSpc>
                <a:spcPct val="120000"/>
              </a:lnSpc>
              <a:buFont typeface="Arial" panose="020B0604020202020204" pitchFamily="34" charset="0"/>
              <a:buChar char="•"/>
            </a:pPr>
            <a:r>
              <a:rPr lang="ko-KR" altLang="en-US" sz="850" b="0" dirty="0">
                <a:solidFill>
                  <a:schemeClr val="tx1"/>
                </a:solidFill>
                <a:ea typeface="맑은 고딕" panose="020B0503020000020004" pitchFamily="50" charset="-127"/>
              </a:rPr>
              <a:t>무형자산은 산업재산권</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특허권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상표권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허가권</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소프트웨어에 대한 투자가 이루어졌으며</a:t>
            </a:r>
            <a:r>
              <a:rPr lang="en-US" altLang="ko-KR" sz="850" b="0" dirty="0">
                <a:solidFill>
                  <a:schemeClr val="tx1"/>
                </a:solidFill>
                <a:ea typeface="맑은 고딕" panose="020B0503020000020004" pitchFamily="50" charset="-127"/>
              </a:rPr>
              <a:t>, 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ELISA reading</a:t>
            </a:r>
            <a:r>
              <a:rPr lang="ko-KR" altLang="en-US" sz="850" b="0" dirty="0">
                <a:solidFill>
                  <a:schemeClr val="tx1"/>
                </a:solidFill>
                <a:ea typeface="맑은 고딕" panose="020B0503020000020004" pitchFamily="50" charset="-127"/>
              </a:rPr>
              <a:t>을 위한 소프트웨어 투자로 </a:t>
            </a:r>
            <a:r>
              <a:rPr lang="en-US" altLang="ko-KR" sz="850" b="0" dirty="0">
                <a:solidFill>
                  <a:schemeClr val="tx1"/>
                </a:solidFill>
                <a:ea typeface="맑은 고딕" panose="020B0503020000020004" pitchFamily="50" charset="-127"/>
              </a:rPr>
              <a:t>51</a:t>
            </a:r>
            <a:r>
              <a:rPr lang="ko-KR" altLang="en-US" sz="850" b="0">
                <a:solidFill>
                  <a:schemeClr val="tx1"/>
                </a:solidFill>
                <a:ea typeface="맑은 고딕" panose="020B0503020000020004" pitchFamily="50" charset="-127"/>
              </a:rPr>
              <a:t>백만원이 지출되었습니다</a:t>
            </a:r>
            <a:r>
              <a:rPr lang="en-US" altLang="ko-KR" sz="850" b="0">
                <a:solidFill>
                  <a:schemeClr val="tx1"/>
                </a:solidFill>
                <a:ea typeface="맑은 고딕" panose="020B0503020000020004" pitchFamily="50" charset="-127"/>
              </a:rPr>
              <a:t>. </a:t>
            </a:r>
            <a:endParaRPr lang="en-US" altLang="ko-KR" sz="850" b="0" dirty="0">
              <a:solidFill>
                <a:schemeClr val="tx1"/>
              </a:solidFill>
              <a:ea typeface="맑은 고딕" panose="020B0503020000020004" pitchFamily="50" charset="-127"/>
            </a:endParaRPr>
          </a:p>
          <a:p>
            <a:pPr marL="85725" lvl="0">
              <a:lnSpc>
                <a:spcPct val="120000"/>
              </a:lnSpc>
            </a:pPr>
            <a:r>
              <a:rPr lang="ko-KR" altLang="en-US" sz="850" dirty="0">
                <a:solidFill>
                  <a:srgbClr val="00338D"/>
                </a:solidFill>
                <a:ea typeface="맑은 고딕" panose="020B0503020000020004" pitchFamily="50" charset="-127"/>
              </a:rPr>
              <a:t>기타 </a:t>
            </a:r>
            <a:r>
              <a:rPr lang="en-US" altLang="ko-KR" sz="850" dirty="0">
                <a:solidFill>
                  <a:srgbClr val="00338D"/>
                </a:solidFill>
                <a:ea typeface="맑은 고딕" panose="020B0503020000020004" pitchFamily="50" charset="-127"/>
              </a:rPr>
              <a:t>Cash flow</a:t>
            </a:r>
            <a:endParaRPr lang="en-US" altLang="ko-KR" sz="850" b="0" dirty="0">
              <a:solidFill>
                <a:schemeClr val="tx1"/>
              </a:solidFill>
              <a:ea typeface="맑은 고딕" panose="020B0503020000020004" pitchFamily="50" charset="-127"/>
            </a:endParaRPr>
          </a:p>
          <a:p>
            <a:pPr marL="257175" indent="-171450">
              <a:lnSpc>
                <a:spcPct val="120000"/>
              </a:lnSpc>
              <a:buFont typeface="Arial" panose="020B0604020202020204" pitchFamily="34" charset="0"/>
              <a:buChar char="•"/>
            </a:pP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년부터 종업원 </a:t>
            </a:r>
            <a:r>
              <a:rPr lang="en-US" altLang="ko-KR" sz="850" b="0" dirty="0">
                <a:solidFill>
                  <a:schemeClr val="tx1"/>
                </a:solidFill>
                <a:ea typeface="맑은 고딕" panose="020B0503020000020004" pitchFamily="50" charset="-127"/>
              </a:rPr>
              <a:t>1</a:t>
            </a:r>
            <a:r>
              <a:rPr lang="ko-KR" altLang="en-US" sz="850" b="0" dirty="0">
                <a:solidFill>
                  <a:schemeClr val="tx1"/>
                </a:solidFill>
                <a:ea typeface="맑은 고딕" panose="020B0503020000020004" pitchFamily="50" charset="-127"/>
              </a:rPr>
              <a:t>인에 대하여 </a:t>
            </a:r>
            <a:r>
              <a:rPr lang="en-US" altLang="ko-KR" sz="850" b="0" dirty="0">
                <a:solidFill>
                  <a:schemeClr val="tx1"/>
                </a:solidFill>
                <a:ea typeface="맑은 고딕" panose="020B0503020000020004" pitchFamily="50" charset="-127"/>
              </a:rPr>
              <a:t>4.6%</a:t>
            </a:r>
            <a:r>
              <a:rPr lang="ko-KR" altLang="en-US" sz="850" b="0" dirty="0">
                <a:solidFill>
                  <a:schemeClr val="tx1"/>
                </a:solidFill>
                <a:ea typeface="맑은 고딕" panose="020B0503020000020004" pitchFamily="50" charset="-127"/>
              </a:rPr>
              <a:t>의 이율로 </a:t>
            </a:r>
            <a:r>
              <a:rPr lang="ko-KR" altLang="en-US" sz="850" b="0">
                <a:solidFill>
                  <a:schemeClr val="tx1"/>
                </a:solidFill>
                <a:ea typeface="맑은 고딕" panose="020B0503020000020004" pitchFamily="50" charset="-127"/>
              </a:rPr>
              <a:t>대여하고 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257175" lvl="0" indent="-171450">
              <a:lnSpc>
                <a:spcPct val="120000"/>
              </a:lnSpc>
              <a:buFont typeface="Arial" panose="020B0604020202020204" pitchFamily="34" charset="0"/>
              <a:buChar char="•"/>
            </a:pPr>
            <a:r>
              <a:rPr lang="ko-KR" altLang="en-US" sz="850" b="0" dirty="0">
                <a:solidFill>
                  <a:schemeClr val="tx1"/>
                </a:solidFill>
                <a:ea typeface="맑은 고딕" panose="020B0503020000020004" pitchFamily="50" charset="-127"/>
              </a:rPr>
              <a:t>회사는 연구개발과 관련된 정부보조금을 수령하고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보조금 수령액을 경상연구개발비와 </a:t>
            </a:r>
            <a:r>
              <a:rPr lang="ko-KR" altLang="en-US" sz="850" b="0">
                <a:solidFill>
                  <a:schemeClr val="tx1"/>
                </a:solidFill>
                <a:ea typeface="맑은 고딕" panose="020B0503020000020004" pitchFamily="50" charset="-127"/>
              </a:rPr>
              <a:t>상계하고 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257175" lvl="0" indent="-171450">
              <a:lnSpc>
                <a:spcPct val="120000"/>
              </a:lnSpc>
              <a:buFont typeface="Arial" panose="020B0604020202020204" pitchFamily="34" charset="0"/>
              <a:buChar char="•"/>
            </a:pPr>
            <a:r>
              <a:rPr lang="ko-KR" altLang="en-US" sz="850" b="0" dirty="0">
                <a:solidFill>
                  <a:schemeClr val="tx1"/>
                </a:solidFill>
                <a:ea typeface="맑은 고딕" panose="020B0503020000020004" pitchFamily="50" charset="-127"/>
              </a:rPr>
              <a:t>회사는 </a:t>
            </a:r>
            <a:r>
              <a:rPr lang="en-US" altLang="ko-KR" sz="850" b="0" dirty="0">
                <a:solidFill>
                  <a:schemeClr val="tx1"/>
                </a:solidFill>
                <a:ea typeface="맑은 고딕" panose="020B0503020000020004" pitchFamily="50" charset="-127"/>
              </a:rPr>
              <a:t>2020</a:t>
            </a:r>
            <a:r>
              <a:rPr lang="ko-KR" altLang="en-US" sz="850" b="0" dirty="0">
                <a:solidFill>
                  <a:schemeClr val="tx1"/>
                </a:solidFill>
                <a:ea typeface="맑은 고딕" panose="020B0503020000020004" pitchFamily="50" charset="-127"/>
              </a:rPr>
              <a:t>년까지 우리은행</a:t>
            </a:r>
            <a:r>
              <a:rPr lang="en-US" altLang="ko-KR" sz="850" b="0" dirty="0">
                <a:solidFill>
                  <a:schemeClr val="tx1"/>
                </a:solidFill>
                <a:ea typeface="맑은 고딕" panose="020B0503020000020004" pitchFamily="50" charset="-127"/>
              </a:rPr>
              <a:t>, 2020</a:t>
            </a:r>
            <a:r>
              <a:rPr lang="ko-KR" altLang="en-US" sz="850" b="0" dirty="0">
                <a:solidFill>
                  <a:schemeClr val="tx1"/>
                </a:solidFill>
                <a:ea typeface="맑은 고딕" panose="020B0503020000020004" pitchFamily="50" charset="-127"/>
              </a:rPr>
              <a:t>년부터 하나은행으로부터 운전자금대출을 받고 있으며</a:t>
            </a:r>
            <a:r>
              <a:rPr lang="en-US" altLang="ko-KR" sz="850" b="0" dirty="0">
                <a:solidFill>
                  <a:schemeClr val="tx1"/>
                </a:solidFill>
                <a:ea typeface="맑은 고딕" panose="020B0503020000020004" pitchFamily="50" charset="-127"/>
              </a:rPr>
              <a:t>, </a:t>
            </a:r>
            <a:r>
              <a:rPr lang="ko-KR" altLang="en-US" sz="850" b="0" dirty="0">
                <a:solidFill>
                  <a:schemeClr val="tx1"/>
                </a:solidFill>
                <a:ea typeface="맑은 고딕" panose="020B0503020000020004" pitchFamily="50" charset="-127"/>
              </a:rPr>
              <a:t>정부</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춘천시청과 강원도청</a:t>
            </a:r>
            <a:r>
              <a:rPr lang="en-US" altLang="ko-KR" sz="850" b="0" dirty="0">
                <a:solidFill>
                  <a:schemeClr val="tx1"/>
                </a:solidFill>
                <a:ea typeface="맑은 고딕" panose="020B0503020000020004" pitchFamily="50" charset="-127"/>
              </a:rPr>
              <a:t>)</a:t>
            </a:r>
            <a:r>
              <a:rPr lang="ko-KR" altLang="en-US" sz="850" b="0" dirty="0">
                <a:solidFill>
                  <a:schemeClr val="tx1"/>
                </a:solidFill>
                <a:ea typeface="맑은 고딕" panose="020B0503020000020004" pitchFamily="50" charset="-127"/>
              </a:rPr>
              <a:t>의 이자보전으로 인해 저리로 </a:t>
            </a:r>
            <a:r>
              <a:rPr lang="ko-KR" altLang="en-US" sz="850" b="0">
                <a:solidFill>
                  <a:schemeClr val="tx1"/>
                </a:solidFill>
                <a:ea typeface="맑은 고딕" panose="020B0503020000020004" pitchFamily="50" charset="-127"/>
              </a:rPr>
              <a:t>차입하고 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p:txBody>
      </p:sp>
      <p:sp>
        <p:nvSpPr>
          <p:cNvPr id="18" name="Text Box 51">
            <a:extLst>
              <a:ext uri="{FF2B5EF4-FFF2-40B4-BE49-F238E27FC236}">
                <a16:creationId xmlns:a16="http://schemas.microsoft.com/office/drawing/2014/main" id="{45A614FB-9A6F-4D75-B7DD-8AF109D12956}"/>
              </a:ext>
            </a:extLst>
          </p:cNvPr>
          <p:cNvSpPr txBox="1">
            <a:spLocks noChangeArrowheads="1"/>
          </p:cNvSpPr>
          <p:nvPr/>
        </p:nvSpPr>
        <p:spPr bwMode="auto">
          <a:xfrm>
            <a:off x="415634" y="6099564"/>
            <a:ext cx="3267365" cy="2258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Note:  1)  </a:t>
            </a:r>
            <a:r>
              <a:rPr lang="ko-KR" altLang="en-US" sz="600" i="1" dirty="0">
                <a:solidFill>
                  <a:srgbClr val="00338D"/>
                </a:solidFill>
                <a:latin typeface="Arial" panose="020B0604020202020204" pitchFamily="34" charset="0"/>
                <a:cs typeface="Arial" panose="020B0604020202020204" pitchFamily="34" charset="0"/>
              </a:rPr>
              <a:t>단기금융상품을 현금에 포함하였습니다</a:t>
            </a:r>
            <a:r>
              <a:rPr lang="en-US" altLang="ko-KR" sz="600" i="1" dirty="0">
                <a:solidFill>
                  <a:srgbClr val="00338D"/>
                </a:solidFill>
                <a:latin typeface="Arial" panose="020B0604020202020204" pitchFamily="34" charset="0"/>
                <a:cs typeface="Arial" panose="020B0604020202020204" pitchFamily="34" charset="0"/>
              </a:rPr>
              <a:t>.</a:t>
            </a:r>
            <a:r>
              <a:rPr lang="ko-KR" altLang="en-US" sz="600" i="1" dirty="0">
                <a:solidFill>
                  <a:srgbClr val="00338D"/>
                </a:solidFill>
                <a:latin typeface="Arial" panose="020B0604020202020204" pitchFamily="34" charset="0"/>
                <a:cs typeface="Arial" panose="020B0604020202020204" pitchFamily="34" charset="0"/>
              </a:rPr>
              <a:t> </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9E75FC2D-F5A9-4130-B327-CBD3C511B454}"/>
              </a:ext>
            </a:extLst>
          </p:cNvPr>
          <p:cNvPicPr>
            <a:picLocks noChangeAspect="1" noChangeArrowheads="1"/>
            <a:extLst>
              <a:ext uri="{84589F7E-364E-4C9E-8A38-B11213B215E9}">
                <a14:cameraTool xmlns:a14="http://schemas.microsoft.com/office/drawing/2010/main" cellRange="$B$2:$H$33"/>
              </a:ext>
            </a:extLst>
          </p:cNvPicPr>
          <p:nvPr/>
        </p:nvPicPr>
        <p:blipFill>
          <a:blip r:embed="rId3"/>
          <a:srcRect/>
          <a:stretch>
            <a:fillRect/>
          </a:stretch>
        </p:blipFill>
        <p:spPr bwMode="auto">
          <a:xfrm>
            <a:off x="415635" y="1253573"/>
            <a:ext cx="4191000" cy="4870174"/>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7" name="Text Placeholder 3">
            <a:extLst>
              <a:ext uri="{FF2B5EF4-FFF2-40B4-BE49-F238E27FC236}">
                <a16:creationId xmlns:a16="http://schemas.microsoft.com/office/drawing/2014/main" id="{1ED694C1-EF3A-4558-B8B5-A49CF75EA087}"/>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156593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63C3E517-7B13-4080-8EA8-BD87A34E5683}"/>
              </a:ext>
            </a:extLst>
          </p:cNvPr>
          <p:cNvSpPr/>
          <p:nvPr/>
        </p:nvSpPr>
        <p:spPr>
          <a:xfrm>
            <a:off x="6972026" y="2175541"/>
            <a:ext cx="1549399" cy="2736398"/>
          </a:xfrm>
          <a:prstGeom prst="rect">
            <a:avLst/>
          </a:prstGeom>
          <a:solidFill>
            <a:srgbClr val="00A3A1">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32" name="직사각형 31">
            <a:extLst>
              <a:ext uri="{FF2B5EF4-FFF2-40B4-BE49-F238E27FC236}">
                <a16:creationId xmlns:a16="http://schemas.microsoft.com/office/drawing/2014/main" id="{170CAD1A-58D6-462E-9556-98646A9517AC}"/>
              </a:ext>
            </a:extLst>
          </p:cNvPr>
          <p:cNvSpPr/>
          <p:nvPr/>
        </p:nvSpPr>
        <p:spPr>
          <a:xfrm>
            <a:off x="1670050" y="2175541"/>
            <a:ext cx="2107756" cy="2736398"/>
          </a:xfrm>
          <a:prstGeom prst="rect">
            <a:avLst/>
          </a:prstGeom>
          <a:solidFill>
            <a:srgbClr val="00338D">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graphicFrame>
        <p:nvGraphicFramePr>
          <p:cNvPr id="36" name="Chart1">
            <a:extLst>
              <a:ext uri="{FF2B5EF4-FFF2-40B4-BE49-F238E27FC236}">
                <a16:creationId xmlns:a16="http://schemas.microsoft.com/office/drawing/2014/main" id="{54390ACA-C309-402D-BDF9-07FA8187FE64}"/>
              </a:ext>
            </a:extLst>
          </p:cNvPr>
          <p:cNvGraphicFramePr>
            <a:graphicFrameLocks/>
          </p:cNvGraphicFramePr>
          <p:nvPr/>
        </p:nvGraphicFramePr>
        <p:xfrm>
          <a:off x="-152400" y="1359729"/>
          <a:ext cx="13741399" cy="5613400"/>
        </p:xfrm>
        <a:graphic>
          <a:graphicData uri="http://schemas.openxmlformats.org/drawingml/2006/chart">
            <c:chart xmlns:c="http://schemas.openxmlformats.org/drawingml/2006/chart" xmlns:r="http://schemas.openxmlformats.org/officeDocument/2006/relationships" r:id="rId9"/>
          </a:graphicData>
        </a:graphic>
      </p:graphicFrame>
      <p:grpSp>
        <p:nvGrpSpPr>
          <p:cNvPr id="2" name="그룹 1">
            <a:extLst>
              <a:ext uri="{FF2B5EF4-FFF2-40B4-BE49-F238E27FC236}">
                <a16:creationId xmlns:a16="http://schemas.microsoft.com/office/drawing/2014/main" id="{FED074F2-B7CE-474C-892F-9939B75EDCE8}"/>
              </a:ext>
            </a:extLst>
          </p:cNvPr>
          <p:cNvGrpSpPr/>
          <p:nvPr/>
        </p:nvGrpSpPr>
        <p:grpSpPr>
          <a:xfrm>
            <a:off x="2060995" y="2175542"/>
            <a:ext cx="6327626" cy="2736397"/>
            <a:chOff x="2060995" y="2174968"/>
            <a:chExt cx="6327626" cy="1996961"/>
          </a:xfrm>
        </p:grpSpPr>
        <p:sp>
          <p:nvSpPr>
            <p:cNvPr id="29" name="직사각형 28">
              <a:extLst>
                <a:ext uri="{FF2B5EF4-FFF2-40B4-BE49-F238E27FC236}">
                  <a16:creationId xmlns:a16="http://schemas.microsoft.com/office/drawing/2014/main" id="{BE8D401D-A408-4EC0-8038-C6D41C822A7D}"/>
                </a:ext>
              </a:extLst>
            </p:cNvPr>
            <p:cNvSpPr/>
            <p:nvPr/>
          </p:nvSpPr>
          <p:spPr>
            <a:xfrm>
              <a:off x="3777702" y="2174968"/>
              <a:ext cx="2127798" cy="1996961"/>
            </a:xfrm>
            <a:prstGeom prst="rect">
              <a:avLst/>
            </a:prstGeom>
            <a:solidFill>
              <a:srgbClr val="C6007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35" name="직사각형 34">
              <a:extLst>
                <a:ext uri="{FF2B5EF4-FFF2-40B4-BE49-F238E27FC236}">
                  <a16:creationId xmlns:a16="http://schemas.microsoft.com/office/drawing/2014/main" id="{2F256A34-6FDE-43D5-99B5-27DCF440EA13}"/>
                </a:ext>
              </a:extLst>
            </p:cNvPr>
            <p:cNvSpPr/>
            <p:nvPr/>
          </p:nvSpPr>
          <p:spPr>
            <a:xfrm>
              <a:off x="5905500" y="2174969"/>
              <a:ext cx="1066800" cy="1996960"/>
            </a:xfrm>
            <a:prstGeom prst="rect">
              <a:avLst/>
            </a:prstGeom>
            <a:solidFill>
              <a:srgbClr val="F68D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37" name="직사각형 36">
              <a:extLst>
                <a:ext uri="{FF2B5EF4-FFF2-40B4-BE49-F238E27FC236}">
                  <a16:creationId xmlns:a16="http://schemas.microsoft.com/office/drawing/2014/main" id="{3D40E040-9BA8-4DF4-94AC-CF52A30B74A6}"/>
                </a:ext>
              </a:extLst>
            </p:cNvPr>
            <p:cNvSpPr/>
            <p:nvPr/>
          </p:nvSpPr>
          <p:spPr>
            <a:xfrm>
              <a:off x="2060995" y="2217989"/>
              <a:ext cx="1299814" cy="17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rgbClr val="00338D"/>
                  </a:solidFill>
                </a:rPr>
                <a:t>[</a:t>
              </a:r>
              <a:r>
                <a:rPr lang="ko-KR" altLang="en-US" sz="800" b="1" dirty="0">
                  <a:solidFill>
                    <a:srgbClr val="00338D"/>
                  </a:solidFill>
                </a:rPr>
                <a:t>국내</a:t>
              </a:r>
              <a:r>
                <a:rPr lang="en-US" altLang="ko-KR" sz="800" b="1" dirty="0">
                  <a:solidFill>
                    <a:srgbClr val="00338D"/>
                  </a:solidFill>
                </a:rPr>
                <a:t>]</a:t>
              </a:r>
            </a:p>
            <a:p>
              <a:pPr algn="ctr"/>
              <a:r>
                <a:rPr lang="en-US" altLang="ko-KR" sz="800" b="1">
                  <a:solidFill>
                    <a:srgbClr val="00338D"/>
                  </a:solidFill>
                </a:rPr>
                <a:t>(+) 872</a:t>
              </a:r>
              <a:endParaRPr lang="ko-KR" altLang="en-US" sz="800" b="1" dirty="0">
                <a:solidFill>
                  <a:srgbClr val="00338D"/>
                </a:solidFill>
              </a:endParaRPr>
            </a:p>
          </p:txBody>
        </p:sp>
        <p:sp>
          <p:nvSpPr>
            <p:cNvPr id="38" name="직사각형 37">
              <a:extLst>
                <a:ext uri="{FF2B5EF4-FFF2-40B4-BE49-F238E27FC236}">
                  <a16:creationId xmlns:a16="http://schemas.microsoft.com/office/drawing/2014/main" id="{D22A369D-EBC9-43DA-BAF6-8F2F5B9EA3FC}"/>
                </a:ext>
              </a:extLst>
            </p:cNvPr>
            <p:cNvSpPr/>
            <p:nvPr/>
          </p:nvSpPr>
          <p:spPr>
            <a:xfrm>
              <a:off x="4191694" y="2219533"/>
              <a:ext cx="1299814" cy="17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rgbClr val="00338D"/>
                  </a:solidFill>
                </a:rPr>
                <a:t>[</a:t>
              </a:r>
              <a:r>
                <a:rPr lang="ko-KR" altLang="en-US" sz="800" b="1" dirty="0">
                  <a:solidFill>
                    <a:srgbClr val="00338D"/>
                  </a:solidFill>
                </a:rPr>
                <a:t>아시아</a:t>
              </a:r>
              <a:r>
                <a:rPr lang="en-US" altLang="ko-KR" sz="800" b="1" dirty="0">
                  <a:solidFill>
                    <a:srgbClr val="00338D"/>
                  </a:solidFill>
                </a:rPr>
                <a:t>]</a:t>
              </a:r>
            </a:p>
            <a:p>
              <a:pPr algn="ctr"/>
              <a:r>
                <a:rPr lang="en-US" altLang="ko-KR" sz="800" b="1" dirty="0">
                  <a:solidFill>
                    <a:srgbClr val="00338D"/>
                  </a:solidFill>
                </a:rPr>
                <a:t>(+)252</a:t>
              </a:r>
              <a:endParaRPr lang="ko-KR" altLang="en-US" sz="800" b="1" dirty="0">
                <a:solidFill>
                  <a:srgbClr val="00338D"/>
                </a:solidFill>
              </a:endParaRPr>
            </a:p>
          </p:txBody>
        </p:sp>
        <p:sp>
          <p:nvSpPr>
            <p:cNvPr id="39" name="직사각형 38">
              <a:extLst>
                <a:ext uri="{FF2B5EF4-FFF2-40B4-BE49-F238E27FC236}">
                  <a16:creationId xmlns:a16="http://schemas.microsoft.com/office/drawing/2014/main" id="{57079D25-0EC1-4977-8EC1-046A1EF6216E}"/>
                </a:ext>
              </a:extLst>
            </p:cNvPr>
            <p:cNvSpPr/>
            <p:nvPr/>
          </p:nvSpPr>
          <p:spPr>
            <a:xfrm>
              <a:off x="5788993" y="2219534"/>
              <a:ext cx="1299814" cy="17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rgbClr val="00338D"/>
                  </a:solidFill>
                </a:rPr>
                <a:t>[</a:t>
              </a:r>
              <a:r>
                <a:rPr lang="ko-KR" altLang="en-US" sz="800" b="1" dirty="0">
                  <a:solidFill>
                    <a:srgbClr val="00338D"/>
                  </a:solidFill>
                </a:rPr>
                <a:t>북아메리카</a:t>
              </a:r>
              <a:r>
                <a:rPr lang="en-US" altLang="ko-KR" sz="800" b="1" dirty="0">
                  <a:solidFill>
                    <a:srgbClr val="00338D"/>
                  </a:solidFill>
                </a:rPr>
                <a:t>]</a:t>
              </a:r>
            </a:p>
            <a:p>
              <a:pPr algn="ctr"/>
              <a:r>
                <a:rPr lang="en-US" altLang="ko-KR" sz="800" b="1" dirty="0">
                  <a:solidFill>
                    <a:srgbClr val="00338D"/>
                  </a:solidFill>
                </a:rPr>
                <a:t>(+)295</a:t>
              </a:r>
              <a:endParaRPr lang="ko-KR" altLang="en-US" sz="800" b="1" dirty="0">
                <a:solidFill>
                  <a:srgbClr val="00338D"/>
                </a:solidFill>
              </a:endParaRPr>
            </a:p>
          </p:txBody>
        </p:sp>
        <p:sp>
          <p:nvSpPr>
            <p:cNvPr id="40" name="직사각형 39">
              <a:extLst>
                <a:ext uri="{FF2B5EF4-FFF2-40B4-BE49-F238E27FC236}">
                  <a16:creationId xmlns:a16="http://schemas.microsoft.com/office/drawing/2014/main" id="{F8EF2B87-17D1-45B7-AF61-0A3221AAA008}"/>
                </a:ext>
              </a:extLst>
            </p:cNvPr>
            <p:cNvSpPr/>
            <p:nvPr/>
          </p:nvSpPr>
          <p:spPr>
            <a:xfrm>
              <a:off x="7088807" y="2219535"/>
              <a:ext cx="1299814" cy="17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rgbClr val="00338D"/>
                  </a:solidFill>
                </a:rPr>
                <a:t>[</a:t>
              </a:r>
              <a:r>
                <a:rPr lang="ko-KR" altLang="en-US" sz="800" b="1" dirty="0">
                  <a:solidFill>
                    <a:srgbClr val="00338D"/>
                  </a:solidFill>
                </a:rPr>
                <a:t>기타국가</a:t>
              </a:r>
              <a:r>
                <a:rPr lang="en-US" altLang="ko-KR" sz="800" b="1" dirty="0">
                  <a:solidFill>
                    <a:srgbClr val="00338D"/>
                  </a:solidFill>
                </a:rPr>
                <a:t>]</a:t>
              </a:r>
            </a:p>
            <a:p>
              <a:pPr algn="ctr"/>
              <a:r>
                <a:rPr lang="en-US" altLang="ko-KR" sz="800" b="1">
                  <a:solidFill>
                    <a:srgbClr val="00338D"/>
                  </a:solidFill>
                </a:rPr>
                <a:t>(+)837</a:t>
              </a:r>
              <a:endParaRPr lang="ko-KR" altLang="en-US" sz="800" b="1" dirty="0">
                <a:solidFill>
                  <a:srgbClr val="00338D"/>
                </a:solidFill>
              </a:endParaRPr>
            </a:p>
          </p:txBody>
        </p:sp>
      </p:grpSp>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Revenue bridge (1/2)</a:t>
            </a:r>
            <a:endParaRPr lang="en-US" altLang="ko-KR" sz="30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59"/>
            <a:ext cx="9077499" cy="101633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국내매출의 경우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ko-KR" altLang="en-US" sz="900" dirty="0" err="1">
                <a:solidFill>
                  <a:srgbClr val="00338D"/>
                </a:solidFill>
                <a:latin typeface="Arial" panose="020B0604020202020204" pitchFamily="34" charset="0"/>
                <a:ea typeface="맑은 고딕" panose="020B0503020000020004" pitchFamily="50" charset="-127"/>
              </a:rPr>
              <a:t>우결핵군</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구제역 관련 </a:t>
            </a:r>
            <a:r>
              <a:rPr lang="en-US" altLang="ko-KR" sz="900" dirty="0">
                <a:solidFill>
                  <a:srgbClr val="00338D"/>
                </a:solidFill>
                <a:latin typeface="Arial" panose="020B0604020202020204" pitchFamily="34" charset="0"/>
                <a:ea typeface="맑은 고딕" panose="020B0503020000020004" pitchFamily="50" charset="-127"/>
              </a:rPr>
              <a:t>ELISA, </a:t>
            </a:r>
            <a:r>
              <a:rPr lang="ko-KR" altLang="en-US" sz="900" dirty="0" err="1">
                <a:solidFill>
                  <a:srgbClr val="00338D"/>
                </a:solidFill>
                <a:latin typeface="Arial" panose="020B0604020202020204" pitchFamily="34" charset="0"/>
                <a:ea typeface="맑은 고딕" panose="020B0503020000020004" pitchFamily="50" charset="-127"/>
              </a:rPr>
              <a:t>아프리카돼지열병</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관련 </a:t>
            </a:r>
            <a:r>
              <a:rPr lang="en-US" altLang="ko-KR" sz="900" dirty="0">
                <a:solidFill>
                  <a:srgbClr val="00338D"/>
                </a:solidFill>
                <a:latin typeface="Arial" panose="020B0604020202020204" pitchFamily="34" charset="0"/>
                <a:ea typeface="맑은 고딕" panose="020B0503020000020004" pitchFamily="50" charset="-127"/>
              </a:rPr>
              <a:t>PCR </a:t>
            </a:r>
            <a:r>
              <a:rPr lang="ko-KR" altLang="en-US" sz="900" dirty="0">
                <a:solidFill>
                  <a:srgbClr val="00338D"/>
                </a:solidFill>
                <a:latin typeface="Arial" panose="020B0604020202020204" pitchFamily="34" charset="0"/>
                <a:ea typeface="맑은 고딕" panose="020B0503020000020004" pitchFamily="50" charset="-127"/>
              </a:rPr>
              <a:t>제품의 매출증가로 지속적으로 증가하였으나</a:t>
            </a:r>
            <a:r>
              <a:rPr lang="en-US" altLang="ko-KR" sz="900" dirty="0">
                <a:solidFill>
                  <a:srgbClr val="00338D"/>
                </a:solidFill>
                <a:latin typeface="Arial" panose="020B0604020202020204" pitchFamily="34" charset="0"/>
                <a:ea typeface="맑은 고딕" panose="020B0503020000020004" pitchFamily="50" charset="-127"/>
              </a:rPr>
              <a:t>, FBS</a:t>
            </a:r>
            <a:r>
              <a:rPr lang="ko-KR" altLang="en-US" sz="900" dirty="0">
                <a:solidFill>
                  <a:srgbClr val="00338D"/>
                </a:solidFill>
                <a:latin typeface="Arial" panose="020B0604020202020204" pitchFamily="34" charset="0"/>
                <a:ea typeface="맑은 고딕" panose="020B0503020000020004" pitchFamily="50" charset="-127"/>
              </a:rPr>
              <a:t> 및 </a:t>
            </a:r>
            <a:r>
              <a:rPr lang="en-US" altLang="ko-KR" sz="900" dirty="0">
                <a:solidFill>
                  <a:srgbClr val="00338D"/>
                </a:solidFill>
                <a:latin typeface="Arial" panose="020B0604020202020204" pitchFamily="34" charset="0"/>
                <a:ea typeface="맑은 고딕" panose="020B0503020000020004" pitchFamily="50" charset="-127"/>
              </a:rPr>
              <a:t>PBS </a:t>
            </a:r>
            <a:r>
              <a:rPr lang="ko-KR" altLang="en-US" sz="900" dirty="0">
                <a:solidFill>
                  <a:srgbClr val="00338D"/>
                </a:solidFill>
                <a:latin typeface="Arial" panose="020B0604020202020204" pitchFamily="34" charset="0"/>
                <a:ea typeface="맑은 고딕" panose="020B0503020000020004" pitchFamily="50" charset="-127"/>
              </a:rPr>
              <a:t>관련 상품매출이 동기간 비슷한 수준으로 감소하여 관련 효과가 크게 나타나지는 않았습니다</a:t>
            </a:r>
            <a:r>
              <a:rPr lang="en-US" altLang="ko-KR" sz="900" dirty="0">
                <a:solidFill>
                  <a:srgbClr val="00338D"/>
                </a:solidFill>
                <a:latin typeface="Arial" panose="020B0604020202020204" pitchFamily="34" charset="0"/>
                <a:ea typeface="맑은 고딕" panose="020B0503020000020004" pitchFamily="50" charset="-127"/>
              </a:rPr>
              <a:t>. 2021</a:t>
            </a:r>
            <a:r>
              <a:rPr lang="ko-KR" altLang="en-US" sz="900" dirty="0">
                <a:solidFill>
                  <a:srgbClr val="00338D"/>
                </a:solidFill>
                <a:latin typeface="Arial" panose="020B0604020202020204" pitchFamily="34" charset="0"/>
                <a:ea typeface="맑은 고딕" panose="020B0503020000020004" pitchFamily="50" charset="-127"/>
              </a:rPr>
              <a:t>년에는 </a:t>
            </a:r>
            <a:r>
              <a:rPr lang="en-US" altLang="ko-KR" sz="900" dirty="0">
                <a:solidFill>
                  <a:srgbClr val="00338D"/>
                </a:solidFill>
                <a:latin typeface="Arial" panose="020B0604020202020204" pitchFamily="34" charset="0"/>
                <a:ea typeface="맑은 고딕" panose="020B0503020000020004" pitchFamily="50" charset="-127"/>
              </a:rPr>
              <a:t>2Q.21LTM </a:t>
            </a:r>
            <a:r>
              <a:rPr lang="ko-KR" altLang="en-US" sz="900" dirty="0">
                <a:solidFill>
                  <a:srgbClr val="00338D"/>
                </a:solidFill>
                <a:latin typeface="Arial" panose="020B0604020202020204" pitchFamily="34" charset="0"/>
                <a:ea typeface="맑은 고딕" panose="020B0503020000020004" pitchFamily="50" charset="-127"/>
              </a:rPr>
              <a:t>기준 구제역 관련 </a:t>
            </a:r>
            <a:r>
              <a:rPr lang="en-US" altLang="ko-KR" sz="900" dirty="0">
                <a:solidFill>
                  <a:srgbClr val="00338D"/>
                </a:solidFill>
                <a:latin typeface="Arial" panose="020B0604020202020204" pitchFamily="34" charset="0"/>
                <a:ea typeface="맑은 고딕" panose="020B0503020000020004" pitchFamily="50" charset="-127"/>
              </a:rPr>
              <a:t>ELISA </a:t>
            </a:r>
            <a:r>
              <a:rPr lang="ko-KR" altLang="en-US" sz="900" dirty="0">
                <a:solidFill>
                  <a:srgbClr val="00338D"/>
                </a:solidFill>
                <a:latin typeface="Arial" panose="020B0604020202020204" pitchFamily="34" charset="0"/>
                <a:ea typeface="맑은 고딕" panose="020B0503020000020004" pitchFamily="50" charset="-127"/>
              </a:rPr>
              <a:t>제품 및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상반기 </a:t>
            </a:r>
            <a:r>
              <a:rPr lang="ko-KR" altLang="en-US" sz="900" dirty="0" err="1">
                <a:solidFill>
                  <a:srgbClr val="00338D"/>
                </a:solidFill>
                <a:latin typeface="Arial" panose="020B0604020202020204" pitchFamily="34" charset="0"/>
                <a:ea typeface="맑은 고딕" panose="020B0503020000020004" pitchFamily="50" charset="-127"/>
              </a:rPr>
              <a:t>비경상적으로</a:t>
            </a:r>
            <a:r>
              <a:rPr lang="ko-KR" altLang="en-US" sz="900" dirty="0">
                <a:solidFill>
                  <a:srgbClr val="00338D"/>
                </a:solidFill>
                <a:latin typeface="Arial" panose="020B0604020202020204" pitchFamily="34" charset="0"/>
                <a:ea typeface="맑은 고딕" panose="020B0503020000020004" pitchFamily="50" charset="-127"/>
              </a:rPr>
              <a:t> 발생한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관련 매출이 감소하여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대비 매출액이 </a:t>
            </a:r>
            <a:r>
              <a:rPr lang="en-US" altLang="ko-KR" sz="900" dirty="0">
                <a:solidFill>
                  <a:srgbClr val="00338D"/>
                </a:solidFill>
                <a:latin typeface="Arial" panose="020B0604020202020204" pitchFamily="34" charset="0"/>
                <a:ea typeface="맑은 고딕" panose="020B0503020000020004" pitchFamily="50" charset="-127"/>
              </a:rPr>
              <a:t>21</a:t>
            </a:r>
            <a:r>
              <a:rPr lang="ko-KR" altLang="en-US" sz="900" dirty="0">
                <a:solidFill>
                  <a:srgbClr val="00338D"/>
                </a:solidFill>
                <a:latin typeface="Arial" panose="020B0604020202020204" pitchFamily="34" charset="0"/>
                <a:ea typeface="맑은 고딕" panose="020B0503020000020004" pitchFamily="50" charset="-127"/>
              </a:rPr>
              <a:t>억원 감소하였습니다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해외매출의 경우 매출의 가장 큰 비중을 차지하는 중국 대상 주요 매출 품목 중 구제역</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err="1">
                <a:solidFill>
                  <a:srgbClr val="00338D"/>
                </a:solidFill>
                <a:latin typeface="Arial" panose="020B0604020202020204" pitchFamily="34" charset="0"/>
                <a:ea typeface="맑은 고딕" panose="020B0503020000020004" pitchFamily="50" charset="-127"/>
              </a:rPr>
              <a:t>돼지열병바이러스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등 돼지 관련 </a:t>
            </a:r>
            <a:r>
              <a:rPr lang="en-US" altLang="ko-KR" sz="900" dirty="0">
                <a:solidFill>
                  <a:srgbClr val="00338D"/>
                </a:solidFill>
                <a:latin typeface="Arial" panose="020B0604020202020204" pitchFamily="34" charset="0"/>
                <a:ea typeface="맑은 고딕" panose="020B0503020000020004" pitchFamily="50" charset="-127"/>
              </a:rPr>
              <a:t>ELISA </a:t>
            </a:r>
            <a:r>
              <a:rPr lang="ko-KR" altLang="en-US" sz="900" dirty="0">
                <a:solidFill>
                  <a:srgbClr val="00338D"/>
                </a:solidFill>
                <a:latin typeface="Arial" panose="020B0604020202020204" pitchFamily="34" charset="0"/>
                <a:ea typeface="맑은 고딕" panose="020B0503020000020004" pitchFamily="50" charset="-127"/>
              </a:rPr>
              <a:t>제품이 </a:t>
            </a:r>
            <a:r>
              <a:rPr lang="en-US" altLang="ko-KR" sz="900" dirty="0">
                <a:solidFill>
                  <a:srgbClr val="00338D"/>
                </a:solidFill>
                <a:latin typeface="Arial" panose="020B0604020202020204" pitchFamily="34" charset="0"/>
                <a:ea typeface="맑은 고딕" panose="020B0503020000020004" pitchFamily="50" charset="-127"/>
              </a:rPr>
              <a:t>2018~2019</a:t>
            </a:r>
            <a:r>
              <a:rPr lang="ko-KR" altLang="en-US" sz="900" dirty="0">
                <a:solidFill>
                  <a:srgbClr val="00338D"/>
                </a:solidFill>
                <a:latin typeface="Arial" panose="020B0604020202020204" pitchFamily="34" charset="0"/>
                <a:ea typeface="맑은 고딕" panose="020B0503020000020004" pitchFamily="50" charset="-127"/>
              </a:rPr>
              <a:t>년 감소하였으나</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이후 판매수준을 회복하는 과정에 있으며</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상반기 </a:t>
            </a:r>
            <a:r>
              <a:rPr lang="ko-KR" altLang="en-US" sz="900" dirty="0" err="1">
                <a:solidFill>
                  <a:srgbClr val="00338D"/>
                </a:solidFill>
                <a:latin typeface="Arial" panose="020B0604020202020204" pitchFamily="34" charset="0"/>
                <a:ea typeface="맑은 고딕" panose="020B0503020000020004" pitchFamily="50" charset="-127"/>
              </a:rPr>
              <a:t>비경상적으로</a:t>
            </a:r>
            <a:r>
              <a:rPr lang="ko-KR" altLang="en-US" sz="900" dirty="0">
                <a:solidFill>
                  <a:srgbClr val="00338D"/>
                </a:solidFill>
                <a:latin typeface="Arial" panose="020B0604020202020204" pitchFamily="34" charset="0"/>
                <a:ea typeface="맑은 고딕" panose="020B0503020000020004" pitchFamily="50" charset="-127"/>
              </a:rPr>
              <a:t> 미국 향 말라리아 </a:t>
            </a:r>
            <a:r>
              <a:rPr lang="ko-KR" altLang="en-US" sz="900" dirty="0" err="1">
                <a:solidFill>
                  <a:srgbClr val="00338D"/>
                </a:solidFill>
                <a:latin typeface="Arial" panose="020B0604020202020204" pitchFamily="34" charset="0"/>
                <a:ea typeface="맑은 고딕" panose="020B0503020000020004" pitchFamily="50" charset="-127"/>
              </a:rPr>
              <a:t>인체진단용항체</a:t>
            </a:r>
            <a:r>
              <a:rPr lang="ko-KR" altLang="en-US" sz="900" dirty="0">
                <a:solidFill>
                  <a:srgbClr val="00338D"/>
                </a:solidFill>
                <a:latin typeface="Arial" panose="020B0604020202020204" pitchFamily="34" charset="0"/>
                <a:ea typeface="맑은 고딕" panose="020B0503020000020004" pitchFamily="50" charset="-127"/>
              </a:rPr>
              <a:t> 매출 </a:t>
            </a:r>
            <a:r>
              <a:rPr lang="en-US" altLang="ko-KR" sz="900" dirty="0">
                <a:solidFill>
                  <a:srgbClr val="00338D"/>
                </a:solidFill>
                <a:latin typeface="Arial" panose="020B0604020202020204" pitchFamily="34" charset="0"/>
                <a:ea typeface="맑은 고딕" panose="020B0503020000020004" pitchFamily="50" charset="-127"/>
              </a:rPr>
              <a:t>6.5</a:t>
            </a:r>
            <a:r>
              <a:rPr lang="ko-KR" altLang="en-US" sz="900" dirty="0">
                <a:solidFill>
                  <a:srgbClr val="00338D"/>
                </a:solidFill>
                <a:latin typeface="Arial" panose="020B0604020202020204" pitchFamily="34" charset="0"/>
                <a:ea typeface="맑은 고딕" panose="020B0503020000020004" pitchFamily="50" charset="-127"/>
              </a:rPr>
              <a:t>억원이 발생하여 매출액이 증가하였습니다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17" name="TextBox 49">
            <a:extLst>
              <a:ext uri="{FF2B5EF4-FFF2-40B4-BE49-F238E27FC236}">
                <a16:creationId xmlns:a16="http://schemas.microsoft.com/office/drawing/2014/main" id="{9812C0FF-EFE0-40BD-AB6E-47A3AD465C8F}"/>
              </a:ext>
            </a:extLst>
          </p:cNvPr>
          <p:cNvSpPr txBox="1"/>
          <p:nvPr/>
        </p:nvSpPr>
        <p:spPr>
          <a:xfrm>
            <a:off x="1003522" y="5141834"/>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grpSp>
        <p:nvGrpSpPr>
          <p:cNvPr id="8" name="그룹 7">
            <a:extLst>
              <a:ext uri="{FF2B5EF4-FFF2-40B4-BE49-F238E27FC236}">
                <a16:creationId xmlns:a16="http://schemas.microsoft.com/office/drawing/2014/main" id="{50A743F9-44AC-4C3A-9F2E-4A3294A12A2F}"/>
              </a:ext>
            </a:extLst>
          </p:cNvPr>
          <p:cNvGrpSpPr/>
          <p:nvPr/>
        </p:nvGrpSpPr>
        <p:grpSpPr>
          <a:xfrm>
            <a:off x="1630504" y="2821225"/>
            <a:ext cx="576541" cy="493895"/>
            <a:chOff x="1579704" y="2567225"/>
            <a:chExt cx="576541" cy="493895"/>
          </a:xfrm>
        </p:grpSpPr>
        <p:sp>
          <p:nvSpPr>
            <p:cNvPr id="41" name="Rounded Rectangle 2">
              <a:extLst>
                <a:ext uri="{FF2B5EF4-FFF2-40B4-BE49-F238E27FC236}">
                  <a16:creationId xmlns:a16="http://schemas.microsoft.com/office/drawing/2014/main" id="{0C95E571-2FDE-4BA9-9BEB-0E90EB74D664}"/>
                </a:ext>
              </a:extLst>
            </p:cNvPr>
            <p:cNvSpPr/>
            <p:nvPr>
              <p:custDataLst>
                <p:tags r:id="rId6"/>
              </p:custDataLst>
            </p:nvPr>
          </p:nvSpPr>
          <p:spPr>
            <a:xfrm>
              <a:off x="1619250" y="2630058"/>
              <a:ext cx="536995" cy="431062"/>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45" name="타원 44">
              <a:extLst>
                <a:ext uri="{FF2B5EF4-FFF2-40B4-BE49-F238E27FC236}">
                  <a16:creationId xmlns:a16="http://schemas.microsoft.com/office/drawing/2014/main" id="{8011E17C-44E2-48A4-9633-E21A1868E420}"/>
                </a:ext>
              </a:extLst>
            </p:cNvPr>
            <p:cNvSpPr/>
            <p:nvPr/>
          </p:nvSpPr>
          <p:spPr>
            <a:xfrm>
              <a:off x="1579704" y="2567225"/>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grpSp>
      <p:grpSp>
        <p:nvGrpSpPr>
          <p:cNvPr id="7" name="그룹 6">
            <a:extLst>
              <a:ext uri="{FF2B5EF4-FFF2-40B4-BE49-F238E27FC236}">
                <a16:creationId xmlns:a16="http://schemas.microsoft.com/office/drawing/2014/main" id="{2E1ABD85-3C85-4B43-9D47-919789C5AB33}"/>
              </a:ext>
            </a:extLst>
          </p:cNvPr>
          <p:cNvGrpSpPr/>
          <p:nvPr/>
        </p:nvGrpSpPr>
        <p:grpSpPr>
          <a:xfrm>
            <a:off x="2148191" y="2584636"/>
            <a:ext cx="588385" cy="589184"/>
            <a:chOff x="2110091" y="2356036"/>
            <a:chExt cx="588385" cy="589184"/>
          </a:xfrm>
        </p:grpSpPr>
        <p:sp>
          <p:nvSpPr>
            <p:cNvPr id="42" name="Rounded Rectangle 2">
              <a:extLst>
                <a:ext uri="{FF2B5EF4-FFF2-40B4-BE49-F238E27FC236}">
                  <a16:creationId xmlns:a16="http://schemas.microsoft.com/office/drawing/2014/main" id="{13E8D1BD-E9CF-4799-A331-4BB23361AC64}"/>
                </a:ext>
              </a:extLst>
            </p:cNvPr>
            <p:cNvSpPr/>
            <p:nvPr>
              <p:custDataLst>
                <p:tags r:id="rId5"/>
              </p:custDataLst>
            </p:nvPr>
          </p:nvSpPr>
          <p:spPr>
            <a:xfrm>
              <a:off x="2161481" y="2400300"/>
              <a:ext cx="536995" cy="54492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46" name="타원 45">
              <a:extLst>
                <a:ext uri="{FF2B5EF4-FFF2-40B4-BE49-F238E27FC236}">
                  <a16:creationId xmlns:a16="http://schemas.microsoft.com/office/drawing/2014/main" id="{1009063F-BFA8-4E1D-BFB5-DCDECA0926FB}"/>
                </a:ext>
              </a:extLst>
            </p:cNvPr>
            <p:cNvSpPr/>
            <p:nvPr/>
          </p:nvSpPr>
          <p:spPr>
            <a:xfrm>
              <a:off x="2110091" y="2356036"/>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grpSp>
      <p:grpSp>
        <p:nvGrpSpPr>
          <p:cNvPr id="6" name="그룹 5">
            <a:extLst>
              <a:ext uri="{FF2B5EF4-FFF2-40B4-BE49-F238E27FC236}">
                <a16:creationId xmlns:a16="http://schemas.microsoft.com/office/drawing/2014/main" id="{9BFAAE5D-B95D-4CBD-B5D6-94AEF28BDD99}"/>
              </a:ext>
            </a:extLst>
          </p:cNvPr>
          <p:cNvGrpSpPr/>
          <p:nvPr/>
        </p:nvGrpSpPr>
        <p:grpSpPr>
          <a:xfrm>
            <a:off x="3192582" y="2518832"/>
            <a:ext cx="607619" cy="594347"/>
            <a:chOff x="3167182" y="2290232"/>
            <a:chExt cx="607619" cy="594347"/>
          </a:xfrm>
        </p:grpSpPr>
        <p:sp>
          <p:nvSpPr>
            <p:cNvPr id="43" name="Rounded Rectangle 2">
              <a:extLst>
                <a:ext uri="{FF2B5EF4-FFF2-40B4-BE49-F238E27FC236}">
                  <a16:creationId xmlns:a16="http://schemas.microsoft.com/office/drawing/2014/main" id="{4D782B32-73CF-4D13-BFBE-B401168279A0}"/>
                </a:ext>
              </a:extLst>
            </p:cNvPr>
            <p:cNvSpPr/>
            <p:nvPr>
              <p:custDataLst>
                <p:tags r:id="rId4"/>
              </p:custDataLst>
            </p:nvPr>
          </p:nvSpPr>
          <p:spPr>
            <a:xfrm>
              <a:off x="3216421" y="2339659"/>
              <a:ext cx="558380" cy="54492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47" name="타원 46">
              <a:extLst>
                <a:ext uri="{FF2B5EF4-FFF2-40B4-BE49-F238E27FC236}">
                  <a16:creationId xmlns:a16="http://schemas.microsoft.com/office/drawing/2014/main" id="{143C9C87-0FAC-4E08-8B57-C5467DFF0984}"/>
                </a:ext>
              </a:extLst>
            </p:cNvPr>
            <p:cNvSpPr/>
            <p:nvPr/>
          </p:nvSpPr>
          <p:spPr>
            <a:xfrm>
              <a:off x="3167182" y="2290232"/>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grpSp>
      <p:sp>
        <p:nvSpPr>
          <p:cNvPr id="49" name="Rounded Rectangle 2">
            <a:extLst>
              <a:ext uri="{FF2B5EF4-FFF2-40B4-BE49-F238E27FC236}">
                <a16:creationId xmlns:a16="http://schemas.microsoft.com/office/drawing/2014/main" id="{325E1459-0945-40E3-8265-2F577821F1D3}"/>
              </a:ext>
            </a:extLst>
          </p:cNvPr>
          <p:cNvSpPr/>
          <p:nvPr>
            <p:custDataLst>
              <p:tags r:id="rId1"/>
            </p:custDataLst>
          </p:nvPr>
        </p:nvSpPr>
        <p:spPr>
          <a:xfrm>
            <a:off x="1086067" y="5394164"/>
            <a:ext cx="1504733" cy="43106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구제역 키트</a:t>
            </a:r>
            <a:r>
              <a:rPr lang="en-US" altLang="ko-KR" sz="680">
                <a:solidFill>
                  <a:schemeClr val="tx1"/>
                </a:solidFill>
              </a:rPr>
              <a:t>(4.8</a:t>
            </a:r>
            <a:r>
              <a:rPr lang="ko-KR" altLang="en-US" sz="680">
                <a:solidFill>
                  <a:schemeClr val="tx1"/>
                </a:solidFill>
              </a:rPr>
              <a:t>억원</a:t>
            </a:r>
            <a:r>
              <a:rPr lang="en-US" altLang="ko-KR" sz="680">
                <a:solidFill>
                  <a:schemeClr val="tx1"/>
                </a:solidFill>
              </a:rPr>
              <a:t>) </a:t>
            </a:r>
            <a:r>
              <a:rPr lang="ko-KR" altLang="en-US" sz="680">
                <a:solidFill>
                  <a:schemeClr val="tx1"/>
                </a:solidFill>
              </a:rPr>
              <a:t>및</a:t>
            </a:r>
            <a:r>
              <a:rPr lang="en-US" altLang="ko-KR" sz="680">
                <a:solidFill>
                  <a:schemeClr val="tx1"/>
                </a:solidFill>
              </a:rPr>
              <a:t> </a:t>
            </a:r>
            <a:r>
              <a:rPr lang="ko-KR" altLang="en-US" sz="680">
                <a:solidFill>
                  <a:schemeClr val="tx1"/>
                </a:solidFill>
              </a:rPr>
              <a:t>우결핵군 키트</a:t>
            </a:r>
            <a:r>
              <a:rPr lang="en-US" altLang="ko-KR" sz="680">
                <a:solidFill>
                  <a:schemeClr val="tx1"/>
                </a:solidFill>
              </a:rPr>
              <a:t>(3.9</a:t>
            </a:r>
            <a:r>
              <a:rPr lang="ko-KR" altLang="en-US" sz="680">
                <a:solidFill>
                  <a:schemeClr val="tx1"/>
                </a:solidFill>
              </a:rPr>
              <a:t>억원</a:t>
            </a:r>
            <a:r>
              <a:rPr lang="en-US" altLang="ko-KR" sz="680">
                <a:solidFill>
                  <a:schemeClr val="tx1"/>
                </a:solidFill>
              </a:rPr>
              <a:t>)</a:t>
            </a:r>
            <a:r>
              <a:rPr lang="ko-KR" altLang="en-US" sz="680">
                <a:solidFill>
                  <a:schemeClr val="tx1"/>
                </a:solidFill>
              </a:rPr>
              <a:t> 매출증가에 기인함</a:t>
            </a:r>
            <a:r>
              <a:rPr lang="en-US" altLang="ko-KR" sz="680">
                <a:solidFill>
                  <a:schemeClr val="tx1"/>
                </a:solidFill>
              </a:rPr>
              <a:t>.</a:t>
            </a:r>
            <a:endParaRPr lang="en-US" altLang="ko-KR" sz="680" dirty="0">
              <a:solidFill>
                <a:schemeClr val="tx1"/>
              </a:solidFill>
            </a:endParaRPr>
          </a:p>
        </p:txBody>
      </p:sp>
      <p:sp>
        <p:nvSpPr>
          <p:cNvPr id="50" name="타원 49">
            <a:extLst>
              <a:ext uri="{FF2B5EF4-FFF2-40B4-BE49-F238E27FC236}">
                <a16:creationId xmlns:a16="http://schemas.microsoft.com/office/drawing/2014/main" id="{97299243-818E-4DA2-B494-7C34AA6A59A8}"/>
              </a:ext>
            </a:extLst>
          </p:cNvPr>
          <p:cNvSpPr/>
          <p:nvPr/>
        </p:nvSpPr>
        <p:spPr>
          <a:xfrm>
            <a:off x="1038442" y="5359906"/>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51" name="Rounded Rectangle 2">
            <a:extLst>
              <a:ext uri="{FF2B5EF4-FFF2-40B4-BE49-F238E27FC236}">
                <a16:creationId xmlns:a16="http://schemas.microsoft.com/office/drawing/2014/main" id="{005BAF8D-4C91-41F5-9ECA-E3C9FCD6DA04}"/>
              </a:ext>
            </a:extLst>
          </p:cNvPr>
          <p:cNvSpPr/>
          <p:nvPr>
            <p:custDataLst>
              <p:tags r:id="rId2"/>
            </p:custDataLst>
          </p:nvPr>
        </p:nvSpPr>
        <p:spPr>
          <a:xfrm>
            <a:off x="2698477" y="5394164"/>
            <a:ext cx="1363860" cy="43106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아프리카돼지열병 키트</a:t>
            </a:r>
            <a:r>
              <a:rPr lang="en-US" altLang="ko-KR" sz="680">
                <a:solidFill>
                  <a:schemeClr val="tx1"/>
                </a:solidFill>
              </a:rPr>
              <a:t>(8.7</a:t>
            </a:r>
            <a:r>
              <a:rPr lang="ko-KR" altLang="en-US" sz="680">
                <a:solidFill>
                  <a:schemeClr val="tx1"/>
                </a:solidFill>
              </a:rPr>
              <a:t>억원</a:t>
            </a:r>
            <a:r>
              <a:rPr lang="en-US" altLang="ko-KR" sz="680">
                <a:solidFill>
                  <a:schemeClr val="tx1"/>
                </a:solidFill>
              </a:rPr>
              <a:t>)</a:t>
            </a:r>
            <a:r>
              <a:rPr lang="ko-KR" altLang="en-US" sz="680">
                <a:solidFill>
                  <a:schemeClr val="tx1"/>
                </a:solidFill>
              </a:rPr>
              <a:t> 및 조류인플레인자 키트</a:t>
            </a:r>
            <a:r>
              <a:rPr lang="en-US" altLang="ko-KR" sz="680">
                <a:solidFill>
                  <a:schemeClr val="tx1"/>
                </a:solidFill>
              </a:rPr>
              <a:t>(6.7</a:t>
            </a:r>
            <a:r>
              <a:rPr lang="ko-KR" altLang="en-US" sz="680">
                <a:solidFill>
                  <a:schemeClr val="tx1"/>
                </a:solidFill>
              </a:rPr>
              <a:t>억원</a:t>
            </a:r>
            <a:r>
              <a:rPr lang="en-US" altLang="ko-KR" sz="680">
                <a:solidFill>
                  <a:schemeClr val="tx1"/>
                </a:solidFill>
              </a:rPr>
              <a:t>)</a:t>
            </a:r>
            <a:r>
              <a:rPr lang="ko-KR" altLang="en-US" sz="680">
                <a:solidFill>
                  <a:schemeClr val="tx1"/>
                </a:solidFill>
              </a:rPr>
              <a:t> 매출증가에 기인함</a:t>
            </a:r>
            <a:r>
              <a:rPr lang="en-US" altLang="ko-KR" sz="680">
                <a:solidFill>
                  <a:schemeClr val="tx1"/>
                </a:solidFill>
              </a:rPr>
              <a:t>.</a:t>
            </a:r>
            <a:endParaRPr lang="en-US" altLang="ko-KR" sz="680" dirty="0">
              <a:solidFill>
                <a:schemeClr val="tx1"/>
              </a:solidFill>
            </a:endParaRPr>
          </a:p>
        </p:txBody>
      </p:sp>
      <p:sp>
        <p:nvSpPr>
          <p:cNvPr id="52" name="타원 51">
            <a:extLst>
              <a:ext uri="{FF2B5EF4-FFF2-40B4-BE49-F238E27FC236}">
                <a16:creationId xmlns:a16="http://schemas.microsoft.com/office/drawing/2014/main" id="{E11565EA-F6F0-4F34-A9E6-5AB126CAFACE}"/>
              </a:ext>
            </a:extLst>
          </p:cNvPr>
          <p:cNvSpPr/>
          <p:nvPr/>
        </p:nvSpPr>
        <p:spPr>
          <a:xfrm>
            <a:off x="2635643" y="5359905"/>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grpSp>
        <p:nvGrpSpPr>
          <p:cNvPr id="4" name="그룹 3">
            <a:extLst>
              <a:ext uri="{FF2B5EF4-FFF2-40B4-BE49-F238E27FC236}">
                <a16:creationId xmlns:a16="http://schemas.microsoft.com/office/drawing/2014/main" id="{5C73B3B8-8BDD-4708-B273-806071D98627}"/>
              </a:ext>
            </a:extLst>
          </p:cNvPr>
          <p:cNvGrpSpPr/>
          <p:nvPr/>
        </p:nvGrpSpPr>
        <p:grpSpPr>
          <a:xfrm>
            <a:off x="4104117" y="5359905"/>
            <a:ext cx="1549576" cy="456245"/>
            <a:chOff x="4266042" y="4750305"/>
            <a:chExt cx="1549576" cy="456245"/>
          </a:xfrm>
        </p:grpSpPr>
        <p:sp>
          <p:nvSpPr>
            <p:cNvPr id="53" name="Rounded Rectangle 2">
              <a:extLst>
                <a:ext uri="{FF2B5EF4-FFF2-40B4-BE49-F238E27FC236}">
                  <a16:creationId xmlns:a16="http://schemas.microsoft.com/office/drawing/2014/main" id="{93658624-A710-4F4D-A524-4854C0F235DF}"/>
                </a:ext>
              </a:extLst>
            </p:cNvPr>
            <p:cNvSpPr/>
            <p:nvPr>
              <p:custDataLst>
                <p:tags r:id="rId3"/>
              </p:custDataLst>
            </p:nvPr>
          </p:nvSpPr>
          <p:spPr>
            <a:xfrm>
              <a:off x="4310885" y="4775487"/>
              <a:ext cx="1504733" cy="43106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FBS(13.9</a:t>
              </a:r>
              <a:r>
                <a:rPr lang="ko-KR" altLang="en-US" sz="680">
                  <a:solidFill>
                    <a:schemeClr val="tx1"/>
                  </a:solidFill>
                </a:rPr>
                <a:t>억원</a:t>
              </a:r>
              <a:r>
                <a:rPr lang="en-US" altLang="ko-KR" sz="680">
                  <a:solidFill>
                    <a:schemeClr val="tx1"/>
                  </a:solidFill>
                </a:rPr>
                <a:t>) </a:t>
              </a:r>
              <a:r>
                <a:rPr lang="ko-KR" altLang="en-US" sz="680">
                  <a:solidFill>
                    <a:schemeClr val="tx1"/>
                  </a:solidFill>
                </a:rPr>
                <a:t>및 </a:t>
              </a:r>
              <a:r>
                <a:rPr lang="en-US" altLang="ko-KR" sz="680">
                  <a:solidFill>
                    <a:schemeClr val="tx1"/>
                  </a:solidFill>
                </a:rPr>
                <a:t>PBS(7.3</a:t>
              </a:r>
              <a:r>
                <a:rPr lang="ko-KR" altLang="en-US" sz="680">
                  <a:solidFill>
                    <a:schemeClr val="tx1"/>
                  </a:solidFill>
                </a:rPr>
                <a:t>억원</a:t>
              </a:r>
              <a:r>
                <a:rPr lang="en-US" altLang="ko-KR" sz="680">
                  <a:solidFill>
                    <a:schemeClr val="tx1"/>
                  </a:solidFill>
                </a:rPr>
                <a:t>)</a:t>
              </a:r>
              <a:r>
                <a:rPr lang="ko-KR" altLang="en-US" sz="680">
                  <a:solidFill>
                    <a:schemeClr val="tx1"/>
                  </a:solidFill>
                </a:rPr>
                <a:t>의 상품매출감소에 기인함</a:t>
              </a:r>
              <a:r>
                <a:rPr lang="en-US" altLang="ko-KR" sz="680">
                  <a:solidFill>
                    <a:schemeClr val="tx1"/>
                  </a:solidFill>
                </a:rPr>
                <a:t>. </a:t>
              </a:r>
              <a:endParaRPr lang="en-US" altLang="ko-KR" sz="680" dirty="0">
                <a:solidFill>
                  <a:schemeClr val="tx1"/>
                </a:solidFill>
              </a:endParaRPr>
            </a:p>
          </p:txBody>
        </p:sp>
        <p:sp>
          <p:nvSpPr>
            <p:cNvPr id="54" name="타원 53">
              <a:extLst>
                <a:ext uri="{FF2B5EF4-FFF2-40B4-BE49-F238E27FC236}">
                  <a16:creationId xmlns:a16="http://schemas.microsoft.com/office/drawing/2014/main" id="{190AC22B-D48B-47F7-BE6D-B15B705E41F4}"/>
                </a:ext>
              </a:extLst>
            </p:cNvPr>
            <p:cNvSpPr/>
            <p:nvPr/>
          </p:nvSpPr>
          <p:spPr>
            <a:xfrm>
              <a:off x="4266042" y="4750305"/>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grpSp>
      <p:sp>
        <p:nvSpPr>
          <p:cNvPr id="34" name="Text Placeholder 3">
            <a:extLst>
              <a:ext uri="{FF2B5EF4-FFF2-40B4-BE49-F238E27FC236}">
                <a16:creationId xmlns:a16="http://schemas.microsoft.com/office/drawing/2014/main" id="{ABFB8E73-D27E-438A-AA61-C8A75DBDFBB3}"/>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121567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ounded Rectangle 2">
            <a:extLst>
              <a:ext uri="{FF2B5EF4-FFF2-40B4-BE49-F238E27FC236}">
                <a16:creationId xmlns:a16="http://schemas.microsoft.com/office/drawing/2014/main" id="{53E7DFE3-C300-4F8A-BCB9-003C24E9B950}"/>
              </a:ext>
            </a:extLst>
          </p:cNvPr>
          <p:cNvSpPr/>
          <p:nvPr>
            <p:custDataLst>
              <p:tags r:id="rId1"/>
            </p:custDataLst>
          </p:nvPr>
        </p:nvSpPr>
        <p:spPr>
          <a:xfrm>
            <a:off x="3799047" y="5395669"/>
            <a:ext cx="517017" cy="21075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graphicFrame>
        <p:nvGraphicFramePr>
          <p:cNvPr id="123" name="Chart1">
            <a:extLst>
              <a:ext uri="{FF2B5EF4-FFF2-40B4-BE49-F238E27FC236}">
                <a16:creationId xmlns:a16="http://schemas.microsoft.com/office/drawing/2014/main" id="{35068277-5B84-4948-9BFE-40FF0F8059E0}"/>
              </a:ext>
            </a:extLst>
          </p:cNvPr>
          <p:cNvGraphicFramePr>
            <a:graphicFrameLocks/>
          </p:cNvGraphicFramePr>
          <p:nvPr>
            <p:extLst>
              <p:ext uri="{D42A27DB-BD31-4B8C-83A1-F6EECF244321}">
                <p14:modId xmlns:p14="http://schemas.microsoft.com/office/powerpoint/2010/main" val="3487305092"/>
              </p:ext>
            </p:extLst>
          </p:nvPr>
        </p:nvGraphicFramePr>
        <p:xfrm>
          <a:off x="-101601" y="4840013"/>
          <a:ext cx="13991771" cy="2309298"/>
        </p:xfrm>
        <a:graphic>
          <a:graphicData uri="http://schemas.openxmlformats.org/drawingml/2006/chart">
            <c:chart xmlns:c="http://schemas.openxmlformats.org/drawingml/2006/chart" xmlns:r="http://schemas.openxmlformats.org/officeDocument/2006/relationships" r:id="rId31"/>
          </a:graphicData>
        </a:graphic>
      </p:graphicFrame>
      <p:sp>
        <p:nvSpPr>
          <p:cNvPr id="81" name="직사각형 80">
            <a:extLst>
              <a:ext uri="{FF2B5EF4-FFF2-40B4-BE49-F238E27FC236}">
                <a16:creationId xmlns:a16="http://schemas.microsoft.com/office/drawing/2014/main" id="{9F943AAA-E5A0-4C91-B2D7-1326CD28EAC4}"/>
              </a:ext>
            </a:extLst>
          </p:cNvPr>
          <p:cNvSpPr/>
          <p:nvPr/>
        </p:nvSpPr>
        <p:spPr>
          <a:xfrm>
            <a:off x="5887138" y="3725291"/>
            <a:ext cx="1029649" cy="1108913"/>
          </a:xfrm>
          <a:prstGeom prst="rect">
            <a:avLst/>
          </a:prstGeom>
          <a:solidFill>
            <a:srgbClr val="F68D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graphicFrame>
        <p:nvGraphicFramePr>
          <p:cNvPr id="84" name="Chart6">
            <a:extLst>
              <a:ext uri="{FF2B5EF4-FFF2-40B4-BE49-F238E27FC236}">
                <a16:creationId xmlns:a16="http://schemas.microsoft.com/office/drawing/2014/main" id="{A29D64AE-8126-4DA5-99FA-54BAF6006C2C}"/>
              </a:ext>
            </a:extLst>
          </p:cNvPr>
          <p:cNvGraphicFramePr>
            <a:graphicFrameLocks/>
          </p:cNvGraphicFramePr>
          <p:nvPr>
            <p:extLst>
              <p:ext uri="{D42A27DB-BD31-4B8C-83A1-F6EECF244321}">
                <p14:modId xmlns:p14="http://schemas.microsoft.com/office/powerpoint/2010/main" val="4104034860"/>
              </p:ext>
            </p:extLst>
          </p:nvPr>
        </p:nvGraphicFramePr>
        <p:xfrm>
          <a:off x="-101600" y="3419524"/>
          <a:ext cx="13580676" cy="2461396"/>
        </p:xfrm>
        <a:graphic>
          <a:graphicData uri="http://schemas.openxmlformats.org/drawingml/2006/chart">
            <c:chart xmlns:c="http://schemas.openxmlformats.org/drawingml/2006/chart" xmlns:r="http://schemas.openxmlformats.org/officeDocument/2006/relationships" r:id="rId32"/>
          </a:graphicData>
        </a:graphic>
      </p:graphicFrame>
      <p:graphicFrame>
        <p:nvGraphicFramePr>
          <p:cNvPr id="64" name="Chart7">
            <a:extLst>
              <a:ext uri="{FF2B5EF4-FFF2-40B4-BE49-F238E27FC236}">
                <a16:creationId xmlns:a16="http://schemas.microsoft.com/office/drawing/2014/main" id="{A1447C35-979C-4B14-92CA-49C57FBA723B}"/>
              </a:ext>
            </a:extLst>
          </p:cNvPr>
          <p:cNvGraphicFramePr>
            <a:graphicFrameLocks/>
          </p:cNvGraphicFramePr>
          <p:nvPr>
            <p:extLst>
              <p:ext uri="{D42A27DB-BD31-4B8C-83A1-F6EECF244321}">
                <p14:modId xmlns:p14="http://schemas.microsoft.com/office/powerpoint/2010/main" val="1072934336"/>
              </p:ext>
            </p:extLst>
          </p:nvPr>
        </p:nvGraphicFramePr>
        <p:xfrm>
          <a:off x="-101600" y="2039577"/>
          <a:ext cx="13580676" cy="2509523"/>
        </p:xfrm>
        <a:graphic>
          <a:graphicData uri="http://schemas.openxmlformats.org/drawingml/2006/chart">
            <c:chart xmlns:c="http://schemas.openxmlformats.org/drawingml/2006/chart" xmlns:r="http://schemas.openxmlformats.org/officeDocument/2006/relationships" r:id="rId33"/>
          </a:graphicData>
        </a:graphic>
      </p:graphicFrame>
      <p:sp>
        <p:nvSpPr>
          <p:cNvPr id="80" name="직사각형 79">
            <a:extLst>
              <a:ext uri="{FF2B5EF4-FFF2-40B4-BE49-F238E27FC236}">
                <a16:creationId xmlns:a16="http://schemas.microsoft.com/office/drawing/2014/main" id="{0E61ED9F-B504-4169-8557-F2D45CD7E8CB}"/>
              </a:ext>
            </a:extLst>
          </p:cNvPr>
          <p:cNvSpPr/>
          <p:nvPr/>
        </p:nvSpPr>
        <p:spPr>
          <a:xfrm>
            <a:off x="3799048" y="3723569"/>
            <a:ext cx="2088089" cy="1109389"/>
          </a:xfrm>
          <a:prstGeom prst="rect">
            <a:avLst/>
          </a:prstGeom>
          <a:solidFill>
            <a:srgbClr val="C6007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66" name="직사각형 65">
            <a:extLst>
              <a:ext uri="{FF2B5EF4-FFF2-40B4-BE49-F238E27FC236}">
                <a16:creationId xmlns:a16="http://schemas.microsoft.com/office/drawing/2014/main" id="{6621D422-C7B3-4B9C-8874-A9F599793B56}"/>
              </a:ext>
            </a:extLst>
          </p:cNvPr>
          <p:cNvSpPr/>
          <p:nvPr/>
        </p:nvSpPr>
        <p:spPr>
          <a:xfrm>
            <a:off x="3811508" y="956494"/>
            <a:ext cx="2085259" cy="1124902"/>
          </a:xfrm>
          <a:prstGeom prst="rect">
            <a:avLst/>
          </a:prstGeom>
          <a:solidFill>
            <a:srgbClr val="C6007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65" name="직사각형 64">
            <a:extLst>
              <a:ext uri="{FF2B5EF4-FFF2-40B4-BE49-F238E27FC236}">
                <a16:creationId xmlns:a16="http://schemas.microsoft.com/office/drawing/2014/main" id="{C443317A-B854-413C-994D-1671EC57BEBA}"/>
              </a:ext>
            </a:extLst>
          </p:cNvPr>
          <p:cNvSpPr/>
          <p:nvPr/>
        </p:nvSpPr>
        <p:spPr>
          <a:xfrm>
            <a:off x="1689171" y="956494"/>
            <a:ext cx="2122336" cy="1124902"/>
          </a:xfrm>
          <a:prstGeom prst="rect">
            <a:avLst/>
          </a:prstGeom>
          <a:solidFill>
            <a:srgbClr val="00338D">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graphicFrame>
        <p:nvGraphicFramePr>
          <p:cNvPr id="53" name="Chart4">
            <a:extLst>
              <a:ext uri="{FF2B5EF4-FFF2-40B4-BE49-F238E27FC236}">
                <a16:creationId xmlns:a16="http://schemas.microsoft.com/office/drawing/2014/main" id="{A17D24C6-685E-4522-8B89-0EC0582B84AF}"/>
              </a:ext>
            </a:extLst>
          </p:cNvPr>
          <p:cNvGraphicFramePr>
            <a:graphicFrameLocks/>
          </p:cNvGraphicFramePr>
          <p:nvPr>
            <p:extLst>
              <p:ext uri="{D42A27DB-BD31-4B8C-83A1-F6EECF244321}">
                <p14:modId xmlns:p14="http://schemas.microsoft.com/office/powerpoint/2010/main" val="3535122315"/>
              </p:ext>
            </p:extLst>
          </p:nvPr>
        </p:nvGraphicFramePr>
        <p:xfrm>
          <a:off x="-142541" y="576349"/>
          <a:ext cx="13646563" cy="2618668"/>
        </p:xfrm>
        <a:graphic>
          <a:graphicData uri="http://schemas.openxmlformats.org/drawingml/2006/chart">
            <c:chart xmlns:c="http://schemas.openxmlformats.org/drawingml/2006/chart" xmlns:r="http://schemas.openxmlformats.org/officeDocument/2006/relationships" r:id="rId34"/>
          </a:graphicData>
        </a:graphic>
      </p:graphicFrame>
      <p:sp>
        <p:nvSpPr>
          <p:cNvPr id="79" name="직사각형 78">
            <a:extLst>
              <a:ext uri="{FF2B5EF4-FFF2-40B4-BE49-F238E27FC236}">
                <a16:creationId xmlns:a16="http://schemas.microsoft.com/office/drawing/2014/main" id="{C4D91B07-412C-422B-9051-968A6F49ADFC}"/>
              </a:ext>
            </a:extLst>
          </p:cNvPr>
          <p:cNvSpPr/>
          <p:nvPr/>
        </p:nvSpPr>
        <p:spPr>
          <a:xfrm>
            <a:off x="1705023" y="3724068"/>
            <a:ext cx="2097720" cy="1114223"/>
          </a:xfrm>
          <a:prstGeom prst="rect">
            <a:avLst/>
          </a:prstGeom>
          <a:solidFill>
            <a:srgbClr val="00338D">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95" name="Rounded Rectangle 2">
            <a:extLst>
              <a:ext uri="{FF2B5EF4-FFF2-40B4-BE49-F238E27FC236}">
                <a16:creationId xmlns:a16="http://schemas.microsoft.com/office/drawing/2014/main" id="{55B35986-6247-4682-8094-471BB3E7C80B}"/>
              </a:ext>
            </a:extLst>
          </p:cNvPr>
          <p:cNvSpPr/>
          <p:nvPr>
            <p:custDataLst>
              <p:tags r:id="rId2"/>
            </p:custDataLst>
          </p:nvPr>
        </p:nvSpPr>
        <p:spPr>
          <a:xfrm>
            <a:off x="5879641" y="3887492"/>
            <a:ext cx="517017" cy="28051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48" name="TextBox 47">
            <a:extLst>
              <a:ext uri="{FF2B5EF4-FFF2-40B4-BE49-F238E27FC236}">
                <a16:creationId xmlns:a16="http://schemas.microsoft.com/office/drawing/2014/main" id="{D4D54D38-F2A0-4F56-A85E-48C48A7F0660}"/>
              </a:ext>
            </a:extLst>
          </p:cNvPr>
          <p:cNvSpPr txBox="1"/>
          <p:nvPr/>
        </p:nvSpPr>
        <p:spPr>
          <a:xfrm>
            <a:off x="2473566" y="3668812"/>
            <a:ext cx="5669280" cy="196236"/>
          </a:xfrm>
          <a:prstGeom prst="rect">
            <a:avLst/>
          </a:prstGeom>
          <a:noFill/>
        </p:spPr>
        <p:txBody>
          <a:bodyPr wrap="square" lIns="54610" tIns="54610" rIns="54610" bIns="54610" rtlCol="0">
            <a:noAutofit/>
          </a:bodyPr>
          <a:lstStyle/>
          <a:p>
            <a:pPr>
              <a:spcAft>
                <a:spcPts val="600"/>
              </a:spcAft>
            </a:pPr>
            <a:r>
              <a:rPr lang="en-US" altLang="ko-KR" sz="800" b="1">
                <a:solidFill>
                  <a:schemeClr val="tx2"/>
                </a:solidFill>
              </a:rPr>
              <a:t>   (-)2,091                                                       </a:t>
            </a:r>
            <a:r>
              <a:rPr lang="en-US" altLang="ko-KR" sz="800" b="1" dirty="0">
                <a:solidFill>
                  <a:schemeClr val="tx2"/>
                </a:solidFill>
              </a:rPr>
              <a:t>(+)</a:t>
            </a:r>
            <a:r>
              <a:rPr lang="en-US" altLang="ko-KR" sz="800" b="1">
                <a:solidFill>
                  <a:schemeClr val="tx2"/>
                </a:solidFill>
              </a:rPr>
              <a:t>1,087                                            </a:t>
            </a:r>
            <a:r>
              <a:rPr lang="en-US" altLang="ko-KR" sz="800" b="1" dirty="0">
                <a:solidFill>
                  <a:schemeClr val="tx2"/>
                </a:solidFill>
              </a:rPr>
              <a:t>(-)</a:t>
            </a:r>
            <a:r>
              <a:rPr lang="en-US" altLang="ko-KR" sz="800" b="1">
                <a:solidFill>
                  <a:schemeClr val="tx2"/>
                </a:solidFill>
              </a:rPr>
              <a:t>665                                       (+)441</a:t>
            </a:r>
            <a:endParaRPr lang="ko-KR" altLang="en-US" sz="800" b="1" dirty="0" err="1">
              <a:solidFill>
                <a:schemeClr val="tx2"/>
              </a:solidFill>
            </a:endParaRPr>
          </a:p>
        </p:txBody>
      </p:sp>
      <p:sp>
        <p:nvSpPr>
          <p:cNvPr id="112" name="Rounded Rectangle 2">
            <a:extLst>
              <a:ext uri="{FF2B5EF4-FFF2-40B4-BE49-F238E27FC236}">
                <a16:creationId xmlns:a16="http://schemas.microsoft.com/office/drawing/2014/main" id="{27FCFB3E-A0BA-4635-A13D-CDF19EAED6F6}"/>
              </a:ext>
            </a:extLst>
          </p:cNvPr>
          <p:cNvSpPr/>
          <p:nvPr>
            <p:custDataLst>
              <p:tags r:id="rId3"/>
            </p:custDataLst>
          </p:nvPr>
        </p:nvSpPr>
        <p:spPr>
          <a:xfrm>
            <a:off x="4048590" y="4283281"/>
            <a:ext cx="1439798" cy="50300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중국 향 오제스키병</a:t>
            </a:r>
            <a:r>
              <a:rPr lang="en-US" altLang="ko-KR" sz="680">
                <a:solidFill>
                  <a:schemeClr val="tx1"/>
                </a:solidFill>
              </a:rPr>
              <a:t>(5.2</a:t>
            </a:r>
            <a:r>
              <a:rPr lang="ko-KR" altLang="en-US" sz="680">
                <a:solidFill>
                  <a:schemeClr val="tx1"/>
                </a:solidFill>
              </a:rPr>
              <a:t>억원</a:t>
            </a:r>
            <a:r>
              <a:rPr lang="en-US" altLang="ko-KR" sz="680">
                <a:solidFill>
                  <a:schemeClr val="tx1"/>
                </a:solidFill>
              </a:rPr>
              <a:t>) </a:t>
            </a:r>
            <a:r>
              <a:rPr lang="ko-KR" altLang="en-US" sz="680">
                <a:solidFill>
                  <a:schemeClr val="tx1"/>
                </a:solidFill>
              </a:rPr>
              <a:t>및 돼지생식기호흡기증후군</a:t>
            </a:r>
            <a:r>
              <a:rPr lang="en-US" altLang="ko-KR" sz="680">
                <a:solidFill>
                  <a:schemeClr val="tx1"/>
                </a:solidFill>
              </a:rPr>
              <a:t>(1.3</a:t>
            </a:r>
            <a:r>
              <a:rPr lang="ko-KR" altLang="en-US" sz="680">
                <a:solidFill>
                  <a:schemeClr val="tx1"/>
                </a:solidFill>
              </a:rPr>
              <a:t>억원</a:t>
            </a:r>
            <a:r>
              <a:rPr lang="en-US" altLang="ko-KR" sz="680">
                <a:solidFill>
                  <a:schemeClr val="tx1"/>
                </a:solidFill>
              </a:rPr>
              <a:t>) </a:t>
            </a:r>
            <a:r>
              <a:rPr lang="ko-KR" altLang="en-US" sz="680">
                <a:solidFill>
                  <a:schemeClr val="tx1"/>
                </a:solidFill>
              </a:rPr>
              <a:t>관련 키트 매출 증가에 기인함</a:t>
            </a:r>
            <a:r>
              <a:rPr lang="en-US" altLang="ko-KR" sz="680">
                <a:solidFill>
                  <a:schemeClr val="tx1"/>
                </a:solidFill>
              </a:rPr>
              <a:t>.</a:t>
            </a:r>
            <a:endParaRPr lang="en-US" altLang="ko-KR" sz="680" dirty="0">
              <a:solidFill>
                <a:schemeClr val="tx1"/>
              </a:solidFill>
            </a:endParaRPr>
          </a:p>
        </p:txBody>
      </p:sp>
      <p:sp>
        <p:nvSpPr>
          <p:cNvPr id="94" name="Rounded Rectangle 2">
            <a:extLst>
              <a:ext uri="{FF2B5EF4-FFF2-40B4-BE49-F238E27FC236}">
                <a16:creationId xmlns:a16="http://schemas.microsoft.com/office/drawing/2014/main" id="{15095284-F651-4D4F-9FAF-A7B3FDE89C57}"/>
              </a:ext>
            </a:extLst>
          </p:cNvPr>
          <p:cNvSpPr/>
          <p:nvPr>
            <p:custDataLst>
              <p:tags r:id="rId4"/>
            </p:custDataLst>
          </p:nvPr>
        </p:nvSpPr>
        <p:spPr>
          <a:xfrm>
            <a:off x="3799047" y="3918354"/>
            <a:ext cx="517017" cy="25501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05" name="Rounded Rectangle 2">
            <a:extLst>
              <a:ext uri="{FF2B5EF4-FFF2-40B4-BE49-F238E27FC236}">
                <a16:creationId xmlns:a16="http://schemas.microsoft.com/office/drawing/2014/main" id="{C761305B-E8D0-4F9D-84DA-386596BF14DC}"/>
              </a:ext>
            </a:extLst>
          </p:cNvPr>
          <p:cNvSpPr/>
          <p:nvPr>
            <p:custDataLst>
              <p:tags r:id="rId5"/>
            </p:custDataLst>
          </p:nvPr>
        </p:nvSpPr>
        <p:spPr>
          <a:xfrm>
            <a:off x="1782863" y="2965820"/>
            <a:ext cx="969389" cy="43059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구제역 키트</a:t>
            </a:r>
            <a:r>
              <a:rPr lang="en-US" altLang="ko-KR" sz="680">
                <a:solidFill>
                  <a:schemeClr val="tx1"/>
                </a:solidFill>
              </a:rPr>
              <a:t>(12.2</a:t>
            </a:r>
            <a:r>
              <a:rPr lang="ko-KR" altLang="en-US" sz="680">
                <a:solidFill>
                  <a:schemeClr val="tx1"/>
                </a:solidFill>
              </a:rPr>
              <a:t>억원</a:t>
            </a:r>
            <a:r>
              <a:rPr lang="en-US" altLang="ko-KR" sz="680">
                <a:solidFill>
                  <a:schemeClr val="tx1"/>
                </a:solidFill>
              </a:rPr>
              <a:t>) </a:t>
            </a:r>
            <a:r>
              <a:rPr lang="ko-KR" altLang="en-US" sz="680">
                <a:solidFill>
                  <a:schemeClr val="tx1"/>
                </a:solidFill>
              </a:rPr>
              <a:t>매출 증가에 기인함</a:t>
            </a:r>
            <a:r>
              <a:rPr lang="en-US" altLang="ko-KR" sz="680">
                <a:solidFill>
                  <a:schemeClr val="tx1"/>
                </a:solidFill>
              </a:rPr>
              <a:t>.</a:t>
            </a:r>
            <a:endParaRPr lang="en-US" altLang="ko-KR" sz="680" dirty="0">
              <a:solidFill>
                <a:schemeClr val="tx1"/>
              </a:solidFill>
            </a:endParaRPr>
          </a:p>
        </p:txBody>
      </p:sp>
      <p:sp>
        <p:nvSpPr>
          <p:cNvPr id="75" name="직사각형 74">
            <a:extLst>
              <a:ext uri="{FF2B5EF4-FFF2-40B4-BE49-F238E27FC236}">
                <a16:creationId xmlns:a16="http://schemas.microsoft.com/office/drawing/2014/main" id="{7E34B7A9-7CE5-4685-964B-920D5C6D2710}"/>
              </a:ext>
            </a:extLst>
          </p:cNvPr>
          <p:cNvSpPr/>
          <p:nvPr/>
        </p:nvSpPr>
        <p:spPr>
          <a:xfrm>
            <a:off x="1714076" y="2318970"/>
            <a:ext cx="2110530" cy="1120143"/>
          </a:xfrm>
          <a:prstGeom prst="rect">
            <a:avLst/>
          </a:prstGeom>
          <a:solidFill>
            <a:srgbClr val="00338D">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76" name="직사각형 75">
            <a:extLst>
              <a:ext uri="{FF2B5EF4-FFF2-40B4-BE49-F238E27FC236}">
                <a16:creationId xmlns:a16="http://schemas.microsoft.com/office/drawing/2014/main" id="{D308C6B8-407C-40DB-9B35-5A98532BB48D}"/>
              </a:ext>
            </a:extLst>
          </p:cNvPr>
          <p:cNvSpPr/>
          <p:nvPr/>
        </p:nvSpPr>
        <p:spPr>
          <a:xfrm>
            <a:off x="3818980" y="2317844"/>
            <a:ext cx="2110530" cy="1109389"/>
          </a:xfrm>
          <a:prstGeom prst="rect">
            <a:avLst/>
          </a:prstGeom>
          <a:solidFill>
            <a:srgbClr val="C6007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77" name="직사각형 76">
            <a:extLst>
              <a:ext uri="{FF2B5EF4-FFF2-40B4-BE49-F238E27FC236}">
                <a16:creationId xmlns:a16="http://schemas.microsoft.com/office/drawing/2014/main" id="{C50988B7-8543-461C-8807-28DF2332A089}"/>
              </a:ext>
            </a:extLst>
          </p:cNvPr>
          <p:cNvSpPr/>
          <p:nvPr/>
        </p:nvSpPr>
        <p:spPr>
          <a:xfrm>
            <a:off x="5929510" y="2329882"/>
            <a:ext cx="1011332" cy="1109388"/>
          </a:xfrm>
          <a:prstGeom prst="rect">
            <a:avLst/>
          </a:prstGeom>
          <a:solidFill>
            <a:srgbClr val="F68D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90" name="Rounded Rectangle 2">
            <a:extLst>
              <a:ext uri="{FF2B5EF4-FFF2-40B4-BE49-F238E27FC236}">
                <a16:creationId xmlns:a16="http://schemas.microsoft.com/office/drawing/2014/main" id="{636559B1-A775-4E4B-AF79-974125A1B46D}"/>
              </a:ext>
            </a:extLst>
          </p:cNvPr>
          <p:cNvSpPr/>
          <p:nvPr>
            <p:custDataLst>
              <p:tags r:id="rId6"/>
            </p:custDataLst>
          </p:nvPr>
        </p:nvSpPr>
        <p:spPr>
          <a:xfrm>
            <a:off x="2235375" y="2481209"/>
            <a:ext cx="539020" cy="27151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89" name="Rounded Rectangle 2">
            <a:extLst>
              <a:ext uri="{FF2B5EF4-FFF2-40B4-BE49-F238E27FC236}">
                <a16:creationId xmlns:a16="http://schemas.microsoft.com/office/drawing/2014/main" id="{B9B79242-5178-438F-9C9D-B2BEA673146C}"/>
              </a:ext>
            </a:extLst>
          </p:cNvPr>
          <p:cNvSpPr/>
          <p:nvPr>
            <p:custDataLst>
              <p:tags r:id="rId7"/>
            </p:custDataLst>
          </p:nvPr>
        </p:nvSpPr>
        <p:spPr>
          <a:xfrm>
            <a:off x="1705022" y="2591496"/>
            <a:ext cx="535124" cy="29866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97" name="Rounded Rectangle 2">
            <a:extLst>
              <a:ext uri="{FF2B5EF4-FFF2-40B4-BE49-F238E27FC236}">
                <a16:creationId xmlns:a16="http://schemas.microsoft.com/office/drawing/2014/main" id="{D0B063A4-7201-40F6-9786-7577347989C3}"/>
              </a:ext>
            </a:extLst>
          </p:cNvPr>
          <p:cNvSpPr/>
          <p:nvPr>
            <p:custDataLst>
              <p:tags r:id="rId8"/>
            </p:custDataLst>
          </p:nvPr>
        </p:nvSpPr>
        <p:spPr>
          <a:xfrm>
            <a:off x="1751765" y="1559904"/>
            <a:ext cx="989410" cy="48587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우결핵군 키트</a:t>
            </a:r>
            <a:r>
              <a:rPr lang="en-US" altLang="ko-KR" sz="680">
                <a:solidFill>
                  <a:schemeClr val="tx1"/>
                </a:solidFill>
              </a:rPr>
              <a:t>(4.8</a:t>
            </a:r>
            <a:r>
              <a:rPr lang="ko-KR" altLang="en-US" sz="680">
                <a:solidFill>
                  <a:schemeClr val="tx1"/>
                </a:solidFill>
              </a:rPr>
              <a:t>억원</a:t>
            </a:r>
            <a:r>
              <a:rPr lang="en-US" altLang="ko-KR" sz="680">
                <a:solidFill>
                  <a:schemeClr val="tx1"/>
                </a:solidFill>
              </a:rPr>
              <a:t>), </a:t>
            </a:r>
            <a:r>
              <a:rPr lang="ko-KR" altLang="en-US" sz="680">
                <a:solidFill>
                  <a:schemeClr val="tx1"/>
                </a:solidFill>
              </a:rPr>
              <a:t>구제역 키트</a:t>
            </a:r>
            <a:r>
              <a:rPr lang="en-US" altLang="ko-KR" sz="680">
                <a:solidFill>
                  <a:schemeClr val="tx1"/>
                </a:solidFill>
              </a:rPr>
              <a:t>(1.4</a:t>
            </a:r>
            <a:r>
              <a:rPr lang="ko-KR" altLang="en-US" sz="680">
                <a:solidFill>
                  <a:schemeClr val="tx1"/>
                </a:solidFill>
              </a:rPr>
              <a:t>억원</a:t>
            </a:r>
            <a:r>
              <a:rPr lang="en-US" altLang="ko-KR" sz="680">
                <a:solidFill>
                  <a:schemeClr val="tx1"/>
                </a:solidFill>
              </a:rPr>
              <a:t>) </a:t>
            </a:r>
            <a:r>
              <a:rPr lang="ko-KR" altLang="en-US" sz="680">
                <a:solidFill>
                  <a:schemeClr val="tx1"/>
                </a:solidFill>
              </a:rPr>
              <a:t>매출 증가에 기인함</a:t>
            </a:r>
            <a:r>
              <a:rPr lang="en-US" altLang="ko-KR" sz="680">
                <a:solidFill>
                  <a:schemeClr val="tx1"/>
                </a:solidFill>
              </a:rPr>
              <a:t>.</a:t>
            </a:r>
            <a:endParaRPr lang="en-US" altLang="ko-KR" sz="680" dirty="0">
              <a:solidFill>
                <a:schemeClr val="tx1"/>
              </a:solidFill>
            </a:endParaRPr>
          </a:p>
        </p:txBody>
      </p:sp>
      <p:sp>
        <p:nvSpPr>
          <p:cNvPr id="98" name="Rounded Rectangle 2">
            <a:extLst>
              <a:ext uri="{FF2B5EF4-FFF2-40B4-BE49-F238E27FC236}">
                <a16:creationId xmlns:a16="http://schemas.microsoft.com/office/drawing/2014/main" id="{9DA1C39A-FE10-4AB9-B858-2DCFF3F32141}"/>
              </a:ext>
            </a:extLst>
          </p:cNvPr>
          <p:cNvSpPr/>
          <p:nvPr>
            <p:custDataLst>
              <p:tags r:id="rId9"/>
            </p:custDataLst>
          </p:nvPr>
        </p:nvSpPr>
        <p:spPr>
          <a:xfrm>
            <a:off x="2803349" y="1558660"/>
            <a:ext cx="989410" cy="48587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아프리카돼지열병 키트</a:t>
            </a:r>
            <a:r>
              <a:rPr lang="en-US" altLang="ko-KR" sz="680">
                <a:solidFill>
                  <a:schemeClr val="tx1"/>
                </a:solidFill>
              </a:rPr>
              <a:t>(10.9</a:t>
            </a:r>
            <a:r>
              <a:rPr lang="ko-KR" altLang="en-US" sz="680">
                <a:solidFill>
                  <a:schemeClr val="tx1"/>
                </a:solidFill>
              </a:rPr>
              <a:t>억원</a:t>
            </a:r>
            <a:r>
              <a:rPr lang="en-US" altLang="ko-KR" sz="680">
                <a:solidFill>
                  <a:schemeClr val="tx1"/>
                </a:solidFill>
              </a:rPr>
              <a:t>) </a:t>
            </a:r>
            <a:r>
              <a:rPr lang="ko-KR" altLang="en-US" sz="680">
                <a:solidFill>
                  <a:schemeClr val="tx1"/>
                </a:solidFill>
              </a:rPr>
              <a:t>매출 증가에 기인함</a:t>
            </a:r>
            <a:r>
              <a:rPr lang="en-US" altLang="ko-KR" sz="680">
                <a:solidFill>
                  <a:schemeClr val="tx1"/>
                </a:solidFill>
              </a:rPr>
              <a:t>.</a:t>
            </a:r>
            <a:endParaRPr lang="en-US" altLang="ko-KR" sz="680" dirty="0">
              <a:solidFill>
                <a:schemeClr val="tx1"/>
              </a:solidFill>
            </a:endParaRPr>
          </a:p>
        </p:txBody>
      </p:sp>
      <p:sp>
        <p:nvSpPr>
          <p:cNvPr id="100" name="Rounded Rectangle 2">
            <a:extLst>
              <a:ext uri="{FF2B5EF4-FFF2-40B4-BE49-F238E27FC236}">
                <a16:creationId xmlns:a16="http://schemas.microsoft.com/office/drawing/2014/main" id="{8F593B32-CC85-4585-B7D6-FC1E1F419A6C}"/>
              </a:ext>
            </a:extLst>
          </p:cNvPr>
          <p:cNvSpPr/>
          <p:nvPr>
            <p:custDataLst>
              <p:tags r:id="rId10"/>
            </p:custDataLst>
          </p:nvPr>
        </p:nvSpPr>
        <p:spPr>
          <a:xfrm>
            <a:off x="5066829" y="1558662"/>
            <a:ext cx="2628617" cy="48587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중국향 구제역</a:t>
            </a:r>
            <a:r>
              <a:rPr lang="en-US" altLang="ko-KR" sz="680">
                <a:solidFill>
                  <a:schemeClr val="tx1"/>
                </a:solidFill>
              </a:rPr>
              <a:t>(4.3</a:t>
            </a:r>
            <a:r>
              <a:rPr lang="ko-KR" altLang="en-US" sz="680">
                <a:solidFill>
                  <a:schemeClr val="tx1"/>
                </a:solidFill>
              </a:rPr>
              <a:t>억원</a:t>
            </a:r>
            <a:r>
              <a:rPr lang="en-US" altLang="ko-KR" sz="680">
                <a:solidFill>
                  <a:schemeClr val="tx1"/>
                </a:solidFill>
              </a:rPr>
              <a:t>), </a:t>
            </a:r>
            <a:r>
              <a:rPr lang="ko-KR" altLang="en-US" sz="680">
                <a:solidFill>
                  <a:schemeClr val="tx1"/>
                </a:solidFill>
              </a:rPr>
              <a:t>돼지열병바이러스</a:t>
            </a:r>
            <a:r>
              <a:rPr lang="en-US" altLang="ko-KR" sz="680">
                <a:solidFill>
                  <a:schemeClr val="tx1"/>
                </a:solidFill>
              </a:rPr>
              <a:t>(3.7</a:t>
            </a:r>
            <a:r>
              <a:rPr lang="ko-KR" altLang="en-US" sz="680">
                <a:solidFill>
                  <a:schemeClr val="tx1"/>
                </a:solidFill>
              </a:rPr>
              <a:t>억원</a:t>
            </a:r>
            <a:r>
              <a:rPr lang="en-US" altLang="ko-KR" sz="680">
                <a:solidFill>
                  <a:schemeClr val="tx1"/>
                </a:solidFill>
              </a:rPr>
              <a:t>), </a:t>
            </a:r>
            <a:r>
              <a:rPr lang="ko-KR" altLang="en-US" sz="680">
                <a:solidFill>
                  <a:schemeClr val="tx1"/>
                </a:solidFill>
              </a:rPr>
              <a:t>돼지생식기호흡기증후군</a:t>
            </a:r>
            <a:r>
              <a:rPr lang="en-US" altLang="ko-KR" sz="680">
                <a:solidFill>
                  <a:schemeClr val="tx1"/>
                </a:solidFill>
              </a:rPr>
              <a:t>(3.1</a:t>
            </a:r>
            <a:r>
              <a:rPr lang="ko-KR" altLang="en-US" sz="680">
                <a:solidFill>
                  <a:schemeClr val="tx1"/>
                </a:solidFill>
              </a:rPr>
              <a:t>억원</a:t>
            </a:r>
            <a:r>
              <a:rPr lang="en-US" altLang="ko-KR" sz="680">
                <a:solidFill>
                  <a:schemeClr val="tx1"/>
                </a:solidFill>
              </a:rPr>
              <a:t>), </a:t>
            </a:r>
            <a:r>
              <a:rPr lang="ko-KR" altLang="en-US" sz="680">
                <a:solidFill>
                  <a:schemeClr val="tx1"/>
                </a:solidFill>
              </a:rPr>
              <a:t>및 오제스크병</a:t>
            </a:r>
            <a:r>
              <a:rPr lang="en-US" altLang="ko-KR" sz="680">
                <a:solidFill>
                  <a:schemeClr val="tx1"/>
                </a:solidFill>
              </a:rPr>
              <a:t>/</a:t>
            </a:r>
            <a:r>
              <a:rPr lang="ko-KR" altLang="en-US" sz="680">
                <a:solidFill>
                  <a:schemeClr val="tx1"/>
                </a:solidFill>
              </a:rPr>
              <a:t>돼지써코바이러스</a:t>
            </a:r>
            <a:r>
              <a:rPr lang="en-US" altLang="ko-KR" sz="680">
                <a:solidFill>
                  <a:schemeClr val="tx1"/>
                </a:solidFill>
              </a:rPr>
              <a:t>(2.3</a:t>
            </a:r>
            <a:r>
              <a:rPr lang="ko-KR" altLang="en-US" sz="680">
                <a:solidFill>
                  <a:schemeClr val="tx1"/>
                </a:solidFill>
              </a:rPr>
              <a:t>억원</a:t>
            </a:r>
            <a:r>
              <a:rPr lang="en-US" altLang="ko-KR" sz="680">
                <a:solidFill>
                  <a:schemeClr val="tx1"/>
                </a:solidFill>
              </a:rPr>
              <a:t>)</a:t>
            </a:r>
            <a:r>
              <a:rPr lang="ko-KR" altLang="en-US" sz="680">
                <a:solidFill>
                  <a:schemeClr val="tx1"/>
                </a:solidFill>
              </a:rPr>
              <a:t>키트 매출감소에 기인함</a:t>
            </a:r>
            <a:r>
              <a:rPr lang="en-US" altLang="ko-KR" sz="680">
                <a:solidFill>
                  <a:schemeClr val="tx1"/>
                </a:solidFill>
              </a:rPr>
              <a:t>.</a:t>
            </a:r>
            <a:endParaRPr lang="en-US" altLang="ko-KR" sz="680" dirty="0">
              <a:solidFill>
                <a:schemeClr val="tx1"/>
              </a:solidFill>
            </a:endParaRPr>
          </a:p>
        </p:txBody>
      </p:sp>
      <p:sp>
        <p:nvSpPr>
          <p:cNvPr id="99" name="Rounded Rectangle 2">
            <a:extLst>
              <a:ext uri="{FF2B5EF4-FFF2-40B4-BE49-F238E27FC236}">
                <a16:creationId xmlns:a16="http://schemas.microsoft.com/office/drawing/2014/main" id="{23C9EFFA-942B-4547-81EB-47E4EC236F88}"/>
              </a:ext>
            </a:extLst>
          </p:cNvPr>
          <p:cNvSpPr/>
          <p:nvPr>
            <p:custDataLst>
              <p:tags r:id="rId11"/>
            </p:custDataLst>
          </p:nvPr>
        </p:nvSpPr>
        <p:spPr>
          <a:xfrm>
            <a:off x="3892404" y="1559904"/>
            <a:ext cx="1046766" cy="48587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FBS(7.3</a:t>
            </a:r>
            <a:r>
              <a:rPr lang="ko-KR" altLang="en-US" sz="680">
                <a:solidFill>
                  <a:schemeClr val="tx1"/>
                </a:solidFill>
              </a:rPr>
              <a:t>억원</a:t>
            </a:r>
            <a:r>
              <a:rPr lang="en-US" altLang="ko-KR" sz="680">
                <a:solidFill>
                  <a:schemeClr val="tx1"/>
                </a:solidFill>
              </a:rPr>
              <a:t>) </a:t>
            </a:r>
            <a:r>
              <a:rPr lang="ko-KR" altLang="en-US" sz="680">
                <a:solidFill>
                  <a:schemeClr val="tx1"/>
                </a:solidFill>
              </a:rPr>
              <a:t>및 </a:t>
            </a:r>
            <a:r>
              <a:rPr lang="en-US" altLang="ko-KR" sz="680">
                <a:solidFill>
                  <a:schemeClr val="tx1"/>
                </a:solidFill>
              </a:rPr>
              <a:t>PBS(5.9</a:t>
            </a:r>
            <a:r>
              <a:rPr lang="ko-KR" altLang="en-US" sz="680">
                <a:solidFill>
                  <a:schemeClr val="tx1"/>
                </a:solidFill>
              </a:rPr>
              <a:t>억원</a:t>
            </a:r>
            <a:r>
              <a:rPr lang="en-US" altLang="ko-KR" sz="680">
                <a:solidFill>
                  <a:schemeClr val="tx1"/>
                </a:solidFill>
              </a:rPr>
              <a:t>)</a:t>
            </a:r>
            <a:r>
              <a:rPr lang="ko-KR" altLang="en-US" sz="680">
                <a:solidFill>
                  <a:schemeClr val="tx1"/>
                </a:solidFill>
              </a:rPr>
              <a:t>의 상품매출 감소에 기인함</a:t>
            </a:r>
            <a:r>
              <a:rPr lang="en-US" altLang="ko-KR" sz="680">
                <a:solidFill>
                  <a:schemeClr val="tx1"/>
                </a:solidFill>
              </a:rPr>
              <a:t>.</a:t>
            </a:r>
            <a:endParaRPr lang="en-US" altLang="ko-KR" sz="680" dirty="0">
              <a:solidFill>
                <a:schemeClr val="tx1"/>
              </a:solidFill>
            </a:endParaRPr>
          </a:p>
        </p:txBody>
      </p:sp>
      <p:sp>
        <p:nvSpPr>
          <p:cNvPr id="88" name="Rounded Rectangle 2">
            <a:extLst>
              <a:ext uri="{FF2B5EF4-FFF2-40B4-BE49-F238E27FC236}">
                <a16:creationId xmlns:a16="http://schemas.microsoft.com/office/drawing/2014/main" id="{EE3AD416-4E07-45E5-B241-7E839784D7B4}"/>
              </a:ext>
            </a:extLst>
          </p:cNvPr>
          <p:cNvSpPr/>
          <p:nvPr>
            <p:custDataLst>
              <p:tags r:id="rId12"/>
            </p:custDataLst>
          </p:nvPr>
        </p:nvSpPr>
        <p:spPr>
          <a:xfrm>
            <a:off x="3783549" y="1214680"/>
            <a:ext cx="543009" cy="24682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87" name="Rounded Rectangle 2">
            <a:extLst>
              <a:ext uri="{FF2B5EF4-FFF2-40B4-BE49-F238E27FC236}">
                <a16:creationId xmlns:a16="http://schemas.microsoft.com/office/drawing/2014/main" id="{0D0948F0-CFB7-4BF0-A292-385477DC5CE2}"/>
              </a:ext>
            </a:extLst>
          </p:cNvPr>
          <p:cNvSpPr/>
          <p:nvPr>
            <p:custDataLst>
              <p:tags r:id="rId13"/>
            </p:custDataLst>
          </p:nvPr>
        </p:nvSpPr>
        <p:spPr>
          <a:xfrm>
            <a:off x="3259534" y="1120057"/>
            <a:ext cx="515762" cy="27151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86" name="Rounded Rectangle 2">
            <a:extLst>
              <a:ext uri="{FF2B5EF4-FFF2-40B4-BE49-F238E27FC236}">
                <a16:creationId xmlns:a16="http://schemas.microsoft.com/office/drawing/2014/main" id="{1E5B2BD3-7661-48DD-A3E2-4B7D732A7859}"/>
              </a:ext>
            </a:extLst>
          </p:cNvPr>
          <p:cNvSpPr/>
          <p:nvPr>
            <p:custDataLst>
              <p:tags r:id="rId14"/>
            </p:custDataLst>
          </p:nvPr>
        </p:nvSpPr>
        <p:spPr>
          <a:xfrm>
            <a:off x="2222040" y="1170038"/>
            <a:ext cx="503053" cy="22438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85" name="Rounded Rectangle 2">
            <a:extLst>
              <a:ext uri="{FF2B5EF4-FFF2-40B4-BE49-F238E27FC236}">
                <a16:creationId xmlns:a16="http://schemas.microsoft.com/office/drawing/2014/main" id="{81D2CD50-E6DC-4AB0-8CDE-2658B694C837}"/>
              </a:ext>
            </a:extLst>
          </p:cNvPr>
          <p:cNvSpPr/>
          <p:nvPr>
            <p:custDataLst>
              <p:tags r:id="rId15"/>
            </p:custDataLst>
          </p:nvPr>
        </p:nvSpPr>
        <p:spPr>
          <a:xfrm>
            <a:off x="1689171" y="1203438"/>
            <a:ext cx="501767" cy="27151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69" name="직사각형 68">
            <a:extLst>
              <a:ext uri="{FF2B5EF4-FFF2-40B4-BE49-F238E27FC236}">
                <a16:creationId xmlns:a16="http://schemas.microsoft.com/office/drawing/2014/main" id="{532AB7C3-79B6-439A-BC66-962DE2783B74}"/>
              </a:ext>
            </a:extLst>
          </p:cNvPr>
          <p:cNvSpPr/>
          <p:nvPr/>
        </p:nvSpPr>
        <p:spPr>
          <a:xfrm>
            <a:off x="6933903" y="957676"/>
            <a:ext cx="1575097" cy="1123722"/>
          </a:xfrm>
          <a:prstGeom prst="rect">
            <a:avLst/>
          </a:prstGeom>
          <a:solidFill>
            <a:srgbClr val="00A3A1">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67" name="직사각형 66">
            <a:extLst>
              <a:ext uri="{FF2B5EF4-FFF2-40B4-BE49-F238E27FC236}">
                <a16:creationId xmlns:a16="http://schemas.microsoft.com/office/drawing/2014/main" id="{7F97CA76-762E-434E-A470-F66F09A50255}"/>
              </a:ext>
            </a:extLst>
          </p:cNvPr>
          <p:cNvSpPr/>
          <p:nvPr/>
        </p:nvSpPr>
        <p:spPr>
          <a:xfrm>
            <a:off x="5887137" y="957676"/>
            <a:ext cx="1046766" cy="1125154"/>
          </a:xfrm>
          <a:prstGeom prst="rect">
            <a:avLst/>
          </a:prstGeom>
          <a:solidFill>
            <a:srgbClr val="F68D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91" name="Rounded Rectangle 2">
            <a:extLst>
              <a:ext uri="{FF2B5EF4-FFF2-40B4-BE49-F238E27FC236}">
                <a16:creationId xmlns:a16="http://schemas.microsoft.com/office/drawing/2014/main" id="{726AAC98-4D72-4CE6-9B90-CCC273095767}"/>
              </a:ext>
            </a:extLst>
          </p:cNvPr>
          <p:cNvSpPr/>
          <p:nvPr>
            <p:custDataLst>
              <p:tags r:id="rId16"/>
            </p:custDataLst>
          </p:nvPr>
        </p:nvSpPr>
        <p:spPr>
          <a:xfrm>
            <a:off x="3276420" y="2451535"/>
            <a:ext cx="539020" cy="27151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78" name="직사각형 77">
            <a:extLst>
              <a:ext uri="{FF2B5EF4-FFF2-40B4-BE49-F238E27FC236}">
                <a16:creationId xmlns:a16="http://schemas.microsoft.com/office/drawing/2014/main" id="{436BAD11-C1BE-4D9D-BCE2-3BDD3DD704CF}"/>
              </a:ext>
            </a:extLst>
          </p:cNvPr>
          <p:cNvSpPr/>
          <p:nvPr/>
        </p:nvSpPr>
        <p:spPr>
          <a:xfrm>
            <a:off x="6940841" y="2326973"/>
            <a:ext cx="1574345" cy="1110117"/>
          </a:xfrm>
          <a:prstGeom prst="rect">
            <a:avLst/>
          </a:prstGeom>
          <a:solidFill>
            <a:srgbClr val="00A3A1">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96" name="Rounded Rectangle 2">
            <a:extLst>
              <a:ext uri="{FF2B5EF4-FFF2-40B4-BE49-F238E27FC236}">
                <a16:creationId xmlns:a16="http://schemas.microsoft.com/office/drawing/2014/main" id="{1C594DBC-D340-4FA9-A588-6C7DCD13E20B}"/>
              </a:ext>
            </a:extLst>
          </p:cNvPr>
          <p:cNvSpPr/>
          <p:nvPr>
            <p:custDataLst>
              <p:tags r:id="rId17"/>
            </p:custDataLst>
          </p:nvPr>
        </p:nvSpPr>
        <p:spPr>
          <a:xfrm>
            <a:off x="5913272" y="2452971"/>
            <a:ext cx="492439" cy="27151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Revenue bridge (2/2)</a:t>
            </a:r>
            <a:endParaRPr lang="en-US" altLang="ko-KR" sz="3000" b="1" dirty="0">
              <a:solidFill>
                <a:srgbClr val="00338D"/>
              </a:solidFill>
              <a:cs typeface="KPMG Extralight"/>
            </a:endParaRPr>
          </a:p>
        </p:txBody>
      </p:sp>
      <p:sp>
        <p:nvSpPr>
          <p:cNvPr id="82" name="직사각형 81">
            <a:extLst>
              <a:ext uri="{FF2B5EF4-FFF2-40B4-BE49-F238E27FC236}">
                <a16:creationId xmlns:a16="http://schemas.microsoft.com/office/drawing/2014/main" id="{959DBB03-A71F-4094-A158-D40E1BD27466}"/>
              </a:ext>
            </a:extLst>
          </p:cNvPr>
          <p:cNvSpPr/>
          <p:nvPr/>
        </p:nvSpPr>
        <p:spPr>
          <a:xfrm>
            <a:off x="6916787" y="3725481"/>
            <a:ext cx="1592213" cy="1110117"/>
          </a:xfrm>
          <a:prstGeom prst="rect">
            <a:avLst/>
          </a:prstGeom>
          <a:solidFill>
            <a:srgbClr val="00A3A1">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900" dirty="0">
              <a:solidFill>
                <a:schemeClr val="bg1"/>
              </a:solidFill>
            </a:endParaRPr>
          </a:p>
        </p:txBody>
      </p:sp>
      <p:sp>
        <p:nvSpPr>
          <p:cNvPr id="92" name="Rounded Rectangle 2">
            <a:extLst>
              <a:ext uri="{FF2B5EF4-FFF2-40B4-BE49-F238E27FC236}">
                <a16:creationId xmlns:a16="http://schemas.microsoft.com/office/drawing/2014/main" id="{A05FB9F2-BF30-439D-85D5-EB1DF42B6C4A}"/>
              </a:ext>
            </a:extLst>
          </p:cNvPr>
          <p:cNvSpPr/>
          <p:nvPr>
            <p:custDataLst>
              <p:tags r:id="rId18"/>
            </p:custDataLst>
          </p:nvPr>
        </p:nvSpPr>
        <p:spPr>
          <a:xfrm>
            <a:off x="1723128" y="3850984"/>
            <a:ext cx="517017" cy="21698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93" name="Rounded Rectangle 2">
            <a:extLst>
              <a:ext uri="{FF2B5EF4-FFF2-40B4-BE49-F238E27FC236}">
                <a16:creationId xmlns:a16="http://schemas.microsoft.com/office/drawing/2014/main" id="{9F01890C-63BA-4543-A41C-ED80E88B7173}"/>
              </a:ext>
            </a:extLst>
          </p:cNvPr>
          <p:cNvSpPr/>
          <p:nvPr>
            <p:custDataLst>
              <p:tags r:id="rId19"/>
            </p:custDataLst>
          </p:nvPr>
        </p:nvSpPr>
        <p:spPr>
          <a:xfrm>
            <a:off x="2231091" y="3927411"/>
            <a:ext cx="517017" cy="25501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01" name="직사각형 100">
            <a:extLst>
              <a:ext uri="{FF2B5EF4-FFF2-40B4-BE49-F238E27FC236}">
                <a16:creationId xmlns:a16="http://schemas.microsoft.com/office/drawing/2014/main" id="{C184DAD0-65D1-446D-AB02-2C5B79CDCE1E}"/>
              </a:ext>
            </a:extLst>
          </p:cNvPr>
          <p:cNvSpPr/>
          <p:nvPr/>
        </p:nvSpPr>
        <p:spPr>
          <a:xfrm>
            <a:off x="2183102" y="732442"/>
            <a:ext cx="1299814" cy="241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dirty="0">
                <a:solidFill>
                  <a:srgbClr val="00338D"/>
                </a:solidFill>
              </a:rPr>
              <a:t>[</a:t>
            </a:r>
            <a:r>
              <a:rPr lang="ko-KR" altLang="en-US" sz="800" b="1" dirty="0">
                <a:solidFill>
                  <a:srgbClr val="00338D"/>
                </a:solidFill>
              </a:rPr>
              <a:t>국내</a:t>
            </a:r>
            <a:r>
              <a:rPr lang="en-US" altLang="ko-KR" sz="800" b="1" dirty="0">
                <a:solidFill>
                  <a:srgbClr val="00338D"/>
                </a:solidFill>
              </a:rPr>
              <a:t>]</a:t>
            </a:r>
            <a:endParaRPr lang="ko-KR" altLang="en-US" sz="800" b="1" dirty="0">
              <a:solidFill>
                <a:srgbClr val="00338D"/>
              </a:solidFill>
            </a:endParaRPr>
          </a:p>
        </p:txBody>
      </p:sp>
      <p:sp>
        <p:nvSpPr>
          <p:cNvPr id="102" name="직사각형 101">
            <a:extLst>
              <a:ext uri="{FF2B5EF4-FFF2-40B4-BE49-F238E27FC236}">
                <a16:creationId xmlns:a16="http://schemas.microsoft.com/office/drawing/2014/main" id="{F5902CC9-D811-4510-B3B0-90D5CE60F58A}"/>
              </a:ext>
            </a:extLst>
          </p:cNvPr>
          <p:cNvSpPr/>
          <p:nvPr/>
        </p:nvSpPr>
        <p:spPr>
          <a:xfrm>
            <a:off x="4193185" y="745872"/>
            <a:ext cx="1299814" cy="241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a:solidFill>
                  <a:srgbClr val="00338D"/>
                </a:solidFill>
              </a:rPr>
              <a:t>[</a:t>
            </a:r>
            <a:r>
              <a:rPr lang="ko-KR" altLang="en-US" sz="800" b="1">
                <a:solidFill>
                  <a:srgbClr val="00338D"/>
                </a:solidFill>
              </a:rPr>
              <a:t>아시아</a:t>
            </a:r>
            <a:r>
              <a:rPr lang="en-US" altLang="ko-KR" sz="800" b="1">
                <a:solidFill>
                  <a:srgbClr val="00338D"/>
                </a:solidFill>
              </a:rPr>
              <a:t>]</a:t>
            </a:r>
            <a:endParaRPr lang="ko-KR" altLang="en-US" sz="800" b="1" dirty="0">
              <a:solidFill>
                <a:srgbClr val="00338D"/>
              </a:solidFill>
            </a:endParaRPr>
          </a:p>
        </p:txBody>
      </p:sp>
      <p:sp>
        <p:nvSpPr>
          <p:cNvPr id="103" name="직사각형 102">
            <a:extLst>
              <a:ext uri="{FF2B5EF4-FFF2-40B4-BE49-F238E27FC236}">
                <a16:creationId xmlns:a16="http://schemas.microsoft.com/office/drawing/2014/main" id="{2B4A07DC-1C0C-475D-B3FD-A872FDA2BA88}"/>
              </a:ext>
            </a:extLst>
          </p:cNvPr>
          <p:cNvSpPr/>
          <p:nvPr/>
        </p:nvSpPr>
        <p:spPr>
          <a:xfrm>
            <a:off x="5784281" y="736148"/>
            <a:ext cx="1299814" cy="241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a:solidFill>
                  <a:srgbClr val="00338D"/>
                </a:solidFill>
              </a:rPr>
              <a:t>[</a:t>
            </a:r>
            <a:r>
              <a:rPr lang="ko-KR" altLang="en-US" sz="800" b="1">
                <a:solidFill>
                  <a:srgbClr val="00338D"/>
                </a:solidFill>
              </a:rPr>
              <a:t>북아메리카</a:t>
            </a:r>
            <a:r>
              <a:rPr lang="en-US" altLang="ko-KR" sz="800" b="1">
                <a:solidFill>
                  <a:srgbClr val="00338D"/>
                </a:solidFill>
              </a:rPr>
              <a:t>]</a:t>
            </a:r>
            <a:endParaRPr lang="ko-KR" altLang="en-US" sz="800" b="1" dirty="0">
              <a:solidFill>
                <a:srgbClr val="00338D"/>
              </a:solidFill>
            </a:endParaRPr>
          </a:p>
        </p:txBody>
      </p:sp>
      <p:sp>
        <p:nvSpPr>
          <p:cNvPr id="104" name="직사각형 103">
            <a:extLst>
              <a:ext uri="{FF2B5EF4-FFF2-40B4-BE49-F238E27FC236}">
                <a16:creationId xmlns:a16="http://schemas.microsoft.com/office/drawing/2014/main" id="{352D771A-485D-477D-80DE-C6C4DD3C85C8}"/>
              </a:ext>
            </a:extLst>
          </p:cNvPr>
          <p:cNvSpPr/>
          <p:nvPr/>
        </p:nvSpPr>
        <p:spPr>
          <a:xfrm>
            <a:off x="7062986" y="750798"/>
            <a:ext cx="1299814" cy="241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b="1">
                <a:solidFill>
                  <a:srgbClr val="00338D"/>
                </a:solidFill>
              </a:rPr>
              <a:t>[</a:t>
            </a:r>
            <a:r>
              <a:rPr lang="ko-KR" altLang="en-US" sz="800" b="1">
                <a:solidFill>
                  <a:srgbClr val="00338D"/>
                </a:solidFill>
              </a:rPr>
              <a:t>기타국가</a:t>
            </a:r>
            <a:r>
              <a:rPr lang="en-US" altLang="ko-KR" sz="800" b="1">
                <a:solidFill>
                  <a:srgbClr val="00338D"/>
                </a:solidFill>
              </a:rPr>
              <a:t>]</a:t>
            </a:r>
            <a:endParaRPr lang="ko-KR" altLang="en-US" sz="800" b="1" dirty="0">
              <a:solidFill>
                <a:srgbClr val="00338D"/>
              </a:solidFill>
            </a:endParaRPr>
          </a:p>
        </p:txBody>
      </p:sp>
      <p:sp>
        <p:nvSpPr>
          <p:cNvPr id="106" name="Rounded Rectangle 2">
            <a:extLst>
              <a:ext uri="{FF2B5EF4-FFF2-40B4-BE49-F238E27FC236}">
                <a16:creationId xmlns:a16="http://schemas.microsoft.com/office/drawing/2014/main" id="{70F310CB-2295-4CEE-ACB1-AA2C4ADA0ED5}"/>
              </a:ext>
            </a:extLst>
          </p:cNvPr>
          <p:cNvSpPr/>
          <p:nvPr>
            <p:custDataLst>
              <p:tags r:id="rId20"/>
            </p:custDataLst>
          </p:nvPr>
        </p:nvSpPr>
        <p:spPr>
          <a:xfrm>
            <a:off x="2839664" y="2870585"/>
            <a:ext cx="1804764" cy="52102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2020</a:t>
            </a:r>
            <a:r>
              <a:rPr lang="ko-KR" altLang="en-US" sz="680">
                <a:solidFill>
                  <a:schemeClr val="tx1"/>
                </a:solidFill>
              </a:rPr>
              <a:t>년 상반기 </a:t>
            </a:r>
            <a:r>
              <a:rPr lang="en-US" altLang="ko-KR" sz="680">
                <a:solidFill>
                  <a:schemeClr val="tx1"/>
                </a:solidFill>
              </a:rPr>
              <a:t>OEM </a:t>
            </a:r>
            <a:r>
              <a:rPr lang="ko-KR" altLang="en-US" sz="680">
                <a:solidFill>
                  <a:schemeClr val="tx1"/>
                </a:solidFill>
              </a:rPr>
              <a:t>형식으로 중헌제약</a:t>
            </a:r>
            <a:r>
              <a:rPr lang="en-US" altLang="ko-KR" sz="680">
                <a:solidFill>
                  <a:schemeClr val="tx1"/>
                </a:solidFill>
              </a:rPr>
              <a:t>(14.2</a:t>
            </a:r>
            <a:r>
              <a:rPr lang="ko-KR" altLang="en-US" sz="680">
                <a:solidFill>
                  <a:schemeClr val="tx1"/>
                </a:solidFill>
              </a:rPr>
              <a:t>억원</a:t>
            </a:r>
            <a:r>
              <a:rPr lang="en-US" altLang="ko-KR" sz="680">
                <a:solidFill>
                  <a:schemeClr val="tx1"/>
                </a:solidFill>
              </a:rPr>
              <a:t>)</a:t>
            </a:r>
            <a:r>
              <a:rPr lang="ko-KR" altLang="en-US" sz="680">
                <a:solidFill>
                  <a:schemeClr val="tx1"/>
                </a:solidFill>
              </a:rPr>
              <a:t> 및 유바비오로직스</a:t>
            </a:r>
            <a:r>
              <a:rPr lang="en-US" altLang="ko-KR" sz="680">
                <a:solidFill>
                  <a:schemeClr val="tx1"/>
                </a:solidFill>
              </a:rPr>
              <a:t>(5.8</a:t>
            </a:r>
            <a:r>
              <a:rPr lang="ko-KR" altLang="en-US" sz="680">
                <a:solidFill>
                  <a:schemeClr val="tx1"/>
                </a:solidFill>
              </a:rPr>
              <a:t>억원</a:t>
            </a:r>
            <a:r>
              <a:rPr lang="en-US" altLang="ko-KR" sz="680">
                <a:solidFill>
                  <a:schemeClr val="tx1"/>
                </a:solidFill>
              </a:rPr>
              <a:t>) </a:t>
            </a:r>
            <a:r>
              <a:rPr lang="ko-KR" altLang="en-US" sz="680">
                <a:solidFill>
                  <a:schemeClr val="tx1"/>
                </a:solidFill>
              </a:rPr>
              <a:t>에 납품한 제품 등 </a:t>
            </a:r>
            <a:r>
              <a:rPr lang="en-US" altLang="ko-KR" sz="680">
                <a:solidFill>
                  <a:schemeClr val="tx1"/>
                </a:solidFill>
              </a:rPr>
              <a:t>Covid-19 </a:t>
            </a:r>
            <a:r>
              <a:rPr lang="ko-KR" altLang="en-US" sz="680">
                <a:solidFill>
                  <a:schemeClr val="tx1"/>
                </a:solidFill>
              </a:rPr>
              <a:t>관련 매출 증가에 기인함</a:t>
            </a:r>
            <a:r>
              <a:rPr lang="en-US" altLang="ko-KR" sz="680">
                <a:solidFill>
                  <a:schemeClr val="tx1"/>
                </a:solidFill>
              </a:rPr>
              <a:t>.</a:t>
            </a:r>
            <a:r>
              <a:rPr lang="ko-KR" altLang="en-US" sz="680">
                <a:solidFill>
                  <a:schemeClr val="tx1"/>
                </a:solidFill>
              </a:rPr>
              <a:t> </a:t>
            </a:r>
            <a:endParaRPr lang="en-US" altLang="ko-KR" sz="680" dirty="0">
              <a:solidFill>
                <a:schemeClr val="tx1"/>
              </a:solidFill>
            </a:endParaRPr>
          </a:p>
        </p:txBody>
      </p:sp>
      <p:sp>
        <p:nvSpPr>
          <p:cNvPr id="107" name="Rounded Rectangle 2">
            <a:extLst>
              <a:ext uri="{FF2B5EF4-FFF2-40B4-BE49-F238E27FC236}">
                <a16:creationId xmlns:a16="http://schemas.microsoft.com/office/drawing/2014/main" id="{39EF01A2-A7E4-45E7-B4B3-9DE53F1DA590}"/>
              </a:ext>
            </a:extLst>
          </p:cNvPr>
          <p:cNvSpPr/>
          <p:nvPr>
            <p:custDataLst>
              <p:tags r:id="rId21"/>
            </p:custDataLst>
          </p:nvPr>
        </p:nvSpPr>
        <p:spPr>
          <a:xfrm>
            <a:off x="6269618" y="2879044"/>
            <a:ext cx="1033737" cy="52102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미국향 말리리아 관련 인체진단용항체</a:t>
            </a:r>
            <a:r>
              <a:rPr lang="en-US" altLang="ko-KR" sz="680">
                <a:solidFill>
                  <a:schemeClr val="tx1"/>
                </a:solidFill>
              </a:rPr>
              <a:t>(6.5</a:t>
            </a:r>
            <a:r>
              <a:rPr lang="ko-KR" altLang="en-US" sz="680">
                <a:solidFill>
                  <a:schemeClr val="tx1"/>
                </a:solidFill>
              </a:rPr>
              <a:t>억원</a:t>
            </a:r>
            <a:r>
              <a:rPr lang="en-US" altLang="ko-KR" sz="680">
                <a:solidFill>
                  <a:schemeClr val="tx1"/>
                </a:solidFill>
              </a:rPr>
              <a:t>) </a:t>
            </a:r>
            <a:r>
              <a:rPr lang="ko-KR" altLang="en-US" sz="680">
                <a:solidFill>
                  <a:schemeClr val="tx1"/>
                </a:solidFill>
              </a:rPr>
              <a:t>매출증가에 기인함</a:t>
            </a:r>
            <a:r>
              <a:rPr lang="en-US" altLang="ko-KR" sz="680">
                <a:solidFill>
                  <a:schemeClr val="tx1"/>
                </a:solidFill>
              </a:rPr>
              <a:t>.</a:t>
            </a:r>
            <a:r>
              <a:rPr lang="ko-KR" altLang="en-US" sz="680">
                <a:solidFill>
                  <a:schemeClr val="tx1"/>
                </a:solidFill>
              </a:rPr>
              <a:t> </a:t>
            </a:r>
            <a:endParaRPr lang="en-US" altLang="ko-KR" sz="680" dirty="0">
              <a:solidFill>
                <a:schemeClr val="tx1"/>
              </a:solidFill>
            </a:endParaRPr>
          </a:p>
        </p:txBody>
      </p:sp>
      <p:sp>
        <p:nvSpPr>
          <p:cNvPr id="108" name="Rounded Rectangle 2">
            <a:extLst>
              <a:ext uri="{FF2B5EF4-FFF2-40B4-BE49-F238E27FC236}">
                <a16:creationId xmlns:a16="http://schemas.microsoft.com/office/drawing/2014/main" id="{FE890677-803F-4B2B-8E95-E622EC34A6FD}"/>
              </a:ext>
            </a:extLst>
          </p:cNvPr>
          <p:cNvSpPr/>
          <p:nvPr>
            <p:custDataLst>
              <p:tags r:id="rId22"/>
            </p:custDataLst>
          </p:nvPr>
        </p:nvSpPr>
        <p:spPr>
          <a:xfrm>
            <a:off x="4712503" y="2795922"/>
            <a:ext cx="1494919" cy="61208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FBS(9.1</a:t>
            </a:r>
            <a:r>
              <a:rPr lang="ko-KR" altLang="en-US" sz="680">
                <a:solidFill>
                  <a:schemeClr val="tx1"/>
                </a:solidFill>
              </a:rPr>
              <a:t>억원</a:t>
            </a:r>
            <a:r>
              <a:rPr lang="en-US" altLang="ko-KR" sz="680">
                <a:solidFill>
                  <a:schemeClr val="tx1"/>
                </a:solidFill>
              </a:rPr>
              <a:t>) </a:t>
            </a:r>
            <a:r>
              <a:rPr lang="ko-KR" altLang="en-US" sz="680">
                <a:solidFill>
                  <a:schemeClr val="tx1"/>
                </a:solidFill>
              </a:rPr>
              <a:t>및 </a:t>
            </a:r>
            <a:r>
              <a:rPr lang="en-US" altLang="ko-KR" sz="680">
                <a:solidFill>
                  <a:schemeClr val="tx1"/>
                </a:solidFill>
              </a:rPr>
              <a:t>PBS(3.9</a:t>
            </a:r>
            <a:r>
              <a:rPr lang="ko-KR" altLang="en-US" sz="680">
                <a:solidFill>
                  <a:schemeClr val="tx1"/>
                </a:solidFill>
              </a:rPr>
              <a:t>억원</a:t>
            </a:r>
            <a:r>
              <a:rPr lang="en-US" altLang="ko-KR" sz="680">
                <a:solidFill>
                  <a:schemeClr val="tx1"/>
                </a:solidFill>
              </a:rPr>
              <a:t>)</a:t>
            </a:r>
            <a:r>
              <a:rPr lang="ko-KR" altLang="en-US" sz="680">
                <a:solidFill>
                  <a:schemeClr val="tx1"/>
                </a:solidFill>
              </a:rPr>
              <a:t>의 상품매출 등</a:t>
            </a:r>
            <a:r>
              <a:rPr lang="en-US" altLang="ko-KR" sz="680">
                <a:solidFill>
                  <a:schemeClr val="tx1"/>
                </a:solidFill>
              </a:rPr>
              <a:t>, </a:t>
            </a:r>
            <a:r>
              <a:rPr lang="ko-KR" altLang="en-US" sz="680">
                <a:solidFill>
                  <a:schemeClr val="tx1"/>
                </a:solidFill>
              </a:rPr>
              <a:t>돼지써코바이러스 및 당뇨병 관련 항원매출</a:t>
            </a:r>
            <a:r>
              <a:rPr lang="en-US" altLang="ko-KR" sz="680">
                <a:solidFill>
                  <a:schemeClr val="tx1"/>
                </a:solidFill>
              </a:rPr>
              <a:t>(5.1</a:t>
            </a:r>
            <a:r>
              <a:rPr lang="ko-KR" altLang="en-US" sz="680">
                <a:solidFill>
                  <a:schemeClr val="tx1"/>
                </a:solidFill>
              </a:rPr>
              <a:t>억원</a:t>
            </a:r>
            <a:r>
              <a:rPr lang="en-US" altLang="ko-KR" sz="680">
                <a:solidFill>
                  <a:schemeClr val="tx1"/>
                </a:solidFill>
              </a:rPr>
              <a:t>) </a:t>
            </a:r>
            <a:r>
              <a:rPr lang="ko-KR" altLang="en-US" sz="680">
                <a:solidFill>
                  <a:schemeClr val="tx1"/>
                </a:solidFill>
              </a:rPr>
              <a:t>감소에 기인함</a:t>
            </a:r>
            <a:r>
              <a:rPr lang="en-US" altLang="ko-KR" sz="680">
                <a:solidFill>
                  <a:schemeClr val="tx1"/>
                </a:solidFill>
              </a:rPr>
              <a:t>.   </a:t>
            </a:r>
            <a:r>
              <a:rPr lang="ko-KR" altLang="en-US" sz="680">
                <a:solidFill>
                  <a:schemeClr val="tx1"/>
                </a:solidFill>
              </a:rPr>
              <a:t> </a:t>
            </a:r>
            <a:endParaRPr lang="en-US" altLang="ko-KR" sz="680" dirty="0">
              <a:solidFill>
                <a:schemeClr val="tx1"/>
              </a:solidFill>
            </a:endParaRPr>
          </a:p>
        </p:txBody>
      </p:sp>
      <p:sp>
        <p:nvSpPr>
          <p:cNvPr id="109" name="Rounded Rectangle 2">
            <a:extLst>
              <a:ext uri="{FF2B5EF4-FFF2-40B4-BE49-F238E27FC236}">
                <a16:creationId xmlns:a16="http://schemas.microsoft.com/office/drawing/2014/main" id="{83EC1FD9-BFD5-4E60-96ED-A0EE7589565C}"/>
              </a:ext>
            </a:extLst>
          </p:cNvPr>
          <p:cNvSpPr/>
          <p:nvPr>
            <p:custDataLst>
              <p:tags r:id="rId23"/>
            </p:custDataLst>
          </p:nvPr>
        </p:nvSpPr>
        <p:spPr>
          <a:xfrm>
            <a:off x="1813659" y="4337227"/>
            <a:ext cx="989690" cy="42134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a:solidFill>
                  <a:schemeClr val="tx1"/>
                </a:solidFill>
              </a:rPr>
              <a:t>구제역 키트</a:t>
            </a:r>
            <a:r>
              <a:rPr lang="en-US" altLang="ko-KR" sz="680">
                <a:solidFill>
                  <a:schemeClr val="tx1"/>
                </a:solidFill>
              </a:rPr>
              <a:t>(8.8</a:t>
            </a:r>
            <a:r>
              <a:rPr lang="ko-KR" altLang="en-US" sz="680">
                <a:solidFill>
                  <a:schemeClr val="tx1"/>
                </a:solidFill>
              </a:rPr>
              <a:t>억원</a:t>
            </a:r>
            <a:r>
              <a:rPr lang="en-US" altLang="ko-KR" sz="680">
                <a:solidFill>
                  <a:schemeClr val="tx1"/>
                </a:solidFill>
              </a:rPr>
              <a:t>) </a:t>
            </a:r>
            <a:r>
              <a:rPr lang="ko-KR" altLang="en-US" sz="680">
                <a:solidFill>
                  <a:schemeClr val="tx1"/>
                </a:solidFill>
              </a:rPr>
              <a:t>매출 감소에 기인함</a:t>
            </a:r>
            <a:r>
              <a:rPr lang="en-US" altLang="ko-KR" sz="680">
                <a:solidFill>
                  <a:schemeClr val="tx1"/>
                </a:solidFill>
              </a:rPr>
              <a:t>.</a:t>
            </a:r>
            <a:endParaRPr lang="en-US" altLang="ko-KR" sz="680" dirty="0">
              <a:solidFill>
                <a:schemeClr val="tx1"/>
              </a:solidFill>
            </a:endParaRPr>
          </a:p>
        </p:txBody>
      </p:sp>
      <p:sp>
        <p:nvSpPr>
          <p:cNvPr id="111" name="Rounded Rectangle 2">
            <a:extLst>
              <a:ext uri="{FF2B5EF4-FFF2-40B4-BE49-F238E27FC236}">
                <a16:creationId xmlns:a16="http://schemas.microsoft.com/office/drawing/2014/main" id="{B4213E0F-42AD-487F-BC14-32D1D21CB673}"/>
              </a:ext>
            </a:extLst>
          </p:cNvPr>
          <p:cNvSpPr/>
          <p:nvPr>
            <p:custDataLst>
              <p:tags r:id="rId24"/>
            </p:custDataLst>
          </p:nvPr>
        </p:nvSpPr>
        <p:spPr>
          <a:xfrm>
            <a:off x="2881258" y="4229988"/>
            <a:ext cx="1088659" cy="54757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2020</a:t>
            </a:r>
            <a:r>
              <a:rPr lang="ko-KR" altLang="en-US" sz="680">
                <a:solidFill>
                  <a:schemeClr val="tx1"/>
                </a:solidFill>
              </a:rPr>
              <a:t>년 상반기 </a:t>
            </a:r>
            <a:r>
              <a:rPr lang="en-US" altLang="ko-KR" sz="680">
                <a:solidFill>
                  <a:schemeClr val="tx1"/>
                </a:solidFill>
              </a:rPr>
              <a:t>Covid-19 </a:t>
            </a:r>
            <a:r>
              <a:rPr lang="ko-KR" altLang="en-US" sz="680">
                <a:solidFill>
                  <a:schemeClr val="tx1"/>
                </a:solidFill>
              </a:rPr>
              <a:t>관련 비경상적 매출 발생에 대한 기저효과임</a:t>
            </a:r>
            <a:r>
              <a:rPr lang="en-US" altLang="ko-KR" sz="680">
                <a:solidFill>
                  <a:schemeClr val="tx1"/>
                </a:solidFill>
              </a:rPr>
              <a:t>.</a:t>
            </a:r>
            <a:endParaRPr lang="en-US" altLang="ko-KR" sz="680" dirty="0">
              <a:solidFill>
                <a:schemeClr val="tx1"/>
              </a:solidFill>
            </a:endParaRPr>
          </a:p>
        </p:txBody>
      </p:sp>
      <p:sp>
        <p:nvSpPr>
          <p:cNvPr id="113" name="Rounded Rectangle 2">
            <a:extLst>
              <a:ext uri="{FF2B5EF4-FFF2-40B4-BE49-F238E27FC236}">
                <a16:creationId xmlns:a16="http://schemas.microsoft.com/office/drawing/2014/main" id="{5232A760-B115-4F3B-834E-9EAAA6DCD929}"/>
              </a:ext>
            </a:extLst>
          </p:cNvPr>
          <p:cNvSpPr/>
          <p:nvPr>
            <p:custDataLst>
              <p:tags r:id="rId25"/>
            </p:custDataLst>
          </p:nvPr>
        </p:nvSpPr>
        <p:spPr>
          <a:xfrm>
            <a:off x="5547757" y="4301554"/>
            <a:ext cx="1807752" cy="46898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a:solidFill>
                  <a:schemeClr val="tx1"/>
                </a:solidFill>
              </a:rPr>
              <a:t>2020</a:t>
            </a:r>
            <a:r>
              <a:rPr lang="ko-KR" altLang="en-US" sz="680">
                <a:solidFill>
                  <a:schemeClr val="tx1"/>
                </a:solidFill>
              </a:rPr>
              <a:t>년 상반기 비경상적으로 발생한 미국향 말라리아 관련 인체진단용항체</a:t>
            </a:r>
            <a:r>
              <a:rPr lang="en-US" altLang="ko-KR" sz="680">
                <a:solidFill>
                  <a:schemeClr val="tx1"/>
                </a:solidFill>
              </a:rPr>
              <a:t>(6.5</a:t>
            </a:r>
            <a:r>
              <a:rPr lang="ko-KR" altLang="en-US" sz="680">
                <a:solidFill>
                  <a:schemeClr val="tx1"/>
                </a:solidFill>
              </a:rPr>
              <a:t>억원</a:t>
            </a:r>
            <a:r>
              <a:rPr lang="en-US" altLang="ko-KR" sz="680">
                <a:solidFill>
                  <a:schemeClr val="tx1"/>
                </a:solidFill>
              </a:rPr>
              <a:t>)</a:t>
            </a:r>
            <a:r>
              <a:rPr lang="ko-KR" altLang="en-US" sz="680">
                <a:solidFill>
                  <a:schemeClr val="tx1"/>
                </a:solidFill>
              </a:rPr>
              <a:t> 매출 관련 기저효과임</a:t>
            </a:r>
            <a:r>
              <a:rPr lang="en-US" altLang="ko-KR" sz="680">
                <a:solidFill>
                  <a:schemeClr val="tx1"/>
                </a:solidFill>
              </a:rPr>
              <a:t>.</a:t>
            </a:r>
            <a:endParaRPr lang="en-US" altLang="ko-KR" sz="680" dirty="0">
              <a:solidFill>
                <a:schemeClr val="tx1"/>
              </a:solidFill>
            </a:endParaRPr>
          </a:p>
        </p:txBody>
      </p:sp>
      <p:sp>
        <p:nvSpPr>
          <p:cNvPr id="2" name="TextBox 1">
            <a:extLst>
              <a:ext uri="{FF2B5EF4-FFF2-40B4-BE49-F238E27FC236}">
                <a16:creationId xmlns:a16="http://schemas.microsoft.com/office/drawing/2014/main" id="{09E1C6BA-1C03-435B-80C0-BDB07C66A86B}"/>
              </a:ext>
            </a:extLst>
          </p:cNvPr>
          <p:cNvSpPr txBox="1"/>
          <p:nvPr/>
        </p:nvSpPr>
        <p:spPr>
          <a:xfrm>
            <a:off x="2551611" y="959204"/>
            <a:ext cx="5972628" cy="192329"/>
          </a:xfrm>
          <a:prstGeom prst="rect">
            <a:avLst/>
          </a:prstGeom>
          <a:noFill/>
        </p:spPr>
        <p:txBody>
          <a:bodyPr wrap="square" lIns="54610" tIns="54610" rIns="54610" bIns="54610" rtlCol="0">
            <a:noAutofit/>
          </a:bodyPr>
          <a:lstStyle/>
          <a:p>
            <a:pPr>
              <a:spcAft>
                <a:spcPts val="600"/>
              </a:spcAft>
            </a:pPr>
            <a:r>
              <a:rPr lang="en-US" altLang="ko-KR" sz="800" b="1">
                <a:solidFill>
                  <a:schemeClr val="tx2"/>
                </a:solidFill>
              </a:rPr>
              <a:t>(+)1,028                                                           </a:t>
            </a:r>
            <a:r>
              <a:rPr lang="en-US" altLang="ko-KR" sz="800" b="1" dirty="0">
                <a:solidFill>
                  <a:schemeClr val="tx2"/>
                </a:solidFill>
              </a:rPr>
              <a:t>(-)</a:t>
            </a:r>
            <a:r>
              <a:rPr lang="en-US" altLang="ko-KR" sz="800" b="1">
                <a:solidFill>
                  <a:schemeClr val="tx2"/>
                </a:solidFill>
              </a:rPr>
              <a:t>1,395                                           </a:t>
            </a:r>
            <a:r>
              <a:rPr lang="en-US" altLang="ko-KR" sz="800" b="1" dirty="0">
                <a:solidFill>
                  <a:schemeClr val="tx2"/>
                </a:solidFill>
              </a:rPr>
              <a:t>(+)</a:t>
            </a:r>
            <a:r>
              <a:rPr lang="en-US" altLang="ko-KR" sz="800" b="1">
                <a:solidFill>
                  <a:schemeClr val="tx2"/>
                </a:solidFill>
              </a:rPr>
              <a:t>327                                   </a:t>
            </a:r>
            <a:r>
              <a:rPr lang="en-US" altLang="ko-KR" sz="800" b="1" dirty="0">
                <a:solidFill>
                  <a:schemeClr val="tx2"/>
                </a:solidFill>
              </a:rPr>
              <a:t>(+)182</a:t>
            </a:r>
            <a:endParaRPr lang="ko-KR" altLang="en-US" sz="800" b="1" dirty="0" err="1">
              <a:solidFill>
                <a:schemeClr val="tx2"/>
              </a:solidFill>
            </a:endParaRPr>
          </a:p>
        </p:txBody>
      </p:sp>
      <p:sp>
        <p:nvSpPr>
          <p:cNvPr id="51" name="Text Placeholder 3">
            <a:extLst>
              <a:ext uri="{FF2B5EF4-FFF2-40B4-BE49-F238E27FC236}">
                <a16:creationId xmlns:a16="http://schemas.microsoft.com/office/drawing/2014/main" id="{3B79F627-C615-4537-BF40-125B6CAD12B3}"/>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
        <p:nvSpPr>
          <p:cNvPr id="52" name="타원 51">
            <a:extLst>
              <a:ext uri="{FF2B5EF4-FFF2-40B4-BE49-F238E27FC236}">
                <a16:creationId xmlns:a16="http://schemas.microsoft.com/office/drawing/2014/main" id="{A3B8734F-F9EE-4375-BC1C-C92494557575}"/>
              </a:ext>
            </a:extLst>
          </p:cNvPr>
          <p:cNvSpPr/>
          <p:nvPr/>
        </p:nvSpPr>
        <p:spPr>
          <a:xfrm>
            <a:off x="1714076" y="1509432"/>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54" name="타원 53">
            <a:extLst>
              <a:ext uri="{FF2B5EF4-FFF2-40B4-BE49-F238E27FC236}">
                <a16:creationId xmlns:a16="http://schemas.microsoft.com/office/drawing/2014/main" id="{F8C09DA1-48A7-4677-ABC3-5B0D3381C9ED}"/>
              </a:ext>
            </a:extLst>
          </p:cNvPr>
          <p:cNvSpPr/>
          <p:nvPr/>
        </p:nvSpPr>
        <p:spPr>
          <a:xfrm>
            <a:off x="1629087" y="1147177"/>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55" name="타원 54">
            <a:extLst>
              <a:ext uri="{FF2B5EF4-FFF2-40B4-BE49-F238E27FC236}">
                <a16:creationId xmlns:a16="http://schemas.microsoft.com/office/drawing/2014/main" id="{B64D7E48-1409-4D16-8CAA-20DCB4DE53C7}"/>
              </a:ext>
            </a:extLst>
          </p:cNvPr>
          <p:cNvSpPr/>
          <p:nvPr/>
        </p:nvSpPr>
        <p:spPr>
          <a:xfrm>
            <a:off x="2761211" y="1509006"/>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56" name="타원 55">
            <a:extLst>
              <a:ext uri="{FF2B5EF4-FFF2-40B4-BE49-F238E27FC236}">
                <a16:creationId xmlns:a16="http://schemas.microsoft.com/office/drawing/2014/main" id="{E5C91426-2226-405E-9C40-0A70A3C291AC}"/>
              </a:ext>
            </a:extLst>
          </p:cNvPr>
          <p:cNvSpPr/>
          <p:nvPr/>
        </p:nvSpPr>
        <p:spPr>
          <a:xfrm>
            <a:off x="3836412" y="1515840"/>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57" name="타원 56">
            <a:extLst>
              <a:ext uri="{FF2B5EF4-FFF2-40B4-BE49-F238E27FC236}">
                <a16:creationId xmlns:a16="http://schemas.microsoft.com/office/drawing/2014/main" id="{9E251CFE-85BC-4A77-BEDE-85250762453D}"/>
              </a:ext>
            </a:extLst>
          </p:cNvPr>
          <p:cNvSpPr/>
          <p:nvPr/>
        </p:nvSpPr>
        <p:spPr>
          <a:xfrm>
            <a:off x="5024829" y="1524892"/>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58" name="타원 57">
            <a:extLst>
              <a:ext uri="{FF2B5EF4-FFF2-40B4-BE49-F238E27FC236}">
                <a16:creationId xmlns:a16="http://schemas.microsoft.com/office/drawing/2014/main" id="{E3ACF4C3-19F0-4856-A2E2-B13A25910006}"/>
              </a:ext>
            </a:extLst>
          </p:cNvPr>
          <p:cNvSpPr/>
          <p:nvPr/>
        </p:nvSpPr>
        <p:spPr>
          <a:xfrm>
            <a:off x="2142859" y="1090537"/>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59" name="타원 58">
            <a:extLst>
              <a:ext uri="{FF2B5EF4-FFF2-40B4-BE49-F238E27FC236}">
                <a16:creationId xmlns:a16="http://schemas.microsoft.com/office/drawing/2014/main" id="{9DF7AD8D-011A-4429-AD5D-183E026A57C1}"/>
              </a:ext>
            </a:extLst>
          </p:cNvPr>
          <p:cNvSpPr/>
          <p:nvPr/>
        </p:nvSpPr>
        <p:spPr>
          <a:xfrm>
            <a:off x="3216774" y="1062762"/>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60" name="타원 59">
            <a:extLst>
              <a:ext uri="{FF2B5EF4-FFF2-40B4-BE49-F238E27FC236}">
                <a16:creationId xmlns:a16="http://schemas.microsoft.com/office/drawing/2014/main" id="{18BBB9A8-5D4B-48FC-B069-183E376D814E}"/>
              </a:ext>
            </a:extLst>
          </p:cNvPr>
          <p:cNvSpPr/>
          <p:nvPr/>
        </p:nvSpPr>
        <p:spPr>
          <a:xfrm>
            <a:off x="3731488" y="1123690"/>
            <a:ext cx="125658" cy="13109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63" name="타원 62">
            <a:extLst>
              <a:ext uri="{FF2B5EF4-FFF2-40B4-BE49-F238E27FC236}">
                <a16:creationId xmlns:a16="http://schemas.microsoft.com/office/drawing/2014/main" id="{0992E428-F15D-45F1-87B9-7781B92BEEB4}"/>
              </a:ext>
            </a:extLst>
          </p:cNvPr>
          <p:cNvSpPr/>
          <p:nvPr/>
        </p:nvSpPr>
        <p:spPr>
          <a:xfrm>
            <a:off x="1748707" y="2936837"/>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68" name="타원 67">
            <a:extLst>
              <a:ext uri="{FF2B5EF4-FFF2-40B4-BE49-F238E27FC236}">
                <a16:creationId xmlns:a16="http://schemas.microsoft.com/office/drawing/2014/main" id="{B6DA9D25-5A0A-49DA-BB58-04ED8BC7FBA2}"/>
              </a:ext>
            </a:extLst>
          </p:cNvPr>
          <p:cNvSpPr/>
          <p:nvPr/>
        </p:nvSpPr>
        <p:spPr>
          <a:xfrm>
            <a:off x="2806394" y="2803531"/>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70" name="타원 69">
            <a:extLst>
              <a:ext uri="{FF2B5EF4-FFF2-40B4-BE49-F238E27FC236}">
                <a16:creationId xmlns:a16="http://schemas.microsoft.com/office/drawing/2014/main" id="{EEA57984-0BE6-49A2-9C25-02732E76C242}"/>
              </a:ext>
            </a:extLst>
          </p:cNvPr>
          <p:cNvSpPr/>
          <p:nvPr/>
        </p:nvSpPr>
        <p:spPr>
          <a:xfrm>
            <a:off x="4687417" y="273986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71" name="타원 70">
            <a:extLst>
              <a:ext uri="{FF2B5EF4-FFF2-40B4-BE49-F238E27FC236}">
                <a16:creationId xmlns:a16="http://schemas.microsoft.com/office/drawing/2014/main" id="{FF1197B4-8F93-461E-9D38-648F4C592403}"/>
              </a:ext>
            </a:extLst>
          </p:cNvPr>
          <p:cNvSpPr/>
          <p:nvPr/>
        </p:nvSpPr>
        <p:spPr>
          <a:xfrm>
            <a:off x="6222388" y="281592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72" name="타원 71">
            <a:extLst>
              <a:ext uri="{FF2B5EF4-FFF2-40B4-BE49-F238E27FC236}">
                <a16:creationId xmlns:a16="http://schemas.microsoft.com/office/drawing/2014/main" id="{948C78EA-9AB0-4E32-9B7B-594DFCBC495B}"/>
              </a:ext>
            </a:extLst>
          </p:cNvPr>
          <p:cNvSpPr/>
          <p:nvPr/>
        </p:nvSpPr>
        <p:spPr>
          <a:xfrm>
            <a:off x="1663076" y="2515862"/>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73" name="타원 72">
            <a:extLst>
              <a:ext uri="{FF2B5EF4-FFF2-40B4-BE49-F238E27FC236}">
                <a16:creationId xmlns:a16="http://schemas.microsoft.com/office/drawing/2014/main" id="{5C6EA823-A596-4A17-B320-EE4667276FE3}"/>
              </a:ext>
            </a:extLst>
          </p:cNvPr>
          <p:cNvSpPr/>
          <p:nvPr/>
        </p:nvSpPr>
        <p:spPr>
          <a:xfrm>
            <a:off x="2188538" y="2413613"/>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74" name="타원 73">
            <a:extLst>
              <a:ext uri="{FF2B5EF4-FFF2-40B4-BE49-F238E27FC236}">
                <a16:creationId xmlns:a16="http://schemas.microsoft.com/office/drawing/2014/main" id="{28A499EA-3B7E-4DB2-8571-43E2A45B80E3}"/>
              </a:ext>
            </a:extLst>
          </p:cNvPr>
          <p:cNvSpPr/>
          <p:nvPr/>
        </p:nvSpPr>
        <p:spPr>
          <a:xfrm>
            <a:off x="3241910" y="2375079"/>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83" name="타원 82">
            <a:extLst>
              <a:ext uri="{FF2B5EF4-FFF2-40B4-BE49-F238E27FC236}">
                <a16:creationId xmlns:a16="http://schemas.microsoft.com/office/drawing/2014/main" id="{E78A39B8-A1FB-48B5-97B4-262F348B1E2E}"/>
              </a:ext>
            </a:extLst>
          </p:cNvPr>
          <p:cNvSpPr/>
          <p:nvPr/>
        </p:nvSpPr>
        <p:spPr>
          <a:xfrm>
            <a:off x="5866681" y="2393086"/>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110" name="타원 109">
            <a:extLst>
              <a:ext uri="{FF2B5EF4-FFF2-40B4-BE49-F238E27FC236}">
                <a16:creationId xmlns:a16="http://schemas.microsoft.com/office/drawing/2014/main" id="{2033624E-6A0C-4F6A-AB65-30E0AAA19556}"/>
              </a:ext>
            </a:extLst>
          </p:cNvPr>
          <p:cNvSpPr/>
          <p:nvPr/>
        </p:nvSpPr>
        <p:spPr>
          <a:xfrm>
            <a:off x="1663076" y="3768669"/>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14" name="타원 113">
            <a:extLst>
              <a:ext uri="{FF2B5EF4-FFF2-40B4-BE49-F238E27FC236}">
                <a16:creationId xmlns:a16="http://schemas.microsoft.com/office/drawing/2014/main" id="{6F712303-C8B7-4043-A871-A25E6833CAAF}"/>
              </a:ext>
            </a:extLst>
          </p:cNvPr>
          <p:cNvSpPr/>
          <p:nvPr/>
        </p:nvSpPr>
        <p:spPr>
          <a:xfrm>
            <a:off x="1766381" y="4281838"/>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15" name="타원 114">
            <a:extLst>
              <a:ext uri="{FF2B5EF4-FFF2-40B4-BE49-F238E27FC236}">
                <a16:creationId xmlns:a16="http://schemas.microsoft.com/office/drawing/2014/main" id="{45B8D38E-AEF2-4E93-BF40-325FB76A0E20}"/>
              </a:ext>
            </a:extLst>
          </p:cNvPr>
          <p:cNvSpPr/>
          <p:nvPr/>
        </p:nvSpPr>
        <p:spPr>
          <a:xfrm>
            <a:off x="2191217" y="3832113"/>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16" name="타원 115">
            <a:extLst>
              <a:ext uri="{FF2B5EF4-FFF2-40B4-BE49-F238E27FC236}">
                <a16:creationId xmlns:a16="http://schemas.microsoft.com/office/drawing/2014/main" id="{AA765778-BC64-4792-9A61-56D97BB91DA3}"/>
              </a:ext>
            </a:extLst>
          </p:cNvPr>
          <p:cNvSpPr/>
          <p:nvPr/>
        </p:nvSpPr>
        <p:spPr>
          <a:xfrm>
            <a:off x="2831798" y="420063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17" name="타원 116">
            <a:extLst>
              <a:ext uri="{FF2B5EF4-FFF2-40B4-BE49-F238E27FC236}">
                <a16:creationId xmlns:a16="http://schemas.microsoft.com/office/drawing/2014/main" id="{8FC1A851-EAE7-442E-B637-90FC5A0F188A}"/>
              </a:ext>
            </a:extLst>
          </p:cNvPr>
          <p:cNvSpPr/>
          <p:nvPr/>
        </p:nvSpPr>
        <p:spPr>
          <a:xfrm>
            <a:off x="3748678" y="5312871"/>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118" name="타원 117">
            <a:extLst>
              <a:ext uri="{FF2B5EF4-FFF2-40B4-BE49-F238E27FC236}">
                <a16:creationId xmlns:a16="http://schemas.microsoft.com/office/drawing/2014/main" id="{147C83A4-C689-4326-8306-EA27DA5AD9AC}"/>
              </a:ext>
            </a:extLst>
          </p:cNvPr>
          <p:cNvSpPr/>
          <p:nvPr/>
        </p:nvSpPr>
        <p:spPr>
          <a:xfrm>
            <a:off x="4006891" y="4214997"/>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119" name="타원 118">
            <a:extLst>
              <a:ext uri="{FF2B5EF4-FFF2-40B4-BE49-F238E27FC236}">
                <a16:creationId xmlns:a16="http://schemas.microsoft.com/office/drawing/2014/main" id="{CA8EDA42-0408-4273-92D5-D0C5CC680AB9}"/>
              </a:ext>
            </a:extLst>
          </p:cNvPr>
          <p:cNvSpPr/>
          <p:nvPr/>
        </p:nvSpPr>
        <p:spPr>
          <a:xfrm>
            <a:off x="5825389" y="3818196"/>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120" name="타원 119">
            <a:extLst>
              <a:ext uri="{FF2B5EF4-FFF2-40B4-BE49-F238E27FC236}">
                <a16:creationId xmlns:a16="http://schemas.microsoft.com/office/drawing/2014/main" id="{EB965578-70F0-4912-81BB-4A54A57B85AD}"/>
              </a:ext>
            </a:extLst>
          </p:cNvPr>
          <p:cNvSpPr/>
          <p:nvPr/>
        </p:nvSpPr>
        <p:spPr>
          <a:xfrm>
            <a:off x="5518043" y="4233048"/>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121" name="TextBox 120">
            <a:extLst>
              <a:ext uri="{FF2B5EF4-FFF2-40B4-BE49-F238E27FC236}">
                <a16:creationId xmlns:a16="http://schemas.microsoft.com/office/drawing/2014/main" id="{BD2F05B2-AC7C-4E2E-B01F-5EA4B24CC6DF}"/>
              </a:ext>
            </a:extLst>
          </p:cNvPr>
          <p:cNvSpPr txBox="1"/>
          <p:nvPr/>
        </p:nvSpPr>
        <p:spPr>
          <a:xfrm>
            <a:off x="2551611" y="2271161"/>
            <a:ext cx="6043280" cy="166219"/>
          </a:xfrm>
          <a:prstGeom prst="rect">
            <a:avLst/>
          </a:prstGeom>
          <a:noFill/>
        </p:spPr>
        <p:txBody>
          <a:bodyPr wrap="square" lIns="54610" tIns="54610" rIns="54610" bIns="54610" rtlCol="0">
            <a:noAutofit/>
          </a:bodyPr>
          <a:lstStyle/>
          <a:p>
            <a:pPr>
              <a:spcAft>
                <a:spcPts val="600"/>
              </a:spcAft>
            </a:pPr>
            <a:r>
              <a:rPr lang="en-US" altLang="ko-KR" sz="800" b="1">
                <a:solidFill>
                  <a:schemeClr val="tx2"/>
                </a:solidFill>
              </a:rPr>
              <a:t>(+)1,935                                                           (+)560                                             (+)633                                    (+)215</a:t>
            </a:r>
            <a:endParaRPr lang="ko-KR" altLang="en-US" sz="800" b="1" dirty="0" err="1">
              <a:solidFill>
                <a:schemeClr val="tx2"/>
              </a:solidFill>
            </a:endParaRPr>
          </a:p>
        </p:txBody>
      </p:sp>
      <p:sp>
        <p:nvSpPr>
          <p:cNvPr id="124" name="타원 123">
            <a:extLst>
              <a:ext uri="{FF2B5EF4-FFF2-40B4-BE49-F238E27FC236}">
                <a16:creationId xmlns:a16="http://schemas.microsoft.com/office/drawing/2014/main" id="{C9193D62-C68D-4AFC-8818-3747BC75BC00}"/>
              </a:ext>
            </a:extLst>
          </p:cNvPr>
          <p:cNvSpPr/>
          <p:nvPr/>
        </p:nvSpPr>
        <p:spPr>
          <a:xfrm>
            <a:off x="1766381" y="5647402"/>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25" name="타원 124">
            <a:extLst>
              <a:ext uri="{FF2B5EF4-FFF2-40B4-BE49-F238E27FC236}">
                <a16:creationId xmlns:a16="http://schemas.microsoft.com/office/drawing/2014/main" id="{209EF844-05B8-4BF5-93B9-41414F11BEE9}"/>
              </a:ext>
            </a:extLst>
          </p:cNvPr>
          <p:cNvSpPr/>
          <p:nvPr/>
        </p:nvSpPr>
        <p:spPr>
          <a:xfrm>
            <a:off x="2821838" y="5645099"/>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26" name="타원 125">
            <a:extLst>
              <a:ext uri="{FF2B5EF4-FFF2-40B4-BE49-F238E27FC236}">
                <a16:creationId xmlns:a16="http://schemas.microsoft.com/office/drawing/2014/main" id="{DBBD4C0E-408D-47F6-89BD-EAE446B291E3}"/>
              </a:ext>
            </a:extLst>
          </p:cNvPr>
          <p:cNvSpPr/>
          <p:nvPr/>
        </p:nvSpPr>
        <p:spPr>
          <a:xfrm>
            <a:off x="4006891" y="559386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127" name="타원 126">
            <a:extLst>
              <a:ext uri="{FF2B5EF4-FFF2-40B4-BE49-F238E27FC236}">
                <a16:creationId xmlns:a16="http://schemas.microsoft.com/office/drawing/2014/main" id="{7E5DB022-B889-4369-AA11-42BA079B6D9E}"/>
              </a:ext>
            </a:extLst>
          </p:cNvPr>
          <p:cNvSpPr/>
          <p:nvPr/>
        </p:nvSpPr>
        <p:spPr>
          <a:xfrm>
            <a:off x="5488388" y="5602124"/>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128" name="Rounded Rectangle 2">
            <a:extLst>
              <a:ext uri="{FF2B5EF4-FFF2-40B4-BE49-F238E27FC236}">
                <a16:creationId xmlns:a16="http://schemas.microsoft.com/office/drawing/2014/main" id="{3D5206D9-DE02-426C-8AE8-19CA12F12B5F}"/>
              </a:ext>
            </a:extLst>
          </p:cNvPr>
          <p:cNvSpPr/>
          <p:nvPr>
            <p:custDataLst>
              <p:tags r:id="rId26"/>
            </p:custDataLst>
          </p:nvPr>
        </p:nvSpPr>
        <p:spPr>
          <a:xfrm>
            <a:off x="1723128" y="5260623"/>
            <a:ext cx="517017" cy="23868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29" name="타원 128">
            <a:extLst>
              <a:ext uri="{FF2B5EF4-FFF2-40B4-BE49-F238E27FC236}">
                <a16:creationId xmlns:a16="http://schemas.microsoft.com/office/drawing/2014/main" id="{B92A1B25-BDFA-4369-8058-152EF2582319}"/>
              </a:ext>
            </a:extLst>
          </p:cNvPr>
          <p:cNvSpPr/>
          <p:nvPr/>
        </p:nvSpPr>
        <p:spPr>
          <a:xfrm>
            <a:off x="1651247" y="521589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30" name="Rounded Rectangle 2">
            <a:extLst>
              <a:ext uri="{FF2B5EF4-FFF2-40B4-BE49-F238E27FC236}">
                <a16:creationId xmlns:a16="http://schemas.microsoft.com/office/drawing/2014/main" id="{A66FD41D-A81B-45C0-A0DC-A6F215BE1DB3}"/>
              </a:ext>
            </a:extLst>
          </p:cNvPr>
          <p:cNvSpPr/>
          <p:nvPr>
            <p:custDataLst>
              <p:tags r:id="rId27"/>
            </p:custDataLst>
          </p:nvPr>
        </p:nvSpPr>
        <p:spPr>
          <a:xfrm>
            <a:off x="2251367" y="5382535"/>
            <a:ext cx="517017" cy="25501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31" name="타원 130">
            <a:extLst>
              <a:ext uri="{FF2B5EF4-FFF2-40B4-BE49-F238E27FC236}">
                <a16:creationId xmlns:a16="http://schemas.microsoft.com/office/drawing/2014/main" id="{B5B9EB85-3120-48A9-B842-05D69FC83D37}"/>
              </a:ext>
            </a:extLst>
          </p:cNvPr>
          <p:cNvSpPr/>
          <p:nvPr/>
        </p:nvSpPr>
        <p:spPr>
          <a:xfrm>
            <a:off x="2200568" y="5307977"/>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33" name="Rounded Rectangle 2">
            <a:extLst>
              <a:ext uri="{FF2B5EF4-FFF2-40B4-BE49-F238E27FC236}">
                <a16:creationId xmlns:a16="http://schemas.microsoft.com/office/drawing/2014/main" id="{30E98973-B480-4544-8517-496F76847001}"/>
              </a:ext>
            </a:extLst>
          </p:cNvPr>
          <p:cNvSpPr/>
          <p:nvPr>
            <p:custDataLst>
              <p:tags r:id="rId28"/>
            </p:custDataLst>
          </p:nvPr>
        </p:nvSpPr>
        <p:spPr>
          <a:xfrm>
            <a:off x="5898211" y="5337320"/>
            <a:ext cx="517017" cy="25501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34" name="타원 133">
            <a:extLst>
              <a:ext uri="{FF2B5EF4-FFF2-40B4-BE49-F238E27FC236}">
                <a16:creationId xmlns:a16="http://schemas.microsoft.com/office/drawing/2014/main" id="{19894E3C-6332-4B28-B533-7F1755E06C10}"/>
              </a:ext>
            </a:extLst>
          </p:cNvPr>
          <p:cNvSpPr/>
          <p:nvPr/>
        </p:nvSpPr>
        <p:spPr>
          <a:xfrm>
            <a:off x="5835382" y="5265999"/>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4</a:t>
            </a:r>
            <a:endParaRPr lang="ko-KR" altLang="en-US" sz="680" dirty="0">
              <a:solidFill>
                <a:srgbClr val="FFFFFF"/>
              </a:solidFill>
              <a:latin typeface=""/>
              <a:cs typeface="KPMG Extralight"/>
            </a:endParaRPr>
          </a:p>
        </p:txBody>
      </p:sp>
      <p:sp>
        <p:nvSpPr>
          <p:cNvPr id="135" name="타원 134">
            <a:extLst>
              <a:ext uri="{FF2B5EF4-FFF2-40B4-BE49-F238E27FC236}">
                <a16:creationId xmlns:a16="http://schemas.microsoft.com/office/drawing/2014/main" id="{EFA064DD-F0F0-4ABD-9C33-AC996085230A}"/>
              </a:ext>
            </a:extLst>
          </p:cNvPr>
          <p:cNvSpPr/>
          <p:nvPr/>
        </p:nvSpPr>
        <p:spPr>
          <a:xfrm>
            <a:off x="3749838" y="3854440"/>
            <a:ext cx="125658" cy="13112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3</a:t>
            </a:r>
            <a:endParaRPr lang="ko-KR" altLang="en-US" sz="680" dirty="0">
              <a:solidFill>
                <a:srgbClr val="FFFFFF"/>
              </a:solidFill>
              <a:latin typeface=""/>
              <a:cs typeface="KPMG Extralight"/>
            </a:endParaRPr>
          </a:p>
        </p:txBody>
      </p:sp>
    </p:spTree>
    <p:extLst>
      <p:ext uri="{BB962C8B-B14F-4D97-AF65-F5344CB8AC3E}">
        <p14:creationId xmlns:p14="http://schemas.microsoft.com/office/powerpoint/2010/main" val="112658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69E97791-C33F-4546-89F8-BB2725F06A20}"/>
              </a:ext>
            </a:extLst>
          </p:cNvPr>
          <p:cNvGrpSpPr/>
          <p:nvPr/>
        </p:nvGrpSpPr>
        <p:grpSpPr>
          <a:xfrm>
            <a:off x="411570" y="1565300"/>
            <a:ext cx="8871439" cy="3335188"/>
            <a:chOff x="638175" y="1943099"/>
            <a:chExt cx="9591425" cy="3533775"/>
          </a:xfrm>
        </p:grpSpPr>
        <p:graphicFrame>
          <p:nvGraphicFramePr>
            <p:cNvPr id="42" name="Chart2">
              <a:extLst>
                <a:ext uri="{FF2B5EF4-FFF2-40B4-BE49-F238E27FC236}">
                  <a16:creationId xmlns:a16="http://schemas.microsoft.com/office/drawing/2014/main" id="{CE3A6758-1A11-4D95-B148-1FA5EECBEA4F}"/>
                </a:ext>
              </a:extLst>
            </p:cNvPr>
            <p:cNvGraphicFramePr>
              <a:graphicFrameLocks/>
            </p:cNvGraphicFramePr>
            <p:nvPr>
              <p:extLst>
                <p:ext uri="{D42A27DB-BD31-4B8C-83A1-F6EECF244321}">
                  <p14:modId xmlns:p14="http://schemas.microsoft.com/office/powerpoint/2010/main" val="1161345644"/>
                </p:ext>
              </p:extLst>
            </p:nvPr>
          </p:nvGraphicFramePr>
          <p:xfrm>
            <a:off x="638175" y="1943099"/>
            <a:ext cx="9591425" cy="3533775"/>
          </p:xfrm>
          <a:graphic>
            <a:graphicData uri="http://schemas.openxmlformats.org/drawingml/2006/chart">
              <c:chart xmlns:c="http://schemas.openxmlformats.org/drawingml/2006/chart" xmlns:r="http://schemas.openxmlformats.org/officeDocument/2006/relationships" r:id="rId7"/>
            </a:graphicData>
          </a:graphic>
        </p:graphicFrame>
        <p:sp>
          <p:nvSpPr>
            <p:cNvPr id="50" name="직사각형 49">
              <a:extLst>
                <a:ext uri="{FF2B5EF4-FFF2-40B4-BE49-F238E27FC236}">
                  <a16:creationId xmlns:a16="http://schemas.microsoft.com/office/drawing/2014/main" id="{2298F13D-7F51-4F38-9B40-0429E2EF9DDB}"/>
                </a:ext>
              </a:extLst>
            </p:cNvPr>
            <p:cNvSpPr/>
            <p:nvPr/>
          </p:nvSpPr>
          <p:spPr>
            <a:xfrm>
              <a:off x="3912105" y="2340553"/>
              <a:ext cx="3182420" cy="2580589"/>
            </a:xfrm>
            <a:prstGeom prst="rect">
              <a:avLst/>
            </a:prstGeom>
            <a:solidFill>
              <a:srgbClr val="BC204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t" anchorCtr="1"/>
            <a:lstStyle/>
            <a:p>
              <a:pPr algn="ctr"/>
              <a:r>
                <a:rPr lang="en-US" altLang="ko-KR" sz="777" b="1" dirty="0">
                  <a:solidFill>
                    <a:srgbClr val="00338D"/>
                  </a:solidFill>
                </a:rPr>
                <a:t>2020</a:t>
              </a:r>
              <a:r>
                <a:rPr lang="ko-KR" altLang="en-US" sz="777" b="1" dirty="0">
                  <a:solidFill>
                    <a:srgbClr val="00338D"/>
                  </a:solidFill>
                </a:rPr>
                <a:t>년</a:t>
              </a:r>
              <a:endParaRPr lang="ko-KR" altLang="en-US" sz="680" b="1" dirty="0">
                <a:solidFill>
                  <a:srgbClr val="00338D"/>
                </a:solidFill>
              </a:endParaRPr>
            </a:p>
          </p:txBody>
        </p:sp>
        <p:sp>
          <p:nvSpPr>
            <p:cNvPr id="52" name="텍스트 개체 틀 1">
              <a:extLst>
                <a:ext uri="{FF2B5EF4-FFF2-40B4-BE49-F238E27FC236}">
                  <a16:creationId xmlns:a16="http://schemas.microsoft.com/office/drawing/2014/main" id="{EE9B93D2-EA49-4B4E-85ED-2D3FA9C4E791}"/>
                </a:ext>
              </a:extLst>
            </p:cNvPr>
            <p:cNvSpPr txBox="1">
              <a:spLocks/>
            </p:cNvSpPr>
            <p:nvPr/>
          </p:nvSpPr>
          <p:spPr bwMode="gray">
            <a:xfrm>
              <a:off x="7075514" y="2321922"/>
              <a:ext cx="3129621" cy="2596887"/>
            </a:xfrm>
            <a:prstGeom prst="rect">
              <a:avLst/>
            </a:prstGeom>
            <a:solidFill>
              <a:schemeClr val="accent5">
                <a:lumMod val="20000"/>
                <a:lumOff val="80000"/>
                <a:alpha val="40000"/>
              </a:schemeClr>
            </a:solidFill>
          </p:spPr>
          <p:txBody>
            <a:bodyPr vert="horz" lIns="34962" tIns="34962" rIns="34962" bIns="34962"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254" algn="ctr">
                <a:lnSpc>
                  <a:spcPct val="120000"/>
                </a:lnSpc>
              </a:pPr>
              <a:r>
                <a:rPr lang="en-US" altLang="ko-KR" sz="777">
                  <a:solidFill>
                    <a:srgbClr val="00338D"/>
                  </a:solidFill>
                  <a:ea typeface="맑은 고딕" panose="020B0503020000020004" pitchFamily="50" charset="-127"/>
                </a:rPr>
                <a:t>2Q21.LTM</a:t>
              </a:r>
              <a:endParaRPr lang="en-US" altLang="ko-KR" sz="874" dirty="0">
                <a:solidFill>
                  <a:srgbClr val="00338D"/>
                </a:solidFill>
                <a:ea typeface="맑은 고딕" panose="020B0503020000020004" pitchFamily="50" charset="-127"/>
              </a:endParaRPr>
            </a:p>
          </p:txBody>
        </p:sp>
        <p:sp>
          <p:nvSpPr>
            <p:cNvPr id="53" name="텍스트 개체 틀 1">
              <a:extLst>
                <a:ext uri="{FF2B5EF4-FFF2-40B4-BE49-F238E27FC236}">
                  <a16:creationId xmlns:a16="http://schemas.microsoft.com/office/drawing/2014/main" id="{E3CE7669-1EC1-43C3-B55C-BA5E966F6C09}"/>
                </a:ext>
              </a:extLst>
            </p:cNvPr>
            <p:cNvSpPr txBox="1">
              <a:spLocks/>
            </p:cNvSpPr>
            <p:nvPr/>
          </p:nvSpPr>
          <p:spPr bwMode="gray">
            <a:xfrm>
              <a:off x="1549598" y="2340552"/>
              <a:ext cx="2362510" cy="2580589"/>
            </a:xfrm>
            <a:prstGeom prst="rect">
              <a:avLst/>
            </a:prstGeom>
            <a:solidFill>
              <a:schemeClr val="accent3">
                <a:lumMod val="20000"/>
                <a:lumOff val="80000"/>
                <a:alpha val="40000"/>
              </a:schemeClr>
            </a:solidFill>
          </p:spPr>
          <p:txBody>
            <a:bodyPr vert="horz" lIns="34962" tIns="34962" rIns="34962" bIns="34962"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254" algn="ctr">
                <a:lnSpc>
                  <a:spcPct val="120000"/>
                </a:lnSpc>
              </a:pPr>
              <a:r>
                <a:rPr lang="en-US" altLang="ko-KR" sz="680" dirty="0">
                  <a:solidFill>
                    <a:srgbClr val="00338D"/>
                  </a:solidFill>
                  <a:ea typeface="맑은 고딕" panose="020B0503020000020004" pitchFamily="50" charset="-127"/>
                </a:rPr>
                <a:t>2019</a:t>
              </a:r>
              <a:r>
                <a:rPr lang="ko-KR" altLang="en-US" sz="680" dirty="0">
                  <a:solidFill>
                    <a:srgbClr val="00338D"/>
                  </a:solidFill>
                  <a:ea typeface="맑은 고딕" panose="020B0503020000020004" pitchFamily="50" charset="-127"/>
                </a:rPr>
                <a:t>년</a:t>
              </a:r>
              <a:endParaRPr lang="en-US" altLang="ko-KR" sz="874" dirty="0">
                <a:solidFill>
                  <a:srgbClr val="00338D"/>
                </a:solidFill>
                <a:ea typeface="맑은 고딕" panose="020B0503020000020004" pitchFamily="50" charset="-127"/>
              </a:endParaRPr>
            </a:p>
          </p:txBody>
        </p:sp>
      </p:grpSp>
      <p:graphicFrame>
        <p:nvGraphicFramePr>
          <p:cNvPr id="26" name="Chart2">
            <a:extLst>
              <a:ext uri="{FF2B5EF4-FFF2-40B4-BE49-F238E27FC236}">
                <a16:creationId xmlns:a16="http://schemas.microsoft.com/office/drawing/2014/main" id="{20AB0A92-94FC-4C3E-B996-465C762859E1}"/>
              </a:ext>
            </a:extLst>
          </p:cNvPr>
          <p:cNvGraphicFramePr>
            <a:graphicFrameLocks/>
          </p:cNvGraphicFramePr>
          <p:nvPr>
            <p:extLst>
              <p:ext uri="{D42A27DB-BD31-4B8C-83A1-F6EECF244321}">
                <p14:modId xmlns:p14="http://schemas.microsoft.com/office/powerpoint/2010/main" val="2784942955"/>
              </p:ext>
            </p:extLst>
          </p:nvPr>
        </p:nvGraphicFramePr>
        <p:xfrm>
          <a:off x="-96714" y="1538796"/>
          <a:ext cx="9662746" cy="3850889"/>
        </p:xfrm>
        <a:graphic>
          <a:graphicData uri="http://schemas.openxmlformats.org/drawingml/2006/chart">
            <c:chart xmlns:c="http://schemas.openxmlformats.org/drawingml/2006/chart" xmlns:r="http://schemas.openxmlformats.org/officeDocument/2006/relationships" r:id="rId8"/>
          </a:graphicData>
        </a:graphic>
      </p:graphicFrame>
      <p:sp>
        <p:nvSpPr>
          <p:cNvPr id="91" name="Rounded Rectangle 2">
            <a:extLst>
              <a:ext uri="{FF2B5EF4-FFF2-40B4-BE49-F238E27FC236}">
                <a16:creationId xmlns:a16="http://schemas.microsoft.com/office/drawing/2014/main" id="{0E99EFBE-07D2-45D5-94E9-8BF89EE22D0B}"/>
              </a:ext>
            </a:extLst>
          </p:cNvPr>
          <p:cNvSpPr/>
          <p:nvPr/>
        </p:nvSpPr>
        <p:spPr>
          <a:xfrm>
            <a:off x="6719561" y="2958656"/>
            <a:ext cx="343552" cy="90760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endParaRPr lang="en-US" altLang="ko-KR" sz="680" dirty="0">
              <a:solidFill>
                <a:schemeClr val="bg2">
                  <a:lumMod val="10000"/>
                </a:schemeClr>
              </a:solidFill>
            </a:endParaRPr>
          </a:p>
        </p:txBody>
      </p:sp>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11570" y="159124"/>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a:solidFill>
                  <a:srgbClr val="00338D"/>
                </a:solidFill>
                <a:cs typeface="KPMG Extralight"/>
              </a:rPr>
              <a:t>EBITDA</a:t>
            </a:r>
            <a:r>
              <a:rPr lang="ko-KR" altLang="en-US" sz="3000" b="1">
                <a:solidFill>
                  <a:srgbClr val="00338D"/>
                </a:solidFill>
                <a:cs typeface="KPMG Extralight"/>
              </a:rPr>
              <a:t> </a:t>
            </a:r>
            <a:r>
              <a:rPr lang="en-US" altLang="ko-KR" sz="3000" b="1">
                <a:solidFill>
                  <a:srgbClr val="00338D"/>
                </a:solidFill>
                <a:cs typeface="KPMG Extralight"/>
              </a:rPr>
              <a:t>bridge</a:t>
            </a:r>
            <a:endParaRPr lang="en-US" altLang="ko-KR" sz="3000"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546396" y="833771"/>
            <a:ext cx="8815898" cy="59736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10000"/>
              </a:lnSpc>
              <a:buFont typeface="Arial" panose="020B0604020202020204" pitchFamily="34" charset="0"/>
              <a:buChar char="•"/>
            </a:pPr>
            <a:r>
              <a:rPr lang="en-US" altLang="ko-KR" sz="874">
                <a:solidFill>
                  <a:srgbClr val="00338D"/>
                </a:solidFill>
                <a:latin typeface="맑은 고딕" panose="020B0503020000020004" pitchFamily="50" charset="-127"/>
              </a:rPr>
              <a:t>2020</a:t>
            </a:r>
            <a:r>
              <a:rPr lang="ko-KR" altLang="en-US" sz="874" dirty="0">
                <a:solidFill>
                  <a:srgbClr val="00338D"/>
                </a:solidFill>
                <a:latin typeface="맑은 고딕" panose="020B0503020000020004" pitchFamily="50" charset="-127"/>
              </a:rPr>
              <a:t>년 상반기에 </a:t>
            </a:r>
            <a:r>
              <a:rPr lang="en-US" altLang="ko-KR" sz="874" dirty="0">
                <a:solidFill>
                  <a:srgbClr val="00338D"/>
                </a:solidFill>
                <a:latin typeface="맑은 고딕" panose="020B0503020000020004" pitchFamily="50" charset="-127"/>
              </a:rPr>
              <a:t>ELISA, PCR, Rapid </a:t>
            </a:r>
            <a:r>
              <a:rPr lang="ko-KR" altLang="en-US" sz="874" dirty="0">
                <a:solidFill>
                  <a:srgbClr val="00338D"/>
                </a:solidFill>
                <a:latin typeface="맑은 고딕" panose="020B0503020000020004" pitchFamily="50" charset="-127"/>
              </a:rPr>
              <a:t>제품이 매출을 견인하면서 제품 </a:t>
            </a:r>
            <a:r>
              <a:rPr lang="en-US" altLang="ko-KR" sz="874" dirty="0">
                <a:solidFill>
                  <a:srgbClr val="00338D"/>
                </a:solidFill>
                <a:latin typeface="맑은 고딕" panose="020B0503020000020004" pitchFamily="50" charset="-127"/>
              </a:rPr>
              <a:t>CM</a:t>
            </a:r>
            <a:r>
              <a:rPr lang="ko-KR" altLang="en-US" sz="874" dirty="0">
                <a:solidFill>
                  <a:srgbClr val="00338D"/>
                </a:solidFill>
                <a:latin typeface="맑은 고딕" panose="020B0503020000020004" pitchFamily="50" charset="-127"/>
              </a:rPr>
              <a:t>이 큰 폭으로 성장하였으며</a:t>
            </a:r>
            <a:r>
              <a:rPr lang="en-US" altLang="ko-KR" sz="874" dirty="0">
                <a:solidFill>
                  <a:srgbClr val="00338D"/>
                </a:solidFill>
                <a:latin typeface="맑은 고딕" panose="020B0503020000020004" pitchFamily="50" charset="-127"/>
              </a:rPr>
              <a:t>, </a:t>
            </a:r>
            <a:r>
              <a:rPr lang="ko-KR" altLang="en-US" sz="874" dirty="0">
                <a:solidFill>
                  <a:srgbClr val="00338D"/>
                </a:solidFill>
                <a:latin typeface="맑은 고딕" panose="020B0503020000020004" pitchFamily="50" charset="-127"/>
              </a:rPr>
              <a:t>생산인력 확충 및 매출 규모 증대에 따라 동물진단 제품 포트폴리오를 강화하고 인체진단 분야로 사업을 확장하기 위해 임상비용을 지출한 영향 등으로 </a:t>
            </a:r>
            <a:r>
              <a:rPr lang="en-US" altLang="ko-KR" sz="874" dirty="0">
                <a:solidFill>
                  <a:srgbClr val="00338D"/>
                </a:solidFill>
                <a:latin typeface="맑은 고딕" panose="020B0503020000020004" pitchFamily="50" charset="-127"/>
              </a:rPr>
              <a:t>2021</a:t>
            </a:r>
            <a:r>
              <a:rPr lang="ko-KR" altLang="en-US" sz="874" dirty="0">
                <a:solidFill>
                  <a:srgbClr val="00338D"/>
                </a:solidFill>
                <a:latin typeface="맑은 고딕" panose="020B0503020000020004" pitchFamily="50" charset="-127"/>
              </a:rPr>
              <a:t>년 </a:t>
            </a:r>
            <a:r>
              <a:rPr lang="en-US" altLang="ko-KR" sz="874" dirty="0">
                <a:solidFill>
                  <a:srgbClr val="00338D"/>
                </a:solidFill>
                <a:latin typeface="맑은 고딕" panose="020B0503020000020004" pitchFamily="50" charset="-127"/>
              </a:rPr>
              <a:t>6</a:t>
            </a:r>
            <a:r>
              <a:rPr lang="ko-KR" altLang="en-US" sz="874" dirty="0">
                <a:solidFill>
                  <a:srgbClr val="00338D"/>
                </a:solidFill>
                <a:latin typeface="맑은 고딕" panose="020B0503020000020004" pitchFamily="50" charset="-127"/>
              </a:rPr>
              <a:t>월 기준 </a:t>
            </a:r>
            <a:r>
              <a:rPr lang="en-US" altLang="ko-KR" sz="874" dirty="0">
                <a:solidFill>
                  <a:srgbClr val="00338D"/>
                </a:solidFill>
                <a:latin typeface="맑은 고딕" panose="020B0503020000020004" pitchFamily="50" charset="-127"/>
              </a:rPr>
              <a:t>LTM EBITDA</a:t>
            </a:r>
            <a:r>
              <a:rPr lang="ko-KR" altLang="en-US" sz="874" dirty="0">
                <a:solidFill>
                  <a:srgbClr val="00338D"/>
                </a:solidFill>
                <a:latin typeface="맑은 고딕" panose="020B0503020000020004" pitchFamily="50" charset="-127"/>
              </a:rPr>
              <a:t>는 </a:t>
            </a:r>
            <a:r>
              <a:rPr lang="en-US" altLang="ko-KR" sz="874" dirty="0">
                <a:solidFill>
                  <a:srgbClr val="00338D"/>
                </a:solidFill>
                <a:latin typeface="맑은 고딕" panose="020B0503020000020004" pitchFamily="50" charset="-127"/>
              </a:rPr>
              <a:t>1,406</a:t>
            </a:r>
            <a:r>
              <a:rPr lang="ko-KR" altLang="en-US" sz="874" dirty="0">
                <a:solidFill>
                  <a:srgbClr val="00338D"/>
                </a:solidFill>
                <a:latin typeface="맑은 고딕" panose="020B0503020000020004" pitchFamily="50" charset="-127"/>
              </a:rPr>
              <a:t>백만원을 기록하였습니다</a:t>
            </a:r>
            <a:r>
              <a:rPr lang="en-US" altLang="ko-KR" sz="874" dirty="0">
                <a:solidFill>
                  <a:srgbClr val="00338D"/>
                </a:solidFill>
                <a:latin typeface="맑은 고딕" panose="020B0503020000020004" pitchFamily="50" charset="-127"/>
              </a:rPr>
              <a:t>.</a:t>
            </a:r>
          </a:p>
        </p:txBody>
      </p:sp>
      <p:sp>
        <p:nvSpPr>
          <p:cNvPr id="44" name="Text Box 51">
            <a:extLst>
              <a:ext uri="{FF2B5EF4-FFF2-40B4-BE49-F238E27FC236}">
                <a16:creationId xmlns:a16="http://schemas.microsoft.com/office/drawing/2014/main" id="{95840F8C-AEC0-42ED-8CF6-20AA9B318D40}"/>
              </a:ext>
            </a:extLst>
          </p:cNvPr>
          <p:cNvSpPr txBox="1">
            <a:spLocks noChangeArrowheads="1"/>
          </p:cNvSpPr>
          <p:nvPr/>
        </p:nvSpPr>
        <p:spPr bwMode="auto">
          <a:xfrm>
            <a:off x="628048" y="5275605"/>
            <a:ext cx="6968410" cy="219433"/>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latin typeface="Arial" panose="020B0604020202020204" pitchFamily="34" charset="0"/>
                <a:cs typeface="Arial" panose="020B0604020202020204" pitchFamily="34" charset="0"/>
              </a:rPr>
              <a:t>Source: </a:t>
            </a:r>
            <a:r>
              <a:rPr lang="ko-KR" altLang="en-US" sz="583" i="1" dirty="0">
                <a:solidFill>
                  <a:srgbClr val="00338D"/>
                </a:solidFill>
                <a:latin typeface="Arial" panose="020B0604020202020204" pitchFamily="34" charset="0"/>
                <a:cs typeface="Arial" panose="020B0604020202020204" pitchFamily="34" charset="0"/>
              </a:rPr>
              <a:t>회사제공자료</a:t>
            </a:r>
            <a:r>
              <a:rPr lang="en-US" altLang="ko-KR" sz="583" i="1" dirty="0">
                <a:solidFill>
                  <a:srgbClr val="00338D"/>
                </a:solidFill>
                <a:latin typeface="Arial" panose="020B0604020202020204" pitchFamily="34" charset="0"/>
                <a:cs typeface="Arial" panose="020B0604020202020204" pitchFamily="34" charset="0"/>
              </a:rPr>
              <a:t>, KPMG analysis</a:t>
            </a:r>
          </a:p>
          <a:p>
            <a:pPr marL="462520" indent="-462520" defTabSz="740032">
              <a:lnSpc>
                <a:spcPct val="120000"/>
              </a:lnSpc>
              <a:tabLst>
                <a:tab pos="656778" algn="l"/>
              </a:tabLst>
            </a:pPr>
            <a:r>
              <a:rPr lang="en-US" altLang="ko-KR" sz="583" i="1" dirty="0">
                <a:solidFill>
                  <a:srgbClr val="00338D"/>
                </a:solidFill>
                <a:latin typeface="Arial" panose="020B0604020202020204" pitchFamily="34" charset="0"/>
                <a:cs typeface="Arial" panose="020B0604020202020204" pitchFamily="34" charset="0"/>
              </a:rPr>
              <a:t>Note: 1) EBITDA</a:t>
            </a:r>
            <a:r>
              <a:rPr lang="ko-KR" altLang="en-US" sz="583" i="1" dirty="0">
                <a:solidFill>
                  <a:srgbClr val="00338D"/>
                </a:solidFill>
                <a:latin typeface="Arial" panose="020B0604020202020204" pitchFamily="34" charset="0"/>
                <a:cs typeface="Arial" panose="020B0604020202020204" pitchFamily="34" charset="0"/>
              </a:rPr>
              <a:t>의 경우 유무형자산 감가상각비</a:t>
            </a:r>
            <a:r>
              <a:rPr lang="en-US" altLang="ko-KR" sz="583" i="1" dirty="0">
                <a:solidFill>
                  <a:srgbClr val="00338D"/>
                </a:solidFill>
                <a:latin typeface="Arial" panose="020B0604020202020204" pitchFamily="34" charset="0"/>
                <a:cs typeface="Arial" panose="020B0604020202020204" pitchFamily="34" charset="0"/>
              </a:rPr>
              <a:t>, </a:t>
            </a:r>
            <a:r>
              <a:rPr lang="ko-KR" altLang="en-US" sz="583" i="1" dirty="0">
                <a:solidFill>
                  <a:srgbClr val="00338D"/>
                </a:solidFill>
                <a:latin typeface="Arial" panose="020B0604020202020204" pitchFamily="34" charset="0"/>
                <a:cs typeface="Arial" panose="020B0604020202020204" pitchFamily="34" charset="0"/>
              </a:rPr>
              <a:t>사용권자산 감가상각비 차감 전 </a:t>
            </a:r>
            <a:r>
              <a:rPr lang="en-US" altLang="ko-KR" sz="583" i="1" dirty="0">
                <a:solidFill>
                  <a:srgbClr val="00338D"/>
                </a:solidFill>
                <a:latin typeface="Arial" panose="020B0604020202020204" pitchFamily="34" charset="0"/>
                <a:cs typeface="Arial" panose="020B0604020202020204" pitchFamily="34" charset="0"/>
              </a:rPr>
              <a:t>EBITDA</a:t>
            </a:r>
            <a:r>
              <a:rPr lang="ko-KR" altLang="en-US" sz="583" i="1" dirty="0">
                <a:solidFill>
                  <a:srgbClr val="00338D"/>
                </a:solidFill>
                <a:latin typeface="Arial" panose="020B0604020202020204" pitchFamily="34" charset="0"/>
                <a:cs typeface="Arial" panose="020B0604020202020204" pitchFamily="34" charset="0"/>
              </a:rPr>
              <a:t>를 나타냄</a:t>
            </a:r>
            <a:endParaRPr lang="en-US" altLang="ko-KR" sz="583" i="1" dirty="0">
              <a:solidFill>
                <a:srgbClr val="00338D"/>
              </a:solidFill>
              <a:latin typeface="Arial" panose="020B0604020202020204" pitchFamily="34" charset="0"/>
              <a:cs typeface="Arial" panose="020B0604020202020204" pitchFamily="34" charset="0"/>
            </a:endParaRPr>
          </a:p>
        </p:txBody>
      </p:sp>
      <p:grpSp>
        <p:nvGrpSpPr>
          <p:cNvPr id="3" name="그룹 2">
            <a:extLst>
              <a:ext uri="{FF2B5EF4-FFF2-40B4-BE49-F238E27FC236}">
                <a16:creationId xmlns:a16="http://schemas.microsoft.com/office/drawing/2014/main" id="{610F22BD-1BAE-4269-A455-91BC08CEDEA0}"/>
              </a:ext>
            </a:extLst>
          </p:cNvPr>
          <p:cNvGrpSpPr/>
          <p:nvPr/>
        </p:nvGrpSpPr>
        <p:grpSpPr>
          <a:xfrm>
            <a:off x="3742557" y="2224365"/>
            <a:ext cx="766900" cy="1796592"/>
            <a:chOff x="3944779" y="2233157"/>
            <a:chExt cx="766900" cy="1796592"/>
          </a:xfrm>
        </p:grpSpPr>
        <p:sp>
          <p:nvSpPr>
            <p:cNvPr id="55" name="Rounded Rectangle 2">
              <a:extLst>
                <a:ext uri="{FF2B5EF4-FFF2-40B4-BE49-F238E27FC236}">
                  <a16:creationId xmlns:a16="http://schemas.microsoft.com/office/drawing/2014/main" id="{C1EF6B27-6D4E-404B-AFB8-A9E108EE4AB2}"/>
                </a:ext>
              </a:extLst>
            </p:cNvPr>
            <p:cNvSpPr/>
            <p:nvPr>
              <p:custDataLst>
                <p:tags r:id="rId4"/>
              </p:custDataLst>
            </p:nvPr>
          </p:nvSpPr>
          <p:spPr>
            <a:xfrm>
              <a:off x="4007613" y="2251340"/>
              <a:ext cx="704066" cy="177840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56" name="타원 55">
              <a:extLst>
                <a:ext uri="{FF2B5EF4-FFF2-40B4-BE49-F238E27FC236}">
                  <a16:creationId xmlns:a16="http://schemas.microsoft.com/office/drawing/2014/main" id="{9B0E3B41-861E-48DE-8A41-AFB1A162C6F2}"/>
                </a:ext>
              </a:extLst>
            </p:cNvPr>
            <p:cNvSpPr/>
            <p:nvPr/>
          </p:nvSpPr>
          <p:spPr>
            <a:xfrm>
              <a:off x="3944779" y="2233157"/>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grpSp>
      <p:sp>
        <p:nvSpPr>
          <p:cNvPr id="57" name="Rounded Rectangle 2">
            <a:extLst>
              <a:ext uri="{FF2B5EF4-FFF2-40B4-BE49-F238E27FC236}">
                <a16:creationId xmlns:a16="http://schemas.microsoft.com/office/drawing/2014/main" id="{7EB832C6-825C-4E3F-BDA1-A6C91BBC3E27}"/>
              </a:ext>
            </a:extLst>
          </p:cNvPr>
          <p:cNvSpPr/>
          <p:nvPr>
            <p:custDataLst>
              <p:tags r:id="rId1"/>
            </p:custDataLst>
          </p:nvPr>
        </p:nvSpPr>
        <p:spPr>
          <a:xfrm>
            <a:off x="3981835" y="5208697"/>
            <a:ext cx="1623221" cy="113114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dirty="0">
                <a:solidFill>
                  <a:schemeClr val="tx1"/>
                </a:solidFill>
              </a:rPr>
              <a:t>2020</a:t>
            </a:r>
            <a:r>
              <a:rPr lang="ko-KR" altLang="en-US" sz="680" dirty="0">
                <a:solidFill>
                  <a:schemeClr val="tx1"/>
                </a:solidFill>
              </a:rPr>
              <a:t>년 국내 제품 매출은 </a:t>
            </a:r>
            <a:r>
              <a:rPr lang="en-US" altLang="ko-KR" sz="706" dirty="0">
                <a:solidFill>
                  <a:schemeClr val="tx1"/>
                </a:solidFill>
                <a:latin typeface="맑은 고딕" panose="020B0503020000020004" pitchFamily="50" charset="-127"/>
              </a:rPr>
              <a:t>ELISA </a:t>
            </a:r>
            <a:r>
              <a:rPr lang="ko-KR" altLang="en-US" sz="706" dirty="0">
                <a:solidFill>
                  <a:schemeClr val="tx1"/>
                </a:solidFill>
                <a:latin typeface="맑은 고딕" panose="020B0503020000020004" pitchFamily="50" charset="-127"/>
              </a:rPr>
              <a:t>매출이 </a:t>
            </a:r>
            <a:r>
              <a:rPr lang="en-US" altLang="ko-KR" sz="706" dirty="0">
                <a:solidFill>
                  <a:schemeClr val="tx1"/>
                </a:solidFill>
                <a:latin typeface="맑은 고딕" panose="020B0503020000020004" pitchFamily="50" charset="-127"/>
              </a:rPr>
              <a:t>4,093</a:t>
            </a:r>
            <a:r>
              <a:rPr lang="ko-KR" altLang="en-US" sz="706" dirty="0">
                <a:solidFill>
                  <a:schemeClr val="tx1"/>
                </a:solidFill>
                <a:latin typeface="맑은 고딕" panose="020B0503020000020004" pitchFamily="50" charset="-127"/>
              </a:rPr>
              <a:t>백만원으로 </a:t>
            </a:r>
            <a:r>
              <a:rPr lang="en-US" altLang="ko-KR" sz="706" dirty="0">
                <a:solidFill>
                  <a:schemeClr val="tx1"/>
                </a:solidFill>
                <a:latin typeface="맑은 고딕" panose="020B0503020000020004" pitchFamily="50" charset="-127"/>
              </a:rPr>
              <a:t>35.1%</a:t>
            </a:r>
            <a:r>
              <a:rPr lang="ko-KR" altLang="en-US" sz="706" dirty="0">
                <a:solidFill>
                  <a:schemeClr val="tx1"/>
                </a:solidFill>
                <a:latin typeface="맑은 고딕" panose="020B0503020000020004" pitchFamily="50" charset="-127"/>
              </a:rPr>
              <a:t>증가</a:t>
            </a:r>
            <a:r>
              <a:rPr lang="en-US" altLang="ko-KR" sz="706" dirty="0">
                <a:solidFill>
                  <a:schemeClr val="tx1"/>
                </a:solidFill>
                <a:latin typeface="맑은 고딕" panose="020B0503020000020004" pitchFamily="50" charset="-127"/>
              </a:rPr>
              <a:t>, PCR </a:t>
            </a:r>
            <a:r>
              <a:rPr lang="ko-KR" altLang="en-US" sz="706" dirty="0">
                <a:solidFill>
                  <a:schemeClr val="tx1"/>
                </a:solidFill>
                <a:latin typeface="맑은 고딕" panose="020B0503020000020004" pitchFamily="50" charset="-127"/>
              </a:rPr>
              <a:t>매출이 </a:t>
            </a:r>
            <a:r>
              <a:rPr lang="en-US" altLang="ko-KR" sz="706" dirty="0">
                <a:solidFill>
                  <a:schemeClr val="tx1"/>
                </a:solidFill>
                <a:latin typeface="맑은 고딕" panose="020B0503020000020004" pitchFamily="50" charset="-127"/>
              </a:rPr>
              <a:t>4,746</a:t>
            </a:r>
            <a:r>
              <a:rPr lang="ko-KR" altLang="en-US" sz="706" dirty="0">
                <a:solidFill>
                  <a:schemeClr val="tx1"/>
                </a:solidFill>
                <a:latin typeface="맑은 고딕" panose="020B0503020000020004" pitchFamily="50" charset="-127"/>
              </a:rPr>
              <a:t>백만원으로 </a:t>
            </a:r>
            <a:r>
              <a:rPr lang="en-US" altLang="ko-KR" sz="706" dirty="0">
                <a:solidFill>
                  <a:schemeClr val="tx1"/>
                </a:solidFill>
                <a:latin typeface="맑은 고딕" panose="020B0503020000020004" pitchFamily="50" charset="-127"/>
              </a:rPr>
              <a:t>105.2% </a:t>
            </a:r>
            <a:r>
              <a:rPr lang="ko-KR" altLang="en-US" sz="706" dirty="0">
                <a:solidFill>
                  <a:schemeClr val="tx1"/>
                </a:solidFill>
                <a:latin typeface="맑은 고딕" panose="020B0503020000020004" pitchFamily="50" charset="-127"/>
              </a:rPr>
              <a:t>증가</a:t>
            </a:r>
            <a:r>
              <a:rPr lang="en-US" altLang="ko-KR" sz="706" dirty="0">
                <a:solidFill>
                  <a:schemeClr val="tx1"/>
                </a:solidFill>
                <a:latin typeface="맑은 고딕" panose="020B0503020000020004" pitchFamily="50" charset="-127"/>
              </a:rPr>
              <a:t>, Rapid </a:t>
            </a:r>
            <a:r>
              <a:rPr lang="ko-KR" altLang="en-US" sz="706" dirty="0">
                <a:solidFill>
                  <a:schemeClr val="tx1"/>
                </a:solidFill>
                <a:latin typeface="맑은 고딕" panose="020B0503020000020004" pitchFamily="50" charset="-127"/>
              </a:rPr>
              <a:t>매출이 </a:t>
            </a:r>
            <a:r>
              <a:rPr lang="en-US" altLang="ko-KR" sz="706" dirty="0">
                <a:solidFill>
                  <a:schemeClr val="tx1"/>
                </a:solidFill>
                <a:latin typeface="맑은 고딕" panose="020B0503020000020004" pitchFamily="50" charset="-127"/>
              </a:rPr>
              <a:t>621</a:t>
            </a:r>
            <a:r>
              <a:rPr lang="ko-KR" altLang="en-US" sz="706" dirty="0">
                <a:solidFill>
                  <a:schemeClr val="tx1"/>
                </a:solidFill>
                <a:latin typeface="맑은 고딕" panose="020B0503020000020004" pitchFamily="50" charset="-127"/>
              </a:rPr>
              <a:t>백만원으로 </a:t>
            </a:r>
            <a:r>
              <a:rPr lang="en-US" altLang="ko-KR" sz="706" dirty="0">
                <a:solidFill>
                  <a:schemeClr val="tx1"/>
                </a:solidFill>
                <a:latin typeface="맑은 고딕" panose="020B0503020000020004" pitchFamily="50" charset="-127"/>
              </a:rPr>
              <a:t>41.9% </a:t>
            </a:r>
            <a:r>
              <a:rPr lang="ko-KR" altLang="en-US" sz="706" dirty="0">
                <a:solidFill>
                  <a:schemeClr val="tx1"/>
                </a:solidFill>
                <a:latin typeface="맑은 고딕" panose="020B0503020000020004" pitchFamily="50" charset="-127"/>
              </a:rPr>
              <a:t>증가하여 매출 성장을 견인하였으며</a:t>
            </a:r>
            <a:r>
              <a:rPr lang="en-US" altLang="ko-KR" sz="706" dirty="0">
                <a:solidFill>
                  <a:schemeClr val="tx1"/>
                </a:solidFill>
                <a:latin typeface="맑은 고딕" panose="020B0503020000020004" pitchFamily="50" charset="-127"/>
              </a:rPr>
              <a:t>, </a:t>
            </a:r>
            <a:r>
              <a:rPr lang="ko-KR" altLang="en-US" sz="706" dirty="0">
                <a:solidFill>
                  <a:schemeClr val="tx1"/>
                </a:solidFill>
                <a:latin typeface="맑은 고딕" panose="020B0503020000020004" pitchFamily="50" charset="-127"/>
              </a:rPr>
              <a:t>동기간 해외 제품 매출도 </a:t>
            </a:r>
            <a:r>
              <a:rPr lang="en-US" altLang="ko-KR" sz="706" dirty="0">
                <a:solidFill>
                  <a:schemeClr val="tx1"/>
                </a:solidFill>
                <a:latin typeface="맑은 고딕" panose="020B0503020000020004" pitchFamily="50" charset="-127"/>
              </a:rPr>
              <a:t>2,874</a:t>
            </a:r>
            <a:r>
              <a:rPr lang="ko-KR" altLang="en-US" sz="706" dirty="0">
                <a:solidFill>
                  <a:schemeClr val="tx1"/>
                </a:solidFill>
                <a:latin typeface="맑은 고딕" panose="020B0503020000020004" pitchFamily="50" charset="-127"/>
              </a:rPr>
              <a:t>백만원으로 </a:t>
            </a:r>
            <a:r>
              <a:rPr lang="en-US" altLang="ko-KR" sz="706" dirty="0">
                <a:solidFill>
                  <a:schemeClr val="tx1"/>
                </a:solidFill>
                <a:latin typeface="맑은 고딕" panose="020B0503020000020004" pitchFamily="50" charset="-127"/>
              </a:rPr>
              <a:t>96.7% </a:t>
            </a:r>
            <a:r>
              <a:rPr lang="ko-KR" altLang="en-US" sz="706" dirty="0">
                <a:solidFill>
                  <a:schemeClr val="tx1"/>
                </a:solidFill>
                <a:latin typeface="맑은 고딕" panose="020B0503020000020004" pitchFamily="50" charset="-127"/>
              </a:rPr>
              <a:t>성장하였음 </a:t>
            </a:r>
            <a:endParaRPr lang="en-US" altLang="ko-KR" sz="680" dirty="0">
              <a:solidFill>
                <a:schemeClr val="tx1"/>
              </a:solidFill>
            </a:endParaRPr>
          </a:p>
        </p:txBody>
      </p:sp>
      <p:sp>
        <p:nvSpPr>
          <p:cNvPr id="66" name="타원 65">
            <a:extLst>
              <a:ext uri="{FF2B5EF4-FFF2-40B4-BE49-F238E27FC236}">
                <a16:creationId xmlns:a16="http://schemas.microsoft.com/office/drawing/2014/main" id="{32A75C28-CAC6-4DDF-8324-9A9A6BB0282E}"/>
              </a:ext>
            </a:extLst>
          </p:cNvPr>
          <p:cNvSpPr/>
          <p:nvPr/>
        </p:nvSpPr>
        <p:spPr>
          <a:xfrm>
            <a:off x="3931543" y="5155524"/>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67" name="Rounded Rectangle 2">
            <a:extLst>
              <a:ext uri="{FF2B5EF4-FFF2-40B4-BE49-F238E27FC236}">
                <a16:creationId xmlns:a16="http://schemas.microsoft.com/office/drawing/2014/main" id="{A7738128-23E0-429B-AD1B-481C0BF97FCA}"/>
              </a:ext>
            </a:extLst>
          </p:cNvPr>
          <p:cNvSpPr/>
          <p:nvPr>
            <p:custDataLst>
              <p:tags r:id="rId2"/>
            </p:custDataLst>
          </p:nvPr>
        </p:nvSpPr>
        <p:spPr>
          <a:xfrm>
            <a:off x="5666425" y="5202729"/>
            <a:ext cx="1790171" cy="113114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dirty="0">
                <a:solidFill>
                  <a:schemeClr val="tx1"/>
                </a:solidFill>
              </a:rPr>
              <a:t>2020</a:t>
            </a:r>
            <a:r>
              <a:rPr lang="ko-KR" altLang="en-US" sz="680" dirty="0">
                <a:solidFill>
                  <a:schemeClr val="tx1"/>
                </a:solidFill>
              </a:rPr>
              <a:t>년 </a:t>
            </a:r>
            <a:r>
              <a:rPr lang="en-US" altLang="ko-KR" sz="680" dirty="0">
                <a:solidFill>
                  <a:schemeClr val="tx1"/>
                </a:solidFill>
              </a:rPr>
              <a:t>Earning surprise</a:t>
            </a:r>
            <a:r>
              <a:rPr lang="ko-KR" altLang="en-US" sz="680" dirty="0">
                <a:solidFill>
                  <a:schemeClr val="tx1"/>
                </a:solidFill>
              </a:rPr>
              <a:t>로 인해 최초로 조직 성과급을 지급하였으며</a:t>
            </a:r>
            <a:r>
              <a:rPr lang="en-US" altLang="ko-KR" sz="680" dirty="0">
                <a:solidFill>
                  <a:schemeClr val="tx1"/>
                </a:solidFill>
              </a:rPr>
              <a:t>, 2020</a:t>
            </a:r>
            <a:r>
              <a:rPr lang="ko-KR" altLang="en-US" sz="680" dirty="0">
                <a:solidFill>
                  <a:schemeClr val="tx1"/>
                </a:solidFill>
              </a:rPr>
              <a:t>년 </a:t>
            </a:r>
            <a:r>
              <a:rPr lang="en-US" altLang="ko-KR" sz="680" dirty="0">
                <a:solidFill>
                  <a:schemeClr val="tx1"/>
                </a:solidFill>
              </a:rPr>
              <a:t>2</a:t>
            </a:r>
            <a:r>
              <a:rPr lang="ko-KR" altLang="en-US" sz="680" dirty="0">
                <a:solidFill>
                  <a:schemeClr val="tx1"/>
                </a:solidFill>
              </a:rPr>
              <a:t>분기와 </a:t>
            </a:r>
            <a:r>
              <a:rPr lang="en-US" altLang="ko-KR" sz="680" dirty="0">
                <a:solidFill>
                  <a:schemeClr val="tx1"/>
                </a:solidFill>
              </a:rPr>
              <a:t>4</a:t>
            </a:r>
            <a:r>
              <a:rPr lang="ko-KR" altLang="en-US" sz="680" dirty="0">
                <a:solidFill>
                  <a:schemeClr val="tx1"/>
                </a:solidFill>
              </a:rPr>
              <a:t>분기에 동물</a:t>
            </a:r>
            <a:r>
              <a:rPr lang="en-US" altLang="ko-KR" sz="680" dirty="0">
                <a:solidFill>
                  <a:schemeClr val="tx1"/>
                </a:solidFill>
              </a:rPr>
              <a:t>/</a:t>
            </a:r>
            <a:r>
              <a:rPr lang="ko-KR" altLang="en-US" sz="680" dirty="0">
                <a:solidFill>
                  <a:schemeClr val="tx1"/>
                </a:solidFill>
              </a:rPr>
              <a:t>인체 진단 키트 개발을 위한 대규모 임상 비용이 지출되면서 연구개발비가 전연도에 비해 </a:t>
            </a:r>
            <a:r>
              <a:rPr lang="en-US" altLang="ko-KR" sz="680" dirty="0">
                <a:solidFill>
                  <a:schemeClr val="tx1"/>
                </a:solidFill>
              </a:rPr>
              <a:t>66.9% </a:t>
            </a:r>
            <a:r>
              <a:rPr lang="ko-KR" altLang="en-US" sz="680" dirty="0">
                <a:solidFill>
                  <a:schemeClr val="tx1"/>
                </a:solidFill>
              </a:rPr>
              <a:t>증가한 영향임</a:t>
            </a:r>
            <a:r>
              <a:rPr lang="en-US" altLang="ko-KR" sz="680" dirty="0">
                <a:solidFill>
                  <a:schemeClr val="tx1"/>
                </a:solidFill>
              </a:rPr>
              <a:t>	</a:t>
            </a:r>
          </a:p>
        </p:txBody>
      </p:sp>
      <p:sp>
        <p:nvSpPr>
          <p:cNvPr id="69" name="Rounded Rectangle 2">
            <a:extLst>
              <a:ext uri="{FF2B5EF4-FFF2-40B4-BE49-F238E27FC236}">
                <a16:creationId xmlns:a16="http://schemas.microsoft.com/office/drawing/2014/main" id="{C1F6BCD5-5C4A-431E-9FF7-6C67995A54D1}"/>
              </a:ext>
            </a:extLst>
          </p:cNvPr>
          <p:cNvSpPr/>
          <p:nvPr>
            <p:custDataLst>
              <p:tags r:id="rId3"/>
            </p:custDataLst>
          </p:nvPr>
        </p:nvSpPr>
        <p:spPr>
          <a:xfrm>
            <a:off x="5624906" y="2269614"/>
            <a:ext cx="358434" cy="90910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68" name="타원 67">
            <a:extLst>
              <a:ext uri="{FF2B5EF4-FFF2-40B4-BE49-F238E27FC236}">
                <a16:creationId xmlns:a16="http://schemas.microsoft.com/office/drawing/2014/main" id="{A8525342-EFDF-4367-A9B0-F7AD55EDAF5D}"/>
              </a:ext>
            </a:extLst>
          </p:cNvPr>
          <p:cNvSpPr/>
          <p:nvPr/>
        </p:nvSpPr>
        <p:spPr>
          <a:xfrm>
            <a:off x="5569079" y="2206781"/>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81" name="타원 80">
            <a:extLst>
              <a:ext uri="{FF2B5EF4-FFF2-40B4-BE49-F238E27FC236}">
                <a16:creationId xmlns:a16="http://schemas.microsoft.com/office/drawing/2014/main" id="{465B0A20-F503-4CB3-93B3-3137D615ED9C}"/>
              </a:ext>
            </a:extLst>
          </p:cNvPr>
          <p:cNvSpPr/>
          <p:nvPr/>
        </p:nvSpPr>
        <p:spPr>
          <a:xfrm>
            <a:off x="5631912" y="5161153"/>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87" name="Rounded Rectangle 2">
            <a:extLst>
              <a:ext uri="{FF2B5EF4-FFF2-40B4-BE49-F238E27FC236}">
                <a16:creationId xmlns:a16="http://schemas.microsoft.com/office/drawing/2014/main" id="{CEF0C4DE-AE4C-45EE-B538-DFC5AA2C1C5A}"/>
              </a:ext>
            </a:extLst>
          </p:cNvPr>
          <p:cNvSpPr/>
          <p:nvPr/>
        </p:nvSpPr>
        <p:spPr>
          <a:xfrm>
            <a:off x="7518453" y="5193315"/>
            <a:ext cx="1380506" cy="113114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r>
              <a:rPr lang="en-US" altLang="ko-KR" sz="680" dirty="0">
                <a:solidFill>
                  <a:schemeClr val="bg2">
                    <a:lumMod val="10000"/>
                  </a:schemeClr>
                </a:solidFill>
              </a:rPr>
              <a:t>2020</a:t>
            </a:r>
            <a:r>
              <a:rPr lang="ko-KR" altLang="en-US" sz="680" dirty="0">
                <a:solidFill>
                  <a:schemeClr val="bg2">
                    <a:lumMod val="10000"/>
                  </a:schemeClr>
                </a:solidFill>
              </a:rPr>
              <a:t>년 판매된</a:t>
            </a:r>
            <a:r>
              <a:rPr lang="en-US" altLang="ko-KR" sz="680" dirty="0">
                <a:solidFill>
                  <a:schemeClr val="bg2">
                    <a:lumMod val="10000"/>
                  </a:schemeClr>
                </a:solidFill>
              </a:rPr>
              <a:t> COVID-19 </a:t>
            </a:r>
            <a:r>
              <a:rPr lang="ko-KR" altLang="en-US" sz="680" dirty="0">
                <a:solidFill>
                  <a:schemeClr val="bg2">
                    <a:lumMod val="10000"/>
                  </a:schemeClr>
                </a:solidFill>
              </a:rPr>
              <a:t>제품 매출 감소로 영업이익 감소</a:t>
            </a:r>
            <a:endParaRPr lang="en-US" altLang="ko-KR" sz="680" dirty="0">
              <a:solidFill>
                <a:schemeClr val="bg2">
                  <a:lumMod val="10000"/>
                </a:schemeClr>
              </a:solidFill>
            </a:endParaRPr>
          </a:p>
        </p:txBody>
      </p:sp>
      <p:sp>
        <p:nvSpPr>
          <p:cNvPr id="88" name="타원 87">
            <a:extLst>
              <a:ext uri="{FF2B5EF4-FFF2-40B4-BE49-F238E27FC236}">
                <a16:creationId xmlns:a16="http://schemas.microsoft.com/office/drawing/2014/main" id="{B6FAF8F2-1B19-49A7-8BF8-D2C8BC7643CA}"/>
              </a:ext>
            </a:extLst>
          </p:cNvPr>
          <p:cNvSpPr/>
          <p:nvPr/>
        </p:nvSpPr>
        <p:spPr>
          <a:xfrm>
            <a:off x="7494921" y="5167035"/>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92" name="타원 91">
            <a:extLst>
              <a:ext uri="{FF2B5EF4-FFF2-40B4-BE49-F238E27FC236}">
                <a16:creationId xmlns:a16="http://schemas.microsoft.com/office/drawing/2014/main" id="{AEA87B3B-504E-4EB7-A3D1-7E5F957EE038}"/>
              </a:ext>
            </a:extLst>
          </p:cNvPr>
          <p:cNvSpPr/>
          <p:nvPr/>
        </p:nvSpPr>
        <p:spPr>
          <a:xfrm>
            <a:off x="6637633" y="2917741"/>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23" name="Text Placeholder 3">
            <a:extLst>
              <a:ext uri="{FF2B5EF4-FFF2-40B4-BE49-F238E27FC236}">
                <a16:creationId xmlns:a16="http://schemas.microsoft.com/office/drawing/2014/main" id="{16BF851C-E830-432D-B307-802094D05264}"/>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
        <p:nvSpPr>
          <p:cNvPr id="25" name="직사각형 24">
            <a:extLst>
              <a:ext uri="{FF2B5EF4-FFF2-40B4-BE49-F238E27FC236}">
                <a16:creationId xmlns:a16="http://schemas.microsoft.com/office/drawing/2014/main" id="{4DC70315-4E3F-4F5C-9FD7-F3BE0F22D35A}"/>
              </a:ext>
            </a:extLst>
          </p:cNvPr>
          <p:cNvSpPr/>
          <p:nvPr/>
        </p:nvSpPr>
        <p:spPr>
          <a:xfrm>
            <a:off x="888028" y="1932321"/>
            <a:ext cx="366550" cy="2450949"/>
          </a:xfrm>
          <a:prstGeom prst="rect">
            <a:avLst/>
          </a:prstGeom>
          <a:solidFill>
            <a:schemeClr val="bg2">
              <a:lumMod val="75000"/>
              <a:alpha val="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t" anchorCtr="1"/>
          <a:lstStyle/>
          <a:p>
            <a:pPr algn="ctr"/>
            <a:endParaRPr lang="ko-KR" altLang="en-US" sz="680" b="1" dirty="0">
              <a:solidFill>
                <a:srgbClr val="00338D"/>
              </a:solidFill>
            </a:endParaRPr>
          </a:p>
        </p:txBody>
      </p:sp>
    </p:spTree>
    <p:extLst>
      <p:ext uri="{BB962C8B-B14F-4D97-AF65-F5344CB8AC3E}">
        <p14:creationId xmlns:p14="http://schemas.microsoft.com/office/powerpoint/2010/main" val="4184649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800" dirty="0"/>
              <a:t>Key Findings</a:t>
            </a:r>
            <a:endParaRPr lang="ko-KR" altLang="en-US" sz="8800" dirty="0"/>
          </a:p>
        </p:txBody>
      </p:sp>
    </p:spTree>
    <p:extLst>
      <p:ext uri="{BB962C8B-B14F-4D97-AF65-F5344CB8AC3E}">
        <p14:creationId xmlns:p14="http://schemas.microsoft.com/office/powerpoint/2010/main" val="376428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hart2">
            <a:extLst>
              <a:ext uri="{FF2B5EF4-FFF2-40B4-BE49-F238E27FC236}">
                <a16:creationId xmlns:a16="http://schemas.microsoft.com/office/drawing/2014/main" id="{8ACC7E67-377C-4A3A-BF0C-F4BBC02CA60E}"/>
              </a:ext>
            </a:extLst>
          </p:cNvPr>
          <p:cNvGraphicFramePr>
            <a:graphicFrameLocks/>
          </p:cNvGraphicFramePr>
          <p:nvPr/>
        </p:nvGraphicFramePr>
        <p:xfrm>
          <a:off x="4673667" y="3769957"/>
          <a:ext cx="6897221" cy="33749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Chart1">
            <a:extLst>
              <a:ext uri="{FF2B5EF4-FFF2-40B4-BE49-F238E27FC236}">
                <a16:creationId xmlns:a16="http://schemas.microsoft.com/office/drawing/2014/main" id="{AAE7DB56-AB4F-4A1C-8640-7E211858A894}"/>
              </a:ext>
            </a:extLst>
          </p:cNvPr>
          <p:cNvGraphicFramePr>
            <a:graphicFrameLocks/>
          </p:cNvGraphicFramePr>
          <p:nvPr/>
        </p:nvGraphicFramePr>
        <p:xfrm>
          <a:off x="4701256" y="1311986"/>
          <a:ext cx="6816667" cy="33749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hart1">
            <a:extLst>
              <a:ext uri="{FF2B5EF4-FFF2-40B4-BE49-F238E27FC236}">
                <a16:creationId xmlns:a16="http://schemas.microsoft.com/office/drawing/2014/main" id="{709F83DE-8B83-489D-8ACC-B00250C9440E}"/>
              </a:ext>
            </a:extLst>
          </p:cNvPr>
          <p:cNvGraphicFramePr>
            <a:graphicFrameLocks/>
          </p:cNvGraphicFramePr>
          <p:nvPr/>
        </p:nvGraphicFramePr>
        <p:xfrm>
          <a:off x="248423" y="3664164"/>
          <a:ext cx="6671121" cy="35440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Chart2">
            <a:extLst>
              <a:ext uri="{FF2B5EF4-FFF2-40B4-BE49-F238E27FC236}">
                <a16:creationId xmlns:a16="http://schemas.microsoft.com/office/drawing/2014/main" id="{E6512190-DB86-4B2C-9C60-8E0E40CB1242}"/>
              </a:ext>
            </a:extLst>
          </p:cNvPr>
          <p:cNvGraphicFramePr>
            <a:graphicFrameLocks/>
          </p:cNvGraphicFramePr>
          <p:nvPr/>
        </p:nvGraphicFramePr>
        <p:xfrm>
          <a:off x="263076" y="1320778"/>
          <a:ext cx="6499868" cy="3451748"/>
        </p:xfrm>
        <a:graphic>
          <a:graphicData uri="http://schemas.openxmlformats.org/drawingml/2006/chart">
            <c:chart xmlns:c="http://schemas.openxmlformats.org/drawingml/2006/chart" xmlns:r="http://schemas.openxmlformats.org/officeDocument/2006/relationships" r:id="rId6"/>
          </a:graphicData>
        </a:graphic>
      </p:graphicFrame>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(1) Revenue  Overview</a:t>
            </a: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1508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 매출액은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103</a:t>
            </a:r>
            <a:r>
              <a:rPr lang="ko-KR" altLang="en-US" sz="900" dirty="0">
                <a:solidFill>
                  <a:srgbClr val="00338D"/>
                </a:solidFill>
                <a:latin typeface="Arial" panose="020B0604020202020204" pitchFamily="34" charset="0"/>
                <a:ea typeface="맑은 고딕" panose="020B0503020000020004" pitchFamily="50" charset="-127"/>
              </a:rPr>
              <a:t>억원에서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dirty="0">
                <a:solidFill>
                  <a:srgbClr val="00338D"/>
                </a:solidFill>
                <a:latin typeface="Arial" panose="020B0604020202020204" pitchFamily="34" charset="0"/>
                <a:ea typeface="맑은 고딕" panose="020B0503020000020004" pitchFamily="50" charset="-127"/>
              </a:rPr>
              <a:t>기준 </a:t>
            </a:r>
            <a:r>
              <a:rPr lang="en-US" altLang="ko-KR" sz="900" dirty="0">
                <a:solidFill>
                  <a:srgbClr val="00338D"/>
                </a:solidFill>
                <a:latin typeface="Arial" panose="020B0604020202020204" pitchFamily="34" charset="0"/>
                <a:ea typeface="맑은 고딕" panose="020B0503020000020004" pitchFamily="50" charset="-127"/>
              </a:rPr>
              <a:t>126</a:t>
            </a:r>
            <a:r>
              <a:rPr lang="ko-KR" altLang="en-US" sz="900" dirty="0">
                <a:solidFill>
                  <a:srgbClr val="00338D"/>
                </a:solidFill>
                <a:latin typeface="Arial" panose="020B0604020202020204" pitchFamily="34" charset="0"/>
                <a:ea typeface="맑은 고딕" panose="020B0503020000020004" pitchFamily="50" charset="-127"/>
              </a:rPr>
              <a:t>억원으로 </a:t>
            </a:r>
            <a:r>
              <a:rPr lang="en-US" altLang="ko-KR" sz="900" dirty="0">
                <a:solidFill>
                  <a:srgbClr val="00338D"/>
                </a:solidFill>
                <a:latin typeface="Arial" panose="020B0604020202020204" pitchFamily="34" charset="0"/>
                <a:ea typeface="맑은 고딕" panose="020B0503020000020004" pitchFamily="50" charset="-127"/>
              </a:rPr>
              <a:t>CAGR 8.2% </a:t>
            </a:r>
            <a:r>
              <a:rPr lang="ko-KR" altLang="en-US" sz="900" dirty="0">
                <a:solidFill>
                  <a:srgbClr val="00338D"/>
                </a:solidFill>
                <a:latin typeface="Arial" panose="020B0604020202020204" pitchFamily="34" charset="0"/>
                <a:ea typeface="맑은 고딕" panose="020B0503020000020004" pitchFamily="50" charset="-127"/>
              </a:rPr>
              <a:t>성장하였습니다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국내 매출액은 연평균 </a:t>
            </a:r>
            <a:r>
              <a:rPr lang="en-US" altLang="ko-KR" sz="900" dirty="0">
                <a:solidFill>
                  <a:srgbClr val="00338D"/>
                </a:solidFill>
                <a:latin typeface="Arial" panose="020B0604020202020204" pitchFamily="34" charset="0"/>
                <a:ea typeface="맑은 고딕" panose="020B0503020000020004" pitchFamily="50" charset="-127"/>
              </a:rPr>
              <a:t>4.2%, </a:t>
            </a:r>
            <a:r>
              <a:rPr lang="ko-KR" altLang="en-US" sz="900" dirty="0">
                <a:solidFill>
                  <a:srgbClr val="00338D"/>
                </a:solidFill>
                <a:latin typeface="Arial" panose="020B0604020202020204" pitchFamily="34" charset="0"/>
                <a:ea typeface="맑은 고딕" panose="020B0503020000020004" pitchFamily="50" charset="-127"/>
              </a:rPr>
              <a:t>수출은 </a:t>
            </a:r>
            <a:r>
              <a:rPr lang="ko-KR" altLang="en-US" sz="900">
                <a:solidFill>
                  <a:srgbClr val="00338D"/>
                </a:solidFill>
                <a:latin typeface="Arial" panose="020B0604020202020204" pitchFamily="34" charset="0"/>
                <a:ea typeface="맑은 고딕" panose="020B0503020000020004" pitchFamily="50" charset="-127"/>
              </a:rPr>
              <a:t>연평균 </a:t>
            </a:r>
            <a:r>
              <a:rPr lang="en-US" altLang="ko-KR" sz="900">
                <a:solidFill>
                  <a:srgbClr val="00338D"/>
                </a:solidFill>
                <a:latin typeface="Arial" panose="020B0604020202020204" pitchFamily="34" charset="0"/>
                <a:ea typeface="맑은 고딕" panose="020B0503020000020004" pitchFamily="50" charset="-127"/>
              </a:rPr>
              <a:t>20.3% </a:t>
            </a:r>
            <a:r>
              <a:rPr lang="ko-KR" altLang="en-US" sz="900" dirty="0">
                <a:solidFill>
                  <a:srgbClr val="00338D"/>
                </a:solidFill>
                <a:latin typeface="Arial" panose="020B0604020202020204" pitchFamily="34" charset="0"/>
                <a:ea typeface="맑은 고딕" panose="020B0503020000020004" pitchFamily="50" charset="-127"/>
              </a:rPr>
              <a:t>성장하였습니다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동물진단 매출액이 연평균 </a:t>
            </a:r>
            <a:r>
              <a:rPr lang="en-US" altLang="ko-KR" sz="900" dirty="0">
                <a:solidFill>
                  <a:srgbClr val="00338D"/>
                </a:solidFill>
                <a:latin typeface="Arial" panose="020B0604020202020204" pitchFamily="34" charset="0"/>
                <a:ea typeface="맑은 고딕" panose="020B0503020000020004" pitchFamily="50" charset="-127"/>
              </a:rPr>
              <a:t>21.5%, </a:t>
            </a:r>
            <a:r>
              <a:rPr lang="ko-KR" altLang="en-US" sz="900" dirty="0">
                <a:solidFill>
                  <a:srgbClr val="00338D"/>
                </a:solidFill>
                <a:latin typeface="Arial" panose="020B0604020202020204" pitchFamily="34" charset="0"/>
                <a:ea typeface="맑은 고딕" panose="020B0503020000020004" pitchFamily="50" charset="-127"/>
              </a:rPr>
              <a:t>인체용 </a:t>
            </a:r>
            <a:r>
              <a:rPr lang="en-US" altLang="ko-KR" sz="900" dirty="0">
                <a:solidFill>
                  <a:srgbClr val="00338D"/>
                </a:solidFill>
                <a:latin typeface="Arial" panose="020B0604020202020204" pitchFamily="34" charset="0"/>
                <a:ea typeface="맑은 고딕" panose="020B0503020000020004" pitchFamily="50" charset="-127"/>
              </a:rPr>
              <a:t>13.1% </a:t>
            </a:r>
            <a:r>
              <a:rPr lang="ko-KR" altLang="en-US" sz="900" dirty="0">
                <a:solidFill>
                  <a:srgbClr val="00338D"/>
                </a:solidFill>
                <a:latin typeface="Arial" panose="020B0604020202020204" pitchFamily="34" charset="0"/>
                <a:ea typeface="맑은 고딕" panose="020B0503020000020004" pitchFamily="50" charset="-127"/>
              </a:rPr>
              <a:t>성장하였고</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상품 매출은 감소하였습니다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관련 </a:t>
            </a:r>
            <a:r>
              <a:rPr lang="ko-KR" altLang="en-US" sz="900">
                <a:solidFill>
                  <a:srgbClr val="00338D"/>
                </a:solidFill>
                <a:latin typeface="Arial" panose="020B0604020202020204" pitchFamily="34" charset="0"/>
                <a:ea typeface="맑은 고딕" panose="020B0503020000020004" pitchFamily="50" charset="-127"/>
              </a:rPr>
              <a:t>제품판매액 </a:t>
            </a:r>
            <a:r>
              <a:rPr lang="en-US" altLang="ko-KR" sz="900">
                <a:solidFill>
                  <a:srgbClr val="00338D"/>
                </a:solidFill>
                <a:latin typeface="Arial" panose="020B0604020202020204" pitchFamily="34" charset="0"/>
                <a:ea typeface="맑은 고딕" panose="020B0503020000020004" pitchFamily="50" charset="-127"/>
              </a:rPr>
              <a:t>2,115</a:t>
            </a:r>
            <a:r>
              <a:rPr lang="ko-KR" altLang="en-US" sz="900">
                <a:solidFill>
                  <a:srgbClr val="00338D"/>
                </a:solidFill>
                <a:latin typeface="Arial" panose="020B0604020202020204" pitchFamily="34" charset="0"/>
                <a:ea typeface="맑은 고딕" panose="020B0503020000020004" pitchFamily="50" charset="-127"/>
              </a:rPr>
              <a:t>백만원으로 </a:t>
            </a:r>
            <a:r>
              <a:rPr lang="ko-KR" altLang="en-US" sz="900" dirty="0">
                <a:solidFill>
                  <a:srgbClr val="00338D"/>
                </a:solidFill>
                <a:latin typeface="Arial" panose="020B0604020202020204" pitchFamily="34" charset="0"/>
                <a:ea typeface="맑은 고딕" panose="020B0503020000020004" pitchFamily="50" charset="-127"/>
              </a:rPr>
              <a:t>인하여 국내</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인체용 매출액이 증가하였다가</a:t>
            </a:r>
            <a:r>
              <a:rPr lang="en-US" altLang="ko-KR" sz="900" dirty="0">
                <a:solidFill>
                  <a:srgbClr val="00338D"/>
                </a:solidFill>
                <a:latin typeface="Arial" panose="020B0604020202020204" pitchFamily="34" charset="0"/>
                <a:ea typeface="맑은 고딕" panose="020B0503020000020004" pitchFamily="50" charset="-127"/>
              </a:rPr>
              <a:t>, 2021</a:t>
            </a:r>
            <a:r>
              <a:rPr lang="ko-KR" altLang="en-US" sz="900" dirty="0">
                <a:solidFill>
                  <a:srgbClr val="00338D"/>
                </a:solidFill>
                <a:latin typeface="Arial" panose="020B0604020202020204" pitchFamily="34" charset="0"/>
                <a:ea typeface="맑은 고딕" panose="020B0503020000020004" pitchFamily="50" charset="-127"/>
              </a:rPr>
              <a:t>년 상반기에는 감소하였습니다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12" name="TextBox 49">
            <a:extLst>
              <a:ext uri="{FF2B5EF4-FFF2-40B4-BE49-F238E27FC236}">
                <a16:creationId xmlns:a16="http://schemas.microsoft.com/office/drawing/2014/main" id="{57C3DDE3-520A-4D7E-9287-C541E88E886B}"/>
              </a:ext>
            </a:extLst>
          </p:cNvPr>
          <p:cNvSpPr txBox="1"/>
          <p:nvPr/>
        </p:nvSpPr>
        <p:spPr>
          <a:xfrm>
            <a:off x="856674" y="3658770"/>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sp>
        <p:nvSpPr>
          <p:cNvPr id="16" name="TextBox 49">
            <a:extLst>
              <a:ext uri="{FF2B5EF4-FFF2-40B4-BE49-F238E27FC236}">
                <a16:creationId xmlns:a16="http://schemas.microsoft.com/office/drawing/2014/main" id="{83385FAA-7CF9-40B8-B2F4-38480EB9013B}"/>
              </a:ext>
            </a:extLst>
          </p:cNvPr>
          <p:cNvSpPr txBox="1"/>
          <p:nvPr/>
        </p:nvSpPr>
        <p:spPr>
          <a:xfrm>
            <a:off x="5353136" y="3663671"/>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sp>
        <p:nvSpPr>
          <p:cNvPr id="17" name="TextBox 49">
            <a:extLst>
              <a:ext uri="{FF2B5EF4-FFF2-40B4-BE49-F238E27FC236}">
                <a16:creationId xmlns:a16="http://schemas.microsoft.com/office/drawing/2014/main" id="{9812C0FF-EFE0-40BD-AB6E-47A3AD465C8F}"/>
              </a:ext>
            </a:extLst>
          </p:cNvPr>
          <p:cNvSpPr txBox="1"/>
          <p:nvPr/>
        </p:nvSpPr>
        <p:spPr>
          <a:xfrm>
            <a:off x="882159" y="6081561"/>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sp>
        <p:nvSpPr>
          <p:cNvPr id="24" name="직사각형 23">
            <a:extLst>
              <a:ext uri="{FF2B5EF4-FFF2-40B4-BE49-F238E27FC236}">
                <a16:creationId xmlns:a16="http://schemas.microsoft.com/office/drawing/2014/main" id="{281DC2FE-9FA8-4594-AC0C-E948FE55E270}"/>
              </a:ext>
            </a:extLst>
          </p:cNvPr>
          <p:cNvSpPr/>
          <p:nvPr/>
        </p:nvSpPr>
        <p:spPr>
          <a:xfrm>
            <a:off x="1147736" y="5636155"/>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(58.1%)</a:t>
            </a:r>
            <a:endParaRPr lang="ko-KR" altLang="en-US" sz="900" dirty="0">
              <a:solidFill>
                <a:schemeClr val="bg1"/>
              </a:solidFill>
              <a:highlight>
                <a:srgbClr val="00338D"/>
              </a:highlight>
            </a:endParaRPr>
          </a:p>
        </p:txBody>
      </p:sp>
      <p:sp>
        <p:nvSpPr>
          <p:cNvPr id="25" name="직사각형 24">
            <a:extLst>
              <a:ext uri="{FF2B5EF4-FFF2-40B4-BE49-F238E27FC236}">
                <a16:creationId xmlns:a16="http://schemas.microsoft.com/office/drawing/2014/main" id="{900B4F0E-05DA-41BD-9DB6-A1EED923540C}"/>
              </a:ext>
            </a:extLst>
          </p:cNvPr>
          <p:cNvSpPr/>
          <p:nvPr/>
        </p:nvSpPr>
        <p:spPr>
          <a:xfrm>
            <a:off x="1748556" y="5574857"/>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(64.8%)</a:t>
            </a:r>
            <a:endParaRPr lang="ko-KR" altLang="en-US" sz="900" dirty="0">
              <a:solidFill>
                <a:schemeClr val="bg1"/>
              </a:solidFill>
              <a:highlight>
                <a:srgbClr val="00338D"/>
              </a:highlight>
            </a:endParaRPr>
          </a:p>
        </p:txBody>
      </p:sp>
      <p:sp>
        <p:nvSpPr>
          <p:cNvPr id="26" name="직사각형 25">
            <a:extLst>
              <a:ext uri="{FF2B5EF4-FFF2-40B4-BE49-F238E27FC236}">
                <a16:creationId xmlns:a16="http://schemas.microsoft.com/office/drawing/2014/main" id="{72590656-C03A-45FB-9034-1E089BBDD01D}"/>
              </a:ext>
            </a:extLst>
          </p:cNvPr>
          <p:cNvSpPr/>
          <p:nvPr/>
        </p:nvSpPr>
        <p:spPr>
          <a:xfrm>
            <a:off x="2337741" y="5434387"/>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(65.8%)</a:t>
            </a:r>
            <a:endParaRPr lang="ko-KR" altLang="en-US" sz="900" dirty="0">
              <a:solidFill>
                <a:schemeClr val="bg1"/>
              </a:solidFill>
              <a:highlight>
                <a:srgbClr val="00338D"/>
              </a:highlight>
            </a:endParaRPr>
          </a:p>
        </p:txBody>
      </p:sp>
      <p:sp>
        <p:nvSpPr>
          <p:cNvPr id="27" name="직사각형 26">
            <a:extLst>
              <a:ext uri="{FF2B5EF4-FFF2-40B4-BE49-F238E27FC236}">
                <a16:creationId xmlns:a16="http://schemas.microsoft.com/office/drawing/2014/main" id="{A3E78A85-9A60-4271-A9AC-2A607EEB1DF9}"/>
              </a:ext>
            </a:extLst>
          </p:cNvPr>
          <p:cNvSpPr/>
          <p:nvPr/>
        </p:nvSpPr>
        <p:spPr>
          <a:xfrm>
            <a:off x="2926926" y="5392169"/>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(80.0%)</a:t>
            </a:r>
            <a:endParaRPr lang="ko-KR" altLang="en-US" sz="900" dirty="0">
              <a:solidFill>
                <a:schemeClr val="bg1"/>
              </a:solidFill>
              <a:highlight>
                <a:srgbClr val="00338D"/>
              </a:highlight>
            </a:endParaRPr>
          </a:p>
        </p:txBody>
      </p:sp>
      <p:sp>
        <p:nvSpPr>
          <p:cNvPr id="30" name="직사각형 29">
            <a:extLst>
              <a:ext uri="{FF2B5EF4-FFF2-40B4-BE49-F238E27FC236}">
                <a16:creationId xmlns:a16="http://schemas.microsoft.com/office/drawing/2014/main" id="{AA9FFDAD-4F71-49AF-B358-E34DC0550509}"/>
              </a:ext>
            </a:extLst>
          </p:cNvPr>
          <p:cNvSpPr/>
          <p:nvPr/>
        </p:nvSpPr>
        <p:spPr>
          <a:xfrm>
            <a:off x="5631983" y="3235725"/>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a:t>
            </a:r>
            <a:r>
              <a:rPr lang="en-US" altLang="ko-KR" sz="600">
                <a:solidFill>
                  <a:schemeClr val="bg1"/>
                </a:solidFill>
                <a:highlight>
                  <a:srgbClr val="00338D"/>
                </a:highlight>
              </a:rPr>
              <a:t>39.8%)</a:t>
            </a:r>
            <a:endParaRPr lang="ko-KR" altLang="en-US" sz="900" dirty="0">
              <a:solidFill>
                <a:schemeClr val="bg1"/>
              </a:solidFill>
              <a:highlight>
                <a:srgbClr val="00338D"/>
              </a:highlight>
            </a:endParaRPr>
          </a:p>
        </p:txBody>
      </p:sp>
      <p:sp>
        <p:nvSpPr>
          <p:cNvPr id="31" name="직사각형 30">
            <a:extLst>
              <a:ext uri="{FF2B5EF4-FFF2-40B4-BE49-F238E27FC236}">
                <a16:creationId xmlns:a16="http://schemas.microsoft.com/office/drawing/2014/main" id="{AC17E5C5-FA1E-427B-A906-33078A53BA7A}"/>
              </a:ext>
            </a:extLst>
          </p:cNvPr>
          <p:cNvSpPr/>
          <p:nvPr/>
        </p:nvSpPr>
        <p:spPr>
          <a:xfrm>
            <a:off x="6832127" y="3186574"/>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a:t>
            </a:r>
            <a:r>
              <a:rPr lang="en-US" altLang="ko-KR" sz="600">
                <a:solidFill>
                  <a:schemeClr val="bg1"/>
                </a:solidFill>
                <a:highlight>
                  <a:srgbClr val="00338D"/>
                </a:highlight>
              </a:rPr>
              <a:t>37.5</a:t>
            </a:r>
            <a:r>
              <a:rPr lang="en-US" altLang="ko-KR" sz="700">
                <a:solidFill>
                  <a:schemeClr val="bg1"/>
                </a:solidFill>
                <a:highlight>
                  <a:srgbClr val="00338D"/>
                </a:highlight>
              </a:rPr>
              <a:t>%)</a:t>
            </a:r>
            <a:endParaRPr lang="ko-KR" altLang="en-US" sz="900" dirty="0">
              <a:solidFill>
                <a:schemeClr val="bg1"/>
              </a:solidFill>
              <a:highlight>
                <a:srgbClr val="00338D"/>
              </a:highlight>
            </a:endParaRPr>
          </a:p>
        </p:txBody>
      </p:sp>
      <p:sp>
        <p:nvSpPr>
          <p:cNvPr id="32" name="직사각형 31">
            <a:extLst>
              <a:ext uri="{FF2B5EF4-FFF2-40B4-BE49-F238E27FC236}">
                <a16:creationId xmlns:a16="http://schemas.microsoft.com/office/drawing/2014/main" id="{38D6191D-A240-416D-A307-587F3407951F}"/>
              </a:ext>
            </a:extLst>
          </p:cNvPr>
          <p:cNvSpPr/>
          <p:nvPr/>
        </p:nvSpPr>
        <p:spPr>
          <a:xfrm>
            <a:off x="7439080" y="3199352"/>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a:t>
            </a:r>
            <a:r>
              <a:rPr lang="en-US" altLang="ko-KR" sz="600">
                <a:solidFill>
                  <a:schemeClr val="bg1"/>
                </a:solidFill>
                <a:highlight>
                  <a:srgbClr val="00338D"/>
                </a:highlight>
              </a:rPr>
              <a:t>40.1</a:t>
            </a:r>
            <a:r>
              <a:rPr lang="en-US" altLang="ko-KR" sz="700">
                <a:solidFill>
                  <a:schemeClr val="bg1"/>
                </a:solidFill>
                <a:highlight>
                  <a:srgbClr val="00338D"/>
                </a:highlight>
              </a:rPr>
              <a:t>%)</a:t>
            </a:r>
            <a:endParaRPr lang="ko-KR" altLang="en-US" sz="900" dirty="0">
              <a:solidFill>
                <a:schemeClr val="bg1"/>
              </a:solidFill>
              <a:highlight>
                <a:srgbClr val="00338D"/>
              </a:highlight>
            </a:endParaRPr>
          </a:p>
        </p:txBody>
      </p:sp>
      <p:sp>
        <p:nvSpPr>
          <p:cNvPr id="33" name="직사각형 32">
            <a:extLst>
              <a:ext uri="{FF2B5EF4-FFF2-40B4-BE49-F238E27FC236}">
                <a16:creationId xmlns:a16="http://schemas.microsoft.com/office/drawing/2014/main" id="{E169BB56-DD02-4459-ACA4-579D15030782}"/>
              </a:ext>
            </a:extLst>
          </p:cNvPr>
          <p:cNvSpPr/>
          <p:nvPr/>
        </p:nvSpPr>
        <p:spPr>
          <a:xfrm>
            <a:off x="8651198" y="3199352"/>
            <a:ext cx="406200" cy="21570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(45.2%)</a:t>
            </a:r>
            <a:endParaRPr lang="ko-KR" altLang="en-US" sz="800" dirty="0">
              <a:solidFill>
                <a:schemeClr val="bg1"/>
              </a:solidFill>
              <a:highlight>
                <a:srgbClr val="00338D"/>
              </a:highlight>
            </a:endParaRPr>
          </a:p>
        </p:txBody>
      </p:sp>
      <p:sp>
        <p:nvSpPr>
          <p:cNvPr id="34" name="직사각형 33">
            <a:extLst>
              <a:ext uri="{FF2B5EF4-FFF2-40B4-BE49-F238E27FC236}">
                <a16:creationId xmlns:a16="http://schemas.microsoft.com/office/drawing/2014/main" id="{6AA14A04-CFD4-4AAB-A1C4-B1DECF19B5C6}"/>
              </a:ext>
            </a:extLst>
          </p:cNvPr>
          <p:cNvSpPr/>
          <p:nvPr/>
        </p:nvSpPr>
        <p:spPr>
          <a:xfrm>
            <a:off x="7439080" y="2470429"/>
            <a:ext cx="406200" cy="128256"/>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600">
                <a:solidFill>
                  <a:schemeClr val="bg1"/>
                </a:solidFill>
              </a:rPr>
              <a:t>(</a:t>
            </a:r>
            <a:r>
              <a:rPr lang="en-US" altLang="ko-KR" sz="600">
                <a:solidFill>
                  <a:schemeClr val="bg1"/>
                </a:solidFill>
                <a:latin typeface="맑은 고딕" panose="020B0503020000020004" pitchFamily="50" charset="-127"/>
                <a:ea typeface="맑은 고딕" panose="020B0503020000020004" pitchFamily="50" charset="-127"/>
              </a:rPr>
              <a:t>16.0</a:t>
            </a:r>
            <a:r>
              <a:rPr lang="en-US" altLang="ko-KR" sz="600">
                <a:solidFill>
                  <a:schemeClr val="bg1"/>
                </a:solidFill>
              </a:rPr>
              <a:t>%)</a:t>
            </a:r>
            <a:endParaRPr lang="ko-KR" altLang="en-US" sz="700" dirty="0" err="1">
              <a:solidFill>
                <a:schemeClr val="bg1"/>
              </a:solidFill>
            </a:endParaRPr>
          </a:p>
        </p:txBody>
      </p:sp>
      <p:sp>
        <p:nvSpPr>
          <p:cNvPr id="23" name="직사각형 22">
            <a:extLst>
              <a:ext uri="{FF2B5EF4-FFF2-40B4-BE49-F238E27FC236}">
                <a16:creationId xmlns:a16="http://schemas.microsoft.com/office/drawing/2014/main" id="{5DAF87F9-4B18-470B-91CE-841E42906510}"/>
              </a:ext>
            </a:extLst>
          </p:cNvPr>
          <p:cNvSpPr/>
          <p:nvPr/>
        </p:nvSpPr>
        <p:spPr>
          <a:xfrm>
            <a:off x="1177281" y="3036965"/>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(77.2%)</a:t>
            </a:r>
            <a:endParaRPr lang="ko-KR" altLang="en-US" sz="600" dirty="0">
              <a:solidFill>
                <a:schemeClr val="bg1"/>
              </a:solidFill>
              <a:highlight>
                <a:srgbClr val="00338D"/>
              </a:highlight>
            </a:endParaRPr>
          </a:p>
        </p:txBody>
      </p:sp>
      <p:sp>
        <p:nvSpPr>
          <p:cNvPr id="29" name="직사각형 28">
            <a:extLst>
              <a:ext uri="{FF2B5EF4-FFF2-40B4-BE49-F238E27FC236}">
                <a16:creationId xmlns:a16="http://schemas.microsoft.com/office/drawing/2014/main" id="{B917D641-D43C-49A3-A70E-B50C4BA367A7}"/>
              </a:ext>
            </a:extLst>
          </p:cNvPr>
          <p:cNvSpPr/>
          <p:nvPr/>
        </p:nvSpPr>
        <p:spPr>
          <a:xfrm>
            <a:off x="1778607" y="2988389"/>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(86.0%)</a:t>
            </a:r>
            <a:endParaRPr lang="ko-KR" altLang="en-US" sz="600" dirty="0">
              <a:solidFill>
                <a:schemeClr val="bg1"/>
              </a:solidFill>
              <a:highlight>
                <a:srgbClr val="00338D"/>
              </a:highlight>
            </a:endParaRPr>
          </a:p>
        </p:txBody>
      </p:sp>
      <p:sp>
        <p:nvSpPr>
          <p:cNvPr id="35" name="직사각형 34">
            <a:extLst>
              <a:ext uri="{FF2B5EF4-FFF2-40B4-BE49-F238E27FC236}">
                <a16:creationId xmlns:a16="http://schemas.microsoft.com/office/drawing/2014/main" id="{17FAC7CC-7F1F-4E49-BC0D-70B23487DBB1}"/>
              </a:ext>
            </a:extLst>
          </p:cNvPr>
          <p:cNvSpPr/>
          <p:nvPr/>
        </p:nvSpPr>
        <p:spPr>
          <a:xfrm>
            <a:off x="2352925" y="2868351"/>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(79.2%)</a:t>
            </a:r>
            <a:endParaRPr lang="ko-KR" altLang="en-US" sz="600" dirty="0">
              <a:solidFill>
                <a:schemeClr val="bg1"/>
              </a:solidFill>
              <a:highlight>
                <a:srgbClr val="00338D"/>
              </a:highlight>
            </a:endParaRPr>
          </a:p>
        </p:txBody>
      </p:sp>
      <p:sp>
        <p:nvSpPr>
          <p:cNvPr id="36" name="직사각형 35">
            <a:extLst>
              <a:ext uri="{FF2B5EF4-FFF2-40B4-BE49-F238E27FC236}">
                <a16:creationId xmlns:a16="http://schemas.microsoft.com/office/drawing/2014/main" id="{599EDF45-4691-4462-A1AF-EC97E2700230}"/>
              </a:ext>
            </a:extLst>
          </p:cNvPr>
          <p:cNvSpPr/>
          <p:nvPr/>
        </p:nvSpPr>
        <p:spPr>
          <a:xfrm>
            <a:off x="2950067" y="2991980"/>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(70.3%)</a:t>
            </a:r>
            <a:endParaRPr lang="ko-KR" altLang="en-US" sz="600" dirty="0">
              <a:solidFill>
                <a:schemeClr val="bg1"/>
              </a:solidFill>
              <a:highlight>
                <a:srgbClr val="00338D"/>
              </a:highlight>
            </a:endParaRPr>
          </a:p>
        </p:txBody>
      </p:sp>
      <p:sp>
        <p:nvSpPr>
          <p:cNvPr id="37" name="직사각형 36">
            <a:extLst>
              <a:ext uri="{FF2B5EF4-FFF2-40B4-BE49-F238E27FC236}">
                <a16:creationId xmlns:a16="http://schemas.microsoft.com/office/drawing/2014/main" id="{41FC7384-7C63-473D-AAB9-7634E04CF920}"/>
              </a:ext>
            </a:extLst>
          </p:cNvPr>
          <p:cNvSpPr/>
          <p:nvPr/>
        </p:nvSpPr>
        <p:spPr>
          <a:xfrm>
            <a:off x="3552755" y="3076024"/>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(82.3%)</a:t>
            </a:r>
            <a:endParaRPr lang="ko-KR" altLang="en-US" sz="600" dirty="0">
              <a:solidFill>
                <a:schemeClr val="bg1"/>
              </a:solidFill>
              <a:highlight>
                <a:srgbClr val="00338D"/>
              </a:highlight>
            </a:endParaRPr>
          </a:p>
        </p:txBody>
      </p:sp>
      <p:sp>
        <p:nvSpPr>
          <p:cNvPr id="38" name="직사각형 37">
            <a:extLst>
              <a:ext uri="{FF2B5EF4-FFF2-40B4-BE49-F238E27FC236}">
                <a16:creationId xmlns:a16="http://schemas.microsoft.com/office/drawing/2014/main" id="{497FA7D1-AEC4-46A0-81F0-A98C8468FA96}"/>
              </a:ext>
            </a:extLst>
          </p:cNvPr>
          <p:cNvSpPr/>
          <p:nvPr/>
        </p:nvSpPr>
        <p:spPr>
          <a:xfrm>
            <a:off x="4143634" y="3202031"/>
            <a:ext cx="369273" cy="13135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00">
                <a:solidFill>
                  <a:schemeClr val="bg1"/>
                </a:solidFill>
                <a:highlight>
                  <a:srgbClr val="00338D"/>
                </a:highlight>
              </a:rPr>
              <a:t>(67.6%)</a:t>
            </a:r>
            <a:endParaRPr lang="ko-KR" altLang="en-US" sz="600" dirty="0">
              <a:solidFill>
                <a:schemeClr val="bg1"/>
              </a:solidFill>
              <a:highlight>
                <a:srgbClr val="00338D"/>
              </a:highlight>
            </a:endParaRPr>
          </a:p>
        </p:txBody>
      </p:sp>
      <p:cxnSp>
        <p:nvCxnSpPr>
          <p:cNvPr id="5" name="직선 연결선 4">
            <a:extLst>
              <a:ext uri="{FF2B5EF4-FFF2-40B4-BE49-F238E27FC236}">
                <a16:creationId xmlns:a16="http://schemas.microsoft.com/office/drawing/2014/main" id="{8703F5C1-0260-40AC-AB52-FF64D2203C29}"/>
              </a:ext>
            </a:extLst>
          </p:cNvPr>
          <p:cNvCxnSpPr>
            <a:cxnSpLocks/>
          </p:cNvCxnSpPr>
          <p:nvPr/>
        </p:nvCxnSpPr>
        <p:spPr>
          <a:xfrm>
            <a:off x="3440688" y="1809750"/>
            <a:ext cx="0" cy="1589278"/>
          </a:xfrm>
          <a:prstGeom prst="line">
            <a:avLst/>
          </a:prstGeom>
          <a:ln w="0" cmpd="sng">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406E2D37-BF0A-4122-88DE-F5CCE0ECB5BE}"/>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43" name="직사각형 42">
            <a:extLst>
              <a:ext uri="{FF2B5EF4-FFF2-40B4-BE49-F238E27FC236}">
                <a16:creationId xmlns:a16="http://schemas.microsoft.com/office/drawing/2014/main" id="{D1236716-53EB-4D98-ADC7-0B8A3431A2F0}"/>
              </a:ext>
            </a:extLst>
          </p:cNvPr>
          <p:cNvSpPr/>
          <p:nvPr/>
        </p:nvSpPr>
        <p:spPr>
          <a:xfrm>
            <a:off x="6233400" y="3271685"/>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a:t>
            </a:r>
            <a:r>
              <a:rPr lang="en-US" altLang="ko-KR" sz="600">
                <a:solidFill>
                  <a:schemeClr val="bg1"/>
                </a:solidFill>
                <a:highlight>
                  <a:srgbClr val="00338D"/>
                </a:highlight>
              </a:rPr>
              <a:t>32.6%)</a:t>
            </a:r>
            <a:endParaRPr lang="ko-KR" altLang="en-US" sz="900" dirty="0">
              <a:solidFill>
                <a:schemeClr val="bg1"/>
              </a:solidFill>
              <a:highlight>
                <a:srgbClr val="00338D"/>
              </a:highlight>
            </a:endParaRPr>
          </a:p>
        </p:txBody>
      </p:sp>
      <p:sp>
        <p:nvSpPr>
          <p:cNvPr id="44" name="직사각형 43">
            <a:extLst>
              <a:ext uri="{FF2B5EF4-FFF2-40B4-BE49-F238E27FC236}">
                <a16:creationId xmlns:a16="http://schemas.microsoft.com/office/drawing/2014/main" id="{78E5384C-7175-4A39-9621-E7300E6132E4}"/>
              </a:ext>
            </a:extLst>
          </p:cNvPr>
          <p:cNvSpPr/>
          <p:nvPr/>
        </p:nvSpPr>
        <p:spPr>
          <a:xfrm>
            <a:off x="8050513" y="3256753"/>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a:t>
            </a:r>
            <a:r>
              <a:rPr lang="en-US" altLang="ko-KR" sz="600">
                <a:solidFill>
                  <a:schemeClr val="bg1"/>
                </a:solidFill>
                <a:highlight>
                  <a:srgbClr val="00338D"/>
                </a:highlight>
              </a:rPr>
              <a:t>40.3</a:t>
            </a:r>
            <a:r>
              <a:rPr lang="en-US" altLang="ko-KR" sz="700">
                <a:solidFill>
                  <a:schemeClr val="bg1"/>
                </a:solidFill>
                <a:highlight>
                  <a:srgbClr val="00338D"/>
                </a:highlight>
              </a:rPr>
              <a:t>%)</a:t>
            </a:r>
            <a:endParaRPr lang="ko-KR" altLang="en-US" sz="900" dirty="0">
              <a:solidFill>
                <a:schemeClr val="bg1"/>
              </a:solidFill>
              <a:highlight>
                <a:srgbClr val="00338D"/>
              </a:highlight>
            </a:endParaRPr>
          </a:p>
        </p:txBody>
      </p:sp>
      <p:sp>
        <p:nvSpPr>
          <p:cNvPr id="45" name="직사각형 44">
            <a:extLst>
              <a:ext uri="{FF2B5EF4-FFF2-40B4-BE49-F238E27FC236}">
                <a16:creationId xmlns:a16="http://schemas.microsoft.com/office/drawing/2014/main" id="{5490E17F-EF09-413A-BE9B-09F3DEB3734A}"/>
              </a:ext>
            </a:extLst>
          </p:cNvPr>
          <p:cNvSpPr/>
          <p:nvPr/>
        </p:nvSpPr>
        <p:spPr>
          <a:xfrm>
            <a:off x="8795143" y="2793483"/>
            <a:ext cx="406200" cy="128256"/>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800">
                <a:solidFill>
                  <a:schemeClr val="bg1"/>
                </a:solidFill>
              </a:rPr>
              <a:t>(</a:t>
            </a:r>
            <a:r>
              <a:rPr lang="en-US" altLang="ko-KR" sz="600">
                <a:solidFill>
                  <a:schemeClr val="bg1"/>
                </a:solidFill>
              </a:rPr>
              <a:t>18.6%)</a:t>
            </a:r>
            <a:endParaRPr lang="ko-KR" altLang="en-US" sz="600" dirty="0" err="1">
              <a:solidFill>
                <a:schemeClr val="bg1"/>
              </a:solidFill>
            </a:endParaRPr>
          </a:p>
        </p:txBody>
      </p:sp>
      <p:sp>
        <p:nvSpPr>
          <p:cNvPr id="46" name="직사각형 45">
            <a:extLst>
              <a:ext uri="{FF2B5EF4-FFF2-40B4-BE49-F238E27FC236}">
                <a16:creationId xmlns:a16="http://schemas.microsoft.com/office/drawing/2014/main" id="{19E4837B-6102-4B76-A84A-1826270835E8}"/>
              </a:ext>
            </a:extLst>
          </p:cNvPr>
          <p:cNvSpPr/>
          <p:nvPr/>
        </p:nvSpPr>
        <p:spPr>
          <a:xfrm>
            <a:off x="6831006" y="2342173"/>
            <a:ext cx="406200" cy="128256"/>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600">
                <a:solidFill>
                  <a:schemeClr val="bg1"/>
                </a:solidFill>
              </a:rPr>
              <a:t>(8.4%)</a:t>
            </a:r>
            <a:endParaRPr lang="ko-KR" altLang="en-US" sz="700" dirty="0" err="1">
              <a:solidFill>
                <a:schemeClr val="bg1"/>
              </a:solidFill>
            </a:endParaRPr>
          </a:p>
        </p:txBody>
      </p:sp>
      <p:cxnSp>
        <p:nvCxnSpPr>
          <p:cNvPr id="47" name="직선 연결선 46">
            <a:extLst>
              <a:ext uri="{FF2B5EF4-FFF2-40B4-BE49-F238E27FC236}">
                <a16:creationId xmlns:a16="http://schemas.microsoft.com/office/drawing/2014/main" id="{462CA5FF-D045-49E3-9BCF-CB8611B9F877}"/>
              </a:ext>
            </a:extLst>
          </p:cNvPr>
          <p:cNvCxnSpPr>
            <a:cxnSpLocks/>
          </p:cNvCxnSpPr>
          <p:nvPr/>
        </p:nvCxnSpPr>
        <p:spPr>
          <a:xfrm>
            <a:off x="7939454" y="1816701"/>
            <a:ext cx="0" cy="1589278"/>
          </a:xfrm>
          <a:prstGeom prst="line">
            <a:avLst/>
          </a:prstGeom>
          <a:ln w="0" cmpd="sng">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6522785E-766A-4E55-A378-5AAA57EC579D}"/>
              </a:ext>
            </a:extLst>
          </p:cNvPr>
          <p:cNvSpPr/>
          <p:nvPr/>
        </p:nvSpPr>
        <p:spPr>
          <a:xfrm>
            <a:off x="3508285" y="5647101"/>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(61.4%)</a:t>
            </a:r>
            <a:endParaRPr lang="ko-KR" altLang="en-US" sz="900" dirty="0">
              <a:solidFill>
                <a:schemeClr val="bg1"/>
              </a:solidFill>
              <a:highlight>
                <a:srgbClr val="00338D"/>
              </a:highlight>
            </a:endParaRPr>
          </a:p>
        </p:txBody>
      </p:sp>
      <p:sp>
        <p:nvSpPr>
          <p:cNvPr id="49" name="직사각형 48">
            <a:extLst>
              <a:ext uri="{FF2B5EF4-FFF2-40B4-BE49-F238E27FC236}">
                <a16:creationId xmlns:a16="http://schemas.microsoft.com/office/drawing/2014/main" id="{F032C705-F20C-4B25-A0F1-455D87D38825}"/>
              </a:ext>
            </a:extLst>
          </p:cNvPr>
          <p:cNvSpPr/>
          <p:nvPr/>
        </p:nvSpPr>
        <p:spPr>
          <a:xfrm>
            <a:off x="4107878" y="5590113"/>
            <a:ext cx="406200" cy="14448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chemeClr val="bg1"/>
                </a:solidFill>
                <a:highlight>
                  <a:srgbClr val="00338D"/>
                </a:highlight>
              </a:rPr>
              <a:t>(84.8%)</a:t>
            </a:r>
            <a:endParaRPr lang="ko-KR" altLang="en-US" sz="900" dirty="0">
              <a:solidFill>
                <a:schemeClr val="bg1"/>
              </a:solidFill>
              <a:highlight>
                <a:srgbClr val="00338D"/>
              </a:highlight>
            </a:endParaRPr>
          </a:p>
        </p:txBody>
      </p:sp>
      <p:cxnSp>
        <p:nvCxnSpPr>
          <p:cNvPr id="3" name="직선 연결선 2">
            <a:extLst>
              <a:ext uri="{FF2B5EF4-FFF2-40B4-BE49-F238E27FC236}">
                <a16:creationId xmlns:a16="http://schemas.microsoft.com/office/drawing/2014/main" id="{EBB156A1-B5F4-4388-8358-F87462E12370}"/>
              </a:ext>
            </a:extLst>
          </p:cNvPr>
          <p:cNvCxnSpPr>
            <a:cxnSpLocks/>
          </p:cNvCxnSpPr>
          <p:nvPr/>
        </p:nvCxnSpPr>
        <p:spPr>
          <a:xfrm flipV="1">
            <a:off x="3422582" y="4155540"/>
            <a:ext cx="0" cy="1744097"/>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F68C3AAC-ED17-4F37-9986-05B6CB48BCD2}"/>
              </a:ext>
            </a:extLst>
          </p:cNvPr>
          <p:cNvCxnSpPr>
            <a:cxnSpLocks/>
          </p:cNvCxnSpPr>
          <p:nvPr/>
        </p:nvCxnSpPr>
        <p:spPr>
          <a:xfrm flipV="1">
            <a:off x="7947929" y="4231906"/>
            <a:ext cx="0" cy="1667731"/>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sp>
        <p:nvSpPr>
          <p:cNvPr id="64" name="Rounded Rectangle 2">
            <a:extLst>
              <a:ext uri="{FF2B5EF4-FFF2-40B4-BE49-F238E27FC236}">
                <a16:creationId xmlns:a16="http://schemas.microsoft.com/office/drawing/2014/main" id="{2F3A16A4-CE3C-4550-A457-B3B285D19175}"/>
              </a:ext>
            </a:extLst>
          </p:cNvPr>
          <p:cNvSpPr/>
          <p:nvPr/>
        </p:nvSpPr>
        <p:spPr>
          <a:xfrm>
            <a:off x="8050513" y="4205115"/>
            <a:ext cx="1117764" cy="48184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r>
              <a:rPr lang="en-US" altLang="ko-KR" sz="700">
                <a:solidFill>
                  <a:schemeClr val="tx1"/>
                </a:solidFill>
              </a:rPr>
              <a:t>2021</a:t>
            </a:r>
            <a:r>
              <a:rPr lang="ko-KR" altLang="en-US" sz="700">
                <a:solidFill>
                  <a:schemeClr val="tx1"/>
                </a:solidFill>
              </a:rPr>
              <a:t>년 </a:t>
            </a:r>
            <a:r>
              <a:rPr lang="en-US" altLang="ko-KR" sz="700">
                <a:solidFill>
                  <a:schemeClr val="tx1"/>
                </a:solidFill>
              </a:rPr>
              <a:t>6</a:t>
            </a:r>
            <a:r>
              <a:rPr lang="ko-KR" altLang="en-US" sz="700">
                <a:solidFill>
                  <a:schemeClr val="tx1"/>
                </a:solidFill>
              </a:rPr>
              <a:t>월 </a:t>
            </a:r>
            <a:r>
              <a:rPr lang="en-US" altLang="ko-KR" sz="700">
                <a:solidFill>
                  <a:schemeClr val="tx1"/>
                </a:solidFill>
              </a:rPr>
              <a:t>LTM </a:t>
            </a:r>
            <a:r>
              <a:rPr lang="ko-KR" altLang="en-US" sz="700">
                <a:solidFill>
                  <a:schemeClr val="tx1"/>
                </a:solidFill>
              </a:rPr>
              <a:t>기준 상위 </a:t>
            </a:r>
            <a:r>
              <a:rPr lang="en-US" altLang="ko-KR" sz="700">
                <a:solidFill>
                  <a:schemeClr val="tx1"/>
                </a:solidFill>
              </a:rPr>
              <a:t>11</a:t>
            </a:r>
            <a:r>
              <a:rPr lang="ko-KR" altLang="en-US" sz="700">
                <a:solidFill>
                  <a:schemeClr val="tx1"/>
                </a:solidFill>
              </a:rPr>
              <a:t>개 품목 매출이 전체의 </a:t>
            </a:r>
            <a:r>
              <a:rPr lang="en-US" altLang="ko-KR" sz="700">
                <a:solidFill>
                  <a:schemeClr val="tx1"/>
                </a:solidFill>
              </a:rPr>
              <a:t>74.2%</a:t>
            </a:r>
            <a:r>
              <a:rPr lang="ko-KR" altLang="en-US" sz="700">
                <a:solidFill>
                  <a:schemeClr val="tx1"/>
                </a:solidFill>
              </a:rPr>
              <a:t>를 차지함</a:t>
            </a:r>
            <a:r>
              <a:rPr lang="en-US" altLang="ko-KR" sz="700">
                <a:solidFill>
                  <a:schemeClr val="tx1"/>
                </a:solidFill>
              </a:rPr>
              <a:t>.</a:t>
            </a:r>
            <a:endParaRPr lang="en-US" altLang="ko-KR" sz="700" dirty="0">
              <a:solidFill>
                <a:schemeClr val="tx1"/>
              </a:solidFill>
            </a:endParaRPr>
          </a:p>
        </p:txBody>
      </p:sp>
    </p:spTree>
    <p:extLst>
      <p:ext uri="{BB962C8B-B14F-4D97-AF65-F5344CB8AC3E}">
        <p14:creationId xmlns:p14="http://schemas.microsoft.com/office/powerpoint/2010/main" val="263881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9ADCA3D-7F47-4970-88AB-079244E7E8D5}"/>
              </a:ext>
            </a:extLst>
          </p:cNvPr>
          <p:cNvSpPr/>
          <p:nvPr/>
        </p:nvSpPr>
        <p:spPr>
          <a:xfrm>
            <a:off x="415635" y="765972"/>
            <a:ext cx="9077498" cy="70433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2020</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년 회사 매출 성장은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COVID-19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제품인 </a:t>
            </a:r>
            <a:r>
              <a:rPr lang="en-US" altLang="ko-KR" sz="874" dirty="0" err="1">
                <a:solidFill>
                  <a:srgbClr val="00338D"/>
                </a:solidFill>
                <a:latin typeface="Arial" panose="020B0604020202020204" pitchFamily="34" charset="0"/>
                <a:ea typeface="맑은 고딕" panose="020B0503020000020004" pitchFamily="50" charset="-127"/>
                <a:cs typeface="Calibri" panose="020F0502020204030204" pitchFamily="34" charset="0"/>
              </a:rPr>
              <a:t>MDx</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등이 기여하였습니다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2020</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년 상반기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COVID-19 PCR kit</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를 중헌제약에 일회적으로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OEM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공급하였고</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해당 계약은 종료 되었습니다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회사는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Rapid kit</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를 개발하여</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수출 판매를 준비하고 있으나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COVID-19 Kit</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시장이 성숙된 점</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판매 허가가 필요한 점</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수주 실적이 없는 점을 고려할 때 해당 매출의 발생 가능성은 불확실한 상황입니다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p>
        </p:txBody>
      </p:sp>
      <p:sp>
        <p:nvSpPr>
          <p:cNvPr id="17" name="Rectangle 2">
            <a:extLst>
              <a:ext uri="{FF2B5EF4-FFF2-40B4-BE49-F238E27FC236}">
                <a16:creationId xmlns:a16="http://schemas.microsoft.com/office/drawing/2014/main" id="{E169AE4B-97D5-416B-9DC1-580E56396CF5}"/>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(2) COVID-19 products</a:t>
            </a:r>
          </a:p>
        </p:txBody>
      </p:sp>
      <p:sp>
        <p:nvSpPr>
          <p:cNvPr id="18" name="Text Placeholder 3">
            <a:extLst>
              <a:ext uri="{FF2B5EF4-FFF2-40B4-BE49-F238E27FC236}">
                <a16:creationId xmlns:a16="http://schemas.microsoft.com/office/drawing/2014/main" id="{0FEB5DA2-0932-4ADA-8EB3-48C7203E08FF}"/>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19" name="TextBox 49">
            <a:extLst>
              <a:ext uri="{FF2B5EF4-FFF2-40B4-BE49-F238E27FC236}">
                <a16:creationId xmlns:a16="http://schemas.microsoft.com/office/drawing/2014/main" id="{E6A27464-34D8-40CB-9224-5E8C0EEF02DD}"/>
              </a:ext>
            </a:extLst>
          </p:cNvPr>
          <p:cNvSpPr txBox="1"/>
          <p:nvPr/>
        </p:nvSpPr>
        <p:spPr>
          <a:xfrm>
            <a:off x="377899" y="6253646"/>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pic>
        <p:nvPicPr>
          <p:cNvPr id="5" name="그림 4">
            <a:extLst>
              <a:ext uri="{FF2B5EF4-FFF2-40B4-BE49-F238E27FC236}">
                <a16:creationId xmlns:a16="http://schemas.microsoft.com/office/drawing/2014/main" id="{2B97D6BF-6A45-4C36-B182-2F5EA60B6099}"/>
              </a:ext>
            </a:extLst>
          </p:cNvPr>
          <p:cNvPicPr>
            <a:picLocks noChangeAspect="1"/>
          </p:cNvPicPr>
          <p:nvPr/>
        </p:nvPicPr>
        <p:blipFill>
          <a:blip r:embed="rId3"/>
          <a:stretch>
            <a:fillRect/>
          </a:stretch>
        </p:blipFill>
        <p:spPr>
          <a:xfrm>
            <a:off x="424427" y="1534144"/>
            <a:ext cx="4067175" cy="2095500"/>
          </a:xfrm>
          <a:prstGeom prst="rect">
            <a:avLst/>
          </a:prstGeom>
        </p:spPr>
      </p:pic>
      <p:pic>
        <p:nvPicPr>
          <p:cNvPr id="7" name="그림 6">
            <a:extLst>
              <a:ext uri="{FF2B5EF4-FFF2-40B4-BE49-F238E27FC236}">
                <a16:creationId xmlns:a16="http://schemas.microsoft.com/office/drawing/2014/main" id="{44995D9A-03E8-48A0-BF4A-E97E30ACFF1F}"/>
              </a:ext>
            </a:extLst>
          </p:cNvPr>
          <p:cNvPicPr>
            <a:picLocks noChangeAspect="1"/>
          </p:cNvPicPr>
          <p:nvPr/>
        </p:nvPicPr>
        <p:blipFill>
          <a:blip r:embed="rId4"/>
          <a:stretch>
            <a:fillRect/>
          </a:stretch>
        </p:blipFill>
        <p:spPr>
          <a:xfrm>
            <a:off x="424427" y="3673604"/>
            <a:ext cx="4686300" cy="2552700"/>
          </a:xfrm>
          <a:prstGeom prst="rect">
            <a:avLst/>
          </a:prstGeom>
        </p:spPr>
      </p:pic>
    </p:spTree>
    <p:extLst>
      <p:ext uri="{BB962C8B-B14F-4D97-AF65-F5344CB8AC3E}">
        <p14:creationId xmlns:p14="http://schemas.microsoft.com/office/powerpoint/2010/main" val="2050679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E169AE4B-97D5-416B-9DC1-580E56396CF5}"/>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(3</a:t>
            </a:r>
            <a:r>
              <a:rPr lang="en-US" altLang="ko-KR" sz="3000" b="1">
                <a:solidFill>
                  <a:srgbClr val="00338D"/>
                </a:solidFill>
                <a:cs typeface="KPMG Extralight"/>
              </a:rPr>
              <a:t>) Domestic sales</a:t>
            </a:r>
            <a:endParaRPr lang="en-US" altLang="ko-KR" sz="3000" b="1" dirty="0">
              <a:solidFill>
                <a:srgbClr val="00338D"/>
              </a:solidFill>
              <a:cs typeface="KPMG Extralight"/>
            </a:endParaRPr>
          </a:p>
        </p:txBody>
      </p:sp>
      <p:sp>
        <p:nvSpPr>
          <p:cNvPr id="18" name="Text Placeholder 3">
            <a:extLst>
              <a:ext uri="{FF2B5EF4-FFF2-40B4-BE49-F238E27FC236}">
                <a16:creationId xmlns:a16="http://schemas.microsoft.com/office/drawing/2014/main" id="{0FEB5DA2-0932-4ADA-8EB3-48C7203E08FF}"/>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8" name="직사각형 7">
            <a:extLst>
              <a:ext uri="{FF2B5EF4-FFF2-40B4-BE49-F238E27FC236}">
                <a16:creationId xmlns:a16="http://schemas.microsoft.com/office/drawing/2014/main" id="{30F80901-0F79-4E61-B160-192DEDADE5F2}"/>
              </a:ext>
            </a:extLst>
          </p:cNvPr>
          <p:cNvSpPr/>
          <p:nvPr/>
        </p:nvSpPr>
        <p:spPr>
          <a:xfrm>
            <a:off x="415635" y="739350"/>
            <a:ext cx="9009022" cy="57606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en-US" altLang="ko-KR" sz="800">
                <a:solidFill>
                  <a:srgbClr val="00338D"/>
                </a:solidFill>
                <a:latin typeface="Arial" panose="020B0604020202020204" pitchFamily="34" charset="0"/>
              </a:rPr>
              <a:t>COVID 19 </a:t>
            </a:r>
            <a:r>
              <a:rPr lang="ko-KR" altLang="en-US" sz="800">
                <a:solidFill>
                  <a:srgbClr val="00338D"/>
                </a:solidFill>
                <a:latin typeface="Arial" panose="020B0604020202020204" pitchFamily="34" charset="0"/>
              </a:rPr>
              <a:t>인체진단용 제품 및 판매중단상품</a:t>
            </a:r>
            <a:r>
              <a:rPr lang="en-US" altLang="ko-KR" sz="800">
                <a:solidFill>
                  <a:srgbClr val="00338D"/>
                </a:solidFill>
                <a:latin typeface="Arial" panose="020B0604020202020204" pitchFamily="34" charset="0"/>
              </a:rPr>
              <a:t>(PBS/FBS)</a:t>
            </a:r>
            <a:r>
              <a:rPr lang="ko-KR" altLang="en-US" sz="800">
                <a:solidFill>
                  <a:srgbClr val="00338D"/>
                </a:solidFill>
                <a:latin typeface="Arial" panose="020B0604020202020204" pitchFamily="34" charset="0"/>
              </a:rPr>
              <a:t>를 제외한 국내매출은 </a:t>
            </a:r>
            <a:r>
              <a:rPr lang="en-US" altLang="ko-KR" sz="800">
                <a:solidFill>
                  <a:srgbClr val="00338D"/>
                </a:solidFill>
                <a:latin typeface="Arial" panose="020B0604020202020204" pitchFamily="34" charset="0"/>
              </a:rPr>
              <a:t>2018</a:t>
            </a:r>
            <a:r>
              <a:rPr lang="ko-KR" altLang="en-US" sz="800">
                <a:solidFill>
                  <a:srgbClr val="00338D"/>
                </a:solidFill>
                <a:latin typeface="Arial" panose="020B0604020202020204" pitchFamily="34" charset="0"/>
              </a:rPr>
              <a:t>년 </a:t>
            </a:r>
            <a:r>
              <a:rPr lang="en-US" altLang="ko-KR" sz="800">
                <a:solidFill>
                  <a:srgbClr val="00338D"/>
                </a:solidFill>
                <a:latin typeface="Arial" panose="020B0604020202020204" pitchFamily="34" charset="0"/>
              </a:rPr>
              <a:t>57.1</a:t>
            </a:r>
            <a:r>
              <a:rPr lang="ko-KR" altLang="en-US" sz="800">
                <a:solidFill>
                  <a:srgbClr val="00338D"/>
                </a:solidFill>
                <a:latin typeface="Arial" panose="020B0604020202020204" pitchFamily="34" charset="0"/>
              </a:rPr>
              <a:t>억에서 </a:t>
            </a:r>
            <a:r>
              <a:rPr lang="en-US" altLang="ko-KR" sz="800">
                <a:solidFill>
                  <a:srgbClr val="00338D"/>
                </a:solidFill>
                <a:latin typeface="Arial" panose="020B0604020202020204" pitchFamily="34" charset="0"/>
              </a:rPr>
              <a:t>2021</a:t>
            </a:r>
            <a:r>
              <a:rPr lang="ko-KR" altLang="en-US" sz="800">
                <a:solidFill>
                  <a:srgbClr val="00338D"/>
                </a:solidFill>
                <a:latin typeface="Arial" panose="020B0604020202020204" pitchFamily="34" charset="0"/>
              </a:rPr>
              <a:t>년 </a:t>
            </a:r>
            <a:r>
              <a:rPr lang="en-US" altLang="ko-KR" sz="800">
                <a:solidFill>
                  <a:srgbClr val="00338D"/>
                </a:solidFill>
                <a:latin typeface="Arial" panose="020B0604020202020204" pitchFamily="34" charset="0"/>
              </a:rPr>
              <a:t>6</a:t>
            </a:r>
            <a:r>
              <a:rPr lang="ko-KR" altLang="en-US" sz="800">
                <a:solidFill>
                  <a:srgbClr val="00338D"/>
                </a:solidFill>
                <a:latin typeface="Arial" panose="020B0604020202020204" pitchFamily="34" charset="0"/>
              </a:rPr>
              <a:t>월</a:t>
            </a:r>
            <a:r>
              <a:rPr lang="en-US" altLang="ko-KR" sz="800">
                <a:solidFill>
                  <a:srgbClr val="00338D"/>
                </a:solidFill>
                <a:latin typeface="Arial" panose="020B0604020202020204" pitchFamily="34" charset="0"/>
              </a:rPr>
              <a:t>LTM </a:t>
            </a:r>
            <a:r>
              <a:rPr lang="ko-KR" altLang="en-US" sz="800">
                <a:solidFill>
                  <a:srgbClr val="00338D"/>
                </a:solidFill>
                <a:latin typeface="Arial" panose="020B0604020202020204" pitchFamily="34" charset="0"/>
              </a:rPr>
              <a:t>기준 </a:t>
            </a:r>
            <a:r>
              <a:rPr lang="en-US" altLang="ko-KR" sz="800">
                <a:solidFill>
                  <a:srgbClr val="00338D"/>
                </a:solidFill>
                <a:latin typeface="Arial" panose="020B0604020202020204" pitchFamily="34" charset="0"/>
              </a:rPr>
              <a:t>87.5</a:t>
            </a:r>
            <a:r>
              <a:rPr lang="ko-KR" altLang="en-US" sz="800">
                <a:solidFill>
                  <a:srgbClr val="00338D"/>
                </a:solidFill>
                <a:latin typeface="Arial" panose="020B0604020202020204" pitchFamily="34" charset="0"/>
              </a:rPr>
              <a:t>억으로 </a:t>
            </a:r>
            <a:r>
              <a:rPr lang="en-US" altLang="ko-KR" sz="800">
                <a:solidFill>
                  <a:srgbClr val="00338D"/>
                </a:solidFill>
                <a:latin typeface="Arial" panose="020B0604020202020204" pitchFamily="34" charset="0"/>
              </a:rPr>
              <a:t>CAGR 18.6%</a:t>
            </a:r>
            <a:r>
              <a:rPr lang="ko-KR" altLang="en-US" sz="800">
                <a:solidFill>
                  <a:srgbClr val="00338D"/>
                </a:solidFill>
                <a:latin typeface="Arial" panose="020B0604020202020204" pitchFamily="34" charset="0"/>
              </a:rPr>
              <a:t> 증가하였습니다</a:t>
            </a:r>
            <a:r>
              <a:rPr lang="en-US" altLang="ko-KR" sz="800">
                <a:solidFill>
                  <a:srgbClr val="00338D"/>
                </a:solidFill>
                <a:latin typeface="Arial" panose="020B0604020202020204" pitchFamily="34" charset="0"/>
              </a:rPr>
              <a:t>. </a:t>
            </a:r>
            <a:r>
              <a:rPr lang="ko-KR" altLang="en-US" sz="800">
                <a:solidFill>
                  <a:srgbClr val="00338D"/>
                </a:solidFill>
                <a:latin typeface="Arial" panose="020B0604020202020204" pitchFamily="34" charset="0"/>
              </a:rPr>
              <a:t>이는 </a:t>
            </a:r>
            <a:r>
              <a:rPr lang="en-US" altLang="ko-KR" sz="800">
                <a:solidFill>
                  <a:srgbClr val="00338D"/>
                </a:solidFill>
                <a:latin typeface="Arial" panose="020B0604020202020204" pitchFamily="34" charset="0"/>
              </a:rPr>
              <a:t>ELISA </a:t>
            </a:r>
            <a:r>
              <a:rPr lang="ko-KR" altLang="en-US" sz="800">
                <a:solidFill>
                  <a:srgbClr val="00338D"/>
                </a:solidFill>
                <a:latin typeface="Arial" panose="020B0604020202020204" pitchFamily="34" charset="0"/>
              </a:rPr>
              <a:t>및 </a:t>
            </a:r>
            <a:r>
              <a:rPr lang="en-US" altLang="ko-KR" sz="800">
                <a:solidFill>
                  <a:srgbClr val="00338D"/>
                </a:solidFill>
                <a:latin typeface="Arial" panose="020B0604020202020204" pitchFamily="34" charset="0"/>
              </a:rPr>
              <a:t>PCR </a:t>
            </a:r>
            <a:r>
              <a:rPr lang="ko-KR" altLang="en-US" sz="800">
                <a:solidFill>
                  <a:srgbClr val="00338D"/>
                </a:solidFill>
                <a:latin typeface="Arial" panose="020B0604020202020204" pitchFamily="34" charset="0"/>
              </a:rPr>
              <a:t>제품군이 </a:t>
            </a:r>
            <a:r>
              <a:rPr lang="en-US" altLang="ko-KR" sz="800">
                <a:solidFill>
                  <a:srgbClr val="00338D"/>
                </a:solidFill>
                <a:latin typeface="Arial" panose="020B0604020202020204" pitchFamily="34" charset="0"/>
              </a:rPr>
              <a:t>2018</a:t>
            </a:r>
            <a:r>
              <a:rPr lang="ko-KR" altLang="en-US" sz="800">
                <a:solidFill>
                  <a:srgbClr val="00338D"/>
                </a:solidFill>
                <a:latin typeface="Arial" panose="020B0604020202020204" pitchFamily="34" charset="0"/>
              </a:rPr>
              <a:t>년 각각 </a:t>
            </a:r>
            <a:r>
              <a:rPr lang="en-US" altLang="ko-KR" sz="800">
                <a:solidFill>
                  <a:srgbClr val="00338D"/>
                </a:solidFill>
                <a:latin typeface="Arial" panose="020B0604020202020204" pitchFamily="34" charset="0"/>
              </a:rPr>
              <a:t>24.4</a:t>
            </a:r>
            <a:r>
              <a:rPr lang="ko-KR" altLang="en-US" sz="800">
                <a:solidFill>
                  <a:srgbClr val="00338D"/>
                </a:solidFill>
                <a:latin typeface="Arial" panose="020B0604020202020204" pitchFamily="34" charset="0"/>
              </a:rPr>
              <a:t>억</a:t>
            </a:r>
            <a:r>
              <a:rPr lang="en-US" altLang="ko-KR" sz="800">
                <a:solidFill>
                  <a:srgbClr val="00338D"/>
                </a:solidFill>
                <a:latin typeface="Arial" panose="020B0604020202020204" pitchFamily="34" charset="0"/>
              </a:rPr>
              <a:t>, 11.6</a:t>
            </a:r>
            <a:r>
              <a:rPr lang="ko-KR" altLang="en-US" sz="800">
                <a:solidFill>
                  <a:srgbClr val="00338D"/>
                </a:solidFill>
                <a:latin typeface="Arial" panose="020B0604020202020204" pitchFamily="34" charset="0"/>
              </a:rPr>
              <a:t>억에서 </a:t>
            </a:r>
            <a:r>
              <a:rPr lang="en-US" altLang="ko-KR" sz="800">
                <a:solidFill>
                  <a:srgbClr val="00338D"/>
                </a:solidFill>
                <a:latin typeface="Arial" panose="020B0604020202020204" pitchFamily="34" charset="0"/>
              </a:rPr>
              <a:t>2021</a:t>
            </a:r>
            <a:r>
              <a:rPr lang="ko-KR" altLang="en-US" sz="800">
                <a:solidFill>
                  <a:srgbClr val="00338D"/>
                </a:solidFill>
                <a:latin typeface="Arial" panose="020B0604020202020204" pitchFamily="34" charset="0"/>
              </a:rPr>
              <a:t>년 </a:t>
            </a:r>
            <a:r>
              <a:rPr lang="en-US" altLang="ko-KR" sz="800">
                <a:solidFill>
                  <a:srgbClr val="00338D"/>
                </a:solidFill>
                <a:latin typeface="Arial" panose="020B0604020202020204" pitchFamily="34" charset="0"/>
              </a:rPr>
              <a:t>6</a:t>
            </a:r>
            <a:r>
              <a:rPr lang="ko-KR" altLang="en-US" sz="800">
                <a:solidFill>
                  <a:srgbClr val="00338D"/>
                </a:solidFill>
                <a:latin typeface="Arial" panose="020B0604020202020204" pitchFamily="34" charset="0"/>
              </a:rPr>
              <a:t>월</a:t>
            </a:r>
            <a:r>
              <a:rPr lang="en-US" altLang="ko-KR" sz="800">
                <a:solidFill>
                  <a:srgbClr val="00338D"/>
                </a:solidFill>
                <a:latin typeface="Arial" panose="020B0604020202020204" pitchFamily="34" charset="0"/>
              </a:rPr>
              <a:t>LTM </a:t>
            </a:r>
            <a:r>
              <a:rPr lang="ko-KR" altLang="en-US" sz="800">
                <a:solidFill>
                  <a:srgbClr val="00338D"/>
                </a:solidFill>
                <a:latin typeface="Arial" panose="020B0604020202020204" pitchFamily="34" charset="0"/>
              </a:rPr>
              <a:t>기준 </a:t>
            </a:r>
            <a:r>
              <a:rPr lang="en-US" altLang="ko-KR" sz="800">
                <a:solidFill>
                  <a:srgbClr val="00338D"/>
                </a:solidFill>
                <a:latin typeface="Arial" panose="020B0604020202020204" pitchFamily="34" charset="0"/>
              </a:rPr>
              <a:t>31.7</a:t>
            </a:r>
            <a:r>
              <a:rPr lang="ko-KR" altLang="en-US" sz="800">
                <a:solidFill>
                  <a:srgbClr val="00338D"/>
                </a:solidFill>
                <a:latin typeface="Arial" panose="020B0604020202020204" pitchFamily="34" charset="0"/>
              </a:rPr>
              <a:t>억</a:t>
            </a:r>
            <a:r>
              <a:rPr lang="en-US" altLang="ko-KR" sz="800">
                <a:solidFill>
                  <a:srgbClr val="00338D"/>
                </a:solidFill>
                <a:latin typeface="Arial" panose="020B0604020202020204" pitchFamily="34" charset="0"/>
              </a:rPr>
              <a:t>, 28.4</a:t>
            </a:r>
            <a:r>
              <a:rPr lang="ko-KR" altLang="en-US" sz="800">
                <a:solidFill>
                  <a:srgbClr val="00338D"/>
                </a:solidFill>
                <a:latin typeface="Arial" panose="020B0604020202020204" pitchFamily="34" charset="0"/>
              </a:rPr>
              <a:t>억으로 </a:t>
            </a:r>
            <a:r>
              <a:rPr lang="en-US" altLang="ko-KR" sz="800">
                <a:solidFill>
                  <a:srgbClr val="00338D"/>
                </a:solidFill>
                <a:latin typeface="Arial" panose="020B0604020202020204" pitchFamily="34" charset="0"/>
              </a:rPr>
              <a:t>CAGR 11.0%.</a:t>
            </a:r>
            <a:r>
              <a:rPr lang="ko-KR" altLang="en-US" sz="800">
                <a:solidFill>
                  <a:srgbClr val="00338D"/>
                </a:solidFill>
                <a:latin typeface="Arial" panose="020B0604020202020204" pitchFamily="34" charset="0"/>
              </a:rPr>
              <a:t> </a:t>
            </a:r>
            <a:r>
              <a:rPr lang="en-US" altLang="ko-KR" sz="800">
                <a:solidFill>
                  <a:srgbClr val="00338D"/>
                </a:solidFill>
                <a:latin typeface="Arial" panose="020B0604020202020204" pitchFamily="34" charset="0"/>
              </a:rPr>
              <a:t>43.3% </a:t>
            </a:r>
            <a:r>
              <a:rPr lang="ko-KR" altLang="en-US" sz="800">
                <a:solidFill>
                  <a:srgbClr val="00338D"/>
                </a:solidFill>
                <a:latin typeface="Arial" panose="020B0604020202020204" pitchFamily="34" charset="0"/>
              </a:rPr>
              <a:t>성장함에 따름입니다</a:t>
            </a:r>
            <a:r>
              <a:rPr lang="en-US" altLang="ko-KR" sz="800">
                <a:solidFill>
                  <a:srgbClr val="00338D"/>
                </a:solidFill>
                <a:latin typeface="Arial" panose="020B0604020202020204" pitchFamily="34" charset="0"/>
              </a:rPr>
              <a:t>.</a:t>
            </a:r>
          </a:p>
          <a:p>
            <a:pPr marL="151219" indent="-151219">
              <a:lnSpc>
                <a:spcPct val="120000"/>
              </a:lnSpc>
              <a:buFont typeface="Arial" panose="020B0604020202020204" pitchFamily="34" charset="0"/>
              <a:buChar char="•"/>
            </a:pPr>
            <a:r>
              <a:rPr lang="ko-KR" altLang="en-US" sz="800">
                <a:solidFill>
                  <a:srgbClr val="00338D"/>
                </a:solidFill>
                <a:latin typeface="Arial" panose="020B0604020202020204" pitchFamily="34" charset="0"/>
              </a:rPr>
              <a:t>질환별로는 </a:t>
            </a:r>
            <a:r>
              <a:rPr lang="en-US" altLang="ko-KR" sz="800">
                <a:solidFill>
                  <a:srgbClr val="00338D"/>
                </a:solidFill>
                <a:latin typeface="Arial" panose="020B0604020202020204" pitchFamily="34" charset="0"/>
              </a:rPr>
              <a:t>2020</a:t>
            </a:r>
            <a:r>
              <a:rPr lang="ko-KR" altLang="en-US" sz="800">
                <a:solidFill>
                  <a:srgbClr val="00338D"/>
                </a:solidFill>
                <a:latin typeface="Arial" panose="020B0604020202020204" pitchFamily="34" charset="0"/>
              </a:rPr>
              <a:t>년 구제역</a:t>
            </a:r>
            <a:r>
              <a:rPr lang="en-US" altLang="ko-KR" sz="800">
                <a:solidFill>
                  <a:srgbClr val="00338D"/>
                </a:solidFill>
                <a:latin typeface="Arial" panose="020B0604020202020204" pitchFamily="34" charset="0"/>
              </a:rPr>
              <a:t>/2019~2020</a:t>
            </a:r>
            <a:r>
              <a:rPr lang="ko-KR" altLang="en-US" sz="800">
                <a:solidFill>
                  <a:srgbClr val="00338D"/>
                </a:solidFill>
                <a:latin typeface="Arial" panose="020B0604020202020204" pitchFamily="34" charset="0"/>
              </a:rPr>
              <a:t>년 아프리카돼지열병</a:t>
            </a:r>
            <a:r>
              <a:rPr lang="en-US" altLang="ko-KR" sz="800">
                <a:solidFill>
                  <a:srgbClr val="00338D"/>
                </a:solidFill>
                <a:latin typeface="Arial" panose="020B0604020202020204" pitchFamily="34" charset="0"/>
              </a:rPr>
              <a:t> </a:t>
            </a:r>
            <a:r>
              <a:rPr lang="ko-KR" altLang="en-US" sz="800">
                <a:solidFill>
                  <a:srgbClr val="00338D"/>
                </a:solidFill>
                <a:latin typeface="Arial" panose="020B0604020202020204" pitchFamily="34" charset="0"/>
              </a:rPr>
              <a:t>및 </a:t>
            </a:r>
            <a:r>
              <a:rPr lang="en-US" altLang="ko-KR" sz="800">
                <a:solidFill>
                  <a:srgbClr val="00338D"/>
                </a:solidFill>
                <a:latin typeface="Arial" panose="020B0604020202020204" pitchFamily="34" charset="0"/>
              </a:rPr>
              <a:t> 2021</a:t>
            </a:r>
            <a:r>
              <a:rPr lang="ko-KR" altLang="en-US" sz="800">
                <a:solidFill>
                  <a:srgbClr val="00338D"/>
                </a:solidFill>
                <a:latin typeface="Arial" panose="020B0604020202020204" pitchFamily="34" charset="0"/>
              </a:rPr>
              <a:t>년초 조류인플루엔자 바이러스 확산으로 관련 매출이 크게 증가하였습니다</a:t>
            </a:r>
            <a:r>
              <a:rPr lang="en-US" altLang="ko-KR" sz="800">
                <a:solidFill>
                  <a:srgbClr val="00338D"/>
                </a:solidFill>
                <a:latin typeface="Arial" panose="020B0604020202020204" pitchFamily="34" charset="0"/>
              </a:rPr>
              <a:t>.</a:t>
            </a:r>
            <a:endParaRPr lang="en-US" altLang="ko-KR" sz="800" dirty="0">
              <a:solidFill>
                <a:srgbClr val="00338D"/>
              </a:solidFill>
              <a:latin typeface="Arial" panose="020B0604020202020204" pitchFamily="34" charset="0"/>
            </a:endParaRPr>
          </a:p>
        </p:txBody>
      </p:sp>
      <p:graphicFrame>
        <p:nvGraphicFramePr>
          <p:cNvPr id="13" name="Chart2">
            <a:extLst>
              <a:ext uri="{FF2B5EF4-FFF2-40B4-BE49-F238E27FC236}">
                <a16:creationId xmlns:a16="http://schemas.microsoft.com/office/drawing/2014/main" id="{3ADB5296-B0D7-44A2-9A8F-FA186434E61F}"/>
              </a:ext>
            </a:extLst>
          </p:cNvPr>
          <p:cNvGraphicFramePr>
            <a:graphicFrameLocks/>
          </p:cNvGraphicFramePr>
          <p:nvPr>
            <p:extLst>
              <p:ext uri="{D42A27DB-BD31-4B8C-83A1-F6EECF244321}">
                <p14:modId xmlns:p14="http://schemas.microsoft.com/office/powerpoint/2010/main" val="962017521"/>
              </p:ext>
            </p:extLst>
          </p:nvPr>
        </p:nvGraphicFramePr>
        <p:xfrm>
          <a:off x="124678" y="1259230"/>
          <a:ext cx="6003561" cy="34303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3">
            <a:extLst>
              <a:ext uri="{FF2B5EF4-FFF2-40B4-BE49-F238E27FC236}">
                <a16:creationId xmlns:a16="http://schemas.microsoft.com/office/drawing/2014/main" id="{395B061E-8598-40E7-81DC-FBABDDCF826E}"/>
              </a:ext>
            </a:extLst>
          </p:cNvPr>
          <p:cNvGraphicFramePr>
            <a:graphicFrameLocks/>
          </p:cNvGraphicFramePr>
          <p:nvPr>
            <p:extLst>
              <p:ext uri="{D42A27DB-BD31-4B8C-83A1-F6EECF244321}">
                <p14:modId xmlns:p14="http://schemas.microsoft.com/office/powerpoint/2010/main" val="633924658"/>
              </p:ext>
            </p:extLst>
          </p:nvPr>
        </p:nvGraphicFramePr>
        <p:xfrm>
          <a:off x="4712317" y="1271455"/>
          <a:ext cx="6120450" cy="35643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5">
            <a:extLst>
              <a:ext uri="{FF2B5EF4-FFF2-40B4-BE49-F238E27FC236}">
                <a16:creationId xmlns:a16="http://schemas.microsoft.com/office/drawing/2014/main" id="{1D85A46C-9BF2-49AB-9265-908FC44C04C8}"/>
              </a:ext>
            </a:extLst>
          </p:cNvPr>
          <p:cNvGraphicFramePr>
            <a:graphicFrameLocks/>
          </p:cNvGraphicFramePr>
          <p:nvPr>
            <p:extLst>
              <p:ext uri="{D42A27DB-BD31-4B8C-83A1-F6EECF244321}">
                <p14:modId xmlns:p14="http://schemas.microsoft.com/office/powerpoint/2010/main" val="1907138371"/>
              </p:ext>
            </p:extLst>
          </p:nvPr>
        </p:nvGraphicFramePr>
        <p:xfrm>
          <a:off x="195018" y="3617443"/>
          <a:ext cx="5933222" cy="3500861"/>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49">
            <a:extLst>
              <a:ext uri="{FF2B5EF4-FFF2-40B4-BE49-F238E27FC236}">
                <a16:creationId xmlns:a16="http://schemas.microsoft.com/office/drawing/2014/main" id="{B2DCE542-CC72-4186-9736-76C79523C595}"/>
              </a:ext>
            </a:extLst>
          </p:cNvPr>
          <p:cNvSpPr txBox="1"/>
          <p:nvPr/>
        </p:nvSpPr>
        <p:spPr>
          <a:xfrm>
            <a:off x="528132" y="3701878"/>
            <a:ext cx="3384841" cy="315606"/>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a:solidFill>
                  <a:schemeClr val="tx2"/>
                </a:solidFill>
              </a:rPr>
              <a:t>Source: </a:t>
            </a:r>
            <a:r>
              <a:rPr lang="ko-KR" altLang="en-US" sz="600" i="1">
                <a:solidFill>
                  <a:schemeClr val="tx2"/>
                </a:solidFill>
              </a:rPr>
              <a:t>회사제공자료</a:t>
            </a:r>
            <a:endParaRPr lang="en-US" altLang="ko-KR" sz="600" i="1">
              <a:solidFill>
                <a:schemeClr val="tx2"/>
              </a:solidFill>
            </a:endParaRPr>
          </a:p>
          <a:p>
            <a:pPr>
              <a:lnSpc>
                <a:spcPts val="80"/>
              </a:lnSpc>
              <a:spcAft>
                <a:spcPts val="600"/>
              </a:spcAft>
            </a:pPr>
            <a:r>
              <a:rPr lang="en-US" altLang="ko-KR" sz="600" i="1">
                <a:solidFill>
                  <a:schemeClr val="tx2"/>
                </a:solidFill>
              </a:rPr>
              <a:t>Note:</a:t>
            </a:r>
            <a:r>
              <a:rPr lang="ko-KR" altLang="en-US" sz="600" i="1">
                <a:solidFill>
                  <a:schemeClr val="tx2"/>
                </a:solidFill>
              </a:rPr>
              <a:t> </a:t>
            </a:r>
            <a:r>
              <a:rPr lang="en-US" altLang="ko-KR" sz="600" i="1">
                <a:solidFill>
                  <a:schemeClr val="tx2"/>
                </a:solidFill>
              </a:rPr>
              <a:t>COVID-19 </a:t>
            </a:r>
            <a:r>
              <a:rPr lang="ko-KR" altLang="en-US" sz="600" i="1">
                <a:solidFill>
                  <a:schemeClr val="tx2"/>
                </a:solidFill>
              </a:rPr>
              <a:t>인체진단용 제품 및 판매중단상품</a:t>
            </a:r>
            <a:r>
              <a:rPr lang="en-US" altLang="ko-KR" sz="600" i="1">
                <a:solidFill>
                  <a:schemeClr val="tx2"/>
                </a:solidFill>
              </a:rPr>
              <a:t>(PBS/FBS) </a:t>
            </a:r>
            <a:r>
              <a:rPr lang="ko-KR" altLang="en-US" sz="600" i="1">
                <a:solidFill>
                  <a:schemeClr val="tx2"/>
                </a:solidFill>
              </a:rPr>
              <a:t>관련 매출액 제외 후 금액임</a:t>
            </a:r>
            <a:r>
              <a:rPr lang="en-US" altLang="ko-KR" sz="600" i="1">
                <a:solidFill>
                  <a:schemeClr val="tx2"/>
                </a:solidFill>
              </a:rPr>
              <a:t>. </a:t>
            </a:r>
            <a:endParaRPr lang="en-US" altLang="ko-KR" sz="600" i="1" dirty="0">
              <a:solidFill>
                <a:schemeClr val="tx2"/>
              </a:solidFill>
            </a:endParaRPr>
          </a:p>
        </p:txBody>
      </p:sp>
      <p:sp>
        <p:nvSpPr>
          <p:cNvPr id="31" name="타원 30">
            <a:extLst>
              <a:ext uri="{FF2B5EF4-FFF2-40B4-BE49-F238E27FC236}">
                <a16:creationId xmlns:a16="http://schemas.microsoft.com/office/drawing/2014/main" id="{DD6BE305-BEBC-4D82-AD77-03CBF0AC6138}"/>
              </a:ext>
            </a:extLst>
          </p:cNvPr>
          <p:cNvSpPr/>
          <p:nvPr/>
        </p:nvSpPr>
        <p:spPr>
          <a:xfrm>
            <a:off x="4094242" y="4289075"/>
            <a:ext cx="455408" cy="159982"/>
          </a:xfrm>
          <a:prstGeom prst="ellipse">
            <a:avLst/>
          </a:prstGeom>
          <a:solidFill>
            <a:srgbClr val="00A3A1"/>
          </a:solidFill>
          <a:ln>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43.6%</a:t>
            </a:r>
            <a:endParaRPr lang="ko-KR" altLang="en-US" sz="617" dirty="0">
              <a:solidFill>
                <a:schemeClr val="bg1"/>
              </a:solidFill>
            </a:endParaRPr>
          </a:p>
        </p:txBody>
      </p:sp>
      <p:grpSp>
        <p:nvGrpSpPr>
          <p:cNvPr id="3" name="그룹 2">
            <a:extLst>
              <a:ext uri="{FF2B5EF4-FFF2-40B4-BE49-F238E27FC236}">
                <a16:creationId xmlns:a16="http://schemas.microsoft.com/office/drawing/2014/main" id="{5DD96A21-48DB-4E91-93A3-B89DFFE62C5B}"/>
              </a:ext>
            </a:extLst>
          </p:cNvPr>
          <p:cNvGrpSpPr/>
          <p:nvPr/>
        </p:nvGrpSpPr>
        <p:grpSpPr>
          <a:xfrm>
            <a:off x="3824550" y="1443749"/>
            <a:ext cx="935021" cy="1109967"/>
            <a:chOff x="4079523" y="1443749"/>
            <a:chExt cx="935021" cy="1109967"/>
          </a:xfrm>
        </p:grpSpPr>
        <p:sp>
          <p:nvSpPr>
            <p:cNvPr id="28" name="직사각형 27">
              <a:extLst>
                <a:ext uri="{FF2B5EF4-FFF2-40B4-BE49-F238E27FC236}">
                  <a16:creationId xmlns:a16="http://schemas.microsoft.com/office/drawing/2014/main" id="{1F32D6FD-7364-462E-87CD-E1D0FCEF2660}"/>
                </a:ext>
              </a:extLst>
            </p:cNvPr>
            <p:cNvSpPr/>
            <p:nvPr/>
          </p:nvSpPr>
          <p:spPr>
            <a:xfrm>
              <a:off x="4079523" y="1443749"/>
              <a:ext cx="935021" cy="231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b="1" i="1" u="sng">
                  <a:solidFill>
                    <a:srgbClr val="C00000"/>
                  </a:solidFill>
                </a:rPr>
                <a:t>CAGR(18~21.06LTM)</a:t>
              </a:r>
              <a:endParaRPr lang="ko-KR" altLang="en-US" sz="794" b="1" i="1" u="sng" dirty="0">
                <a:solidFill>
                  <a:srgbClr val="C00000"/>
                </a:solidFill>
              </a:endParaRPr>
            </a:p>
          </p:txBody>
        </p:sp>
        <p:sp>
          <p:nvSpPr>
            <p:cNvPr id="29" name="타원 28">
              <a:extLst>
                <a:ext uri="{FF2B5EF4-FFF2-40B4-BE49-F238E27FC236}">
                  <a16:creationId xmlns:a16="http://schemas.microsoft.com/office/drawing/2014/main" id="{87F94ABB-DE63-4E46-97FD-489289BDC8B7}"/>
                </a:ext>
              </a:extLst>
            </p:cNvPr>
            <p:cNvSpPr/>
            <p:nvPr/>
          </p:nvSpPr>
          <p:spPr>
            <a:xfrm>
              <a:off x="4334877" y="2148352"/>
              <a:ext cx="455408" cy="16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43.3%</a:t>
              </a:r>
              <a:endParaRPr lang="ko-KR" altLang="en-US" sz="617" dirty="0">
                <a:solidFill>
                  <a:schemeClr val="bg1"/>
                </a:solidFill>
              </a:endParaRPr>
            </a:p>
          </p:txBody>
        </p:sp>
        <p:sp>
          <p:nvSpPr>
            <p:cNvPr id="30" name="타원 29">
              <a:extLst>
                <a:ext uri="{FF2B5EF4-FFF2-40B4-BE49-F238E27FC236}">
                  <a16:creationId xmlns:a16="http://schemas.microsoft.com/office/drawing/2014/main" id="{A994A651-2AF2-4486-AF78-FBCD74000945}"/>
                </a:ext>
              </a:extLst>
            </p:cNvPr>
            <p:cNvSpPr/>
            <p:nvPr/>
          </p:nvSpPr>
          <p:spPr>
            <a:xfrm>
              <a:off x="4346135" y="2389210"/>
              <a:ext cx="454547" cy="16450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11.0%</a:t>
              </a:r>
              <a:endParaRPr lang="ko-KR" altLang="en-US" sz="617" dirty="0">
                <a:solidFill>
                  <a:schemeClr val="bg1"/>
                </a:solidFill>
              </a:endParaRPr>
            </a:p>
          </p:txBody>
        </p:sp>
        <p:sp>
          <p:nvSpPr>
            <p:cNvPr id="32" name="타원 31">
              <a:extLst>
                <a:ext uri="{FF2B5EF4-FFF2-40B4-BE49-F238E27FC236}">
                  <a16:creationId xmlns:a16="http://schemas.microsoft.com/office/drawing/2014/main" id="{ABD12AD3-705C-4081-BC59-7D0D82E9FAF1}"/>
                </a:ext>
              </a:extLst>
            </p:cNvPr>
            <p:cNvSpPr/>
            <p:nvPr/>
          </p:nvSpPr>
          <p:spPr>
            <a:xfrm>
              <a:off x="4334877" y="1905295"/>
              <a:ext cx="455408" cy="16129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33.5%</a:t>
              </a:r>
              <a:endParaRPr lang="ko-KR" altLang="en-US" sz="617" dirty="0">
                <a:solidFill>
                  <a:schemeClr val="bg1"/>
                </a:solidFill>
              </a:endParaRPr>
            </a:p>
          </p:txBody>
        </p:sp>
      </p:grpSp>
      <p:grpSp>
        <p:nvGrpSpPr>
          <p:cNvPr id="4" name="그룹 3">
            <a:extLst>
              <a:ext uri="{FF2B5EF4-FFF2-40B4-BE49-F238E27FC236}">
                <a16:creationId xmlns:a16="http://schemas.microsoft.com/office/drawing/2014/main" id="{05CBD468-7670-49D9-B41E-4BB2001A40F5}"/>
              </a:ext>
            </a:extLst>
          </p:cNvPr>
          <p:cNvGrpSpPr/>
          <p:nvPr/>
        </p:nvGrpSpPr>
        <p:grpSpPr>
          <a:xfrm>
            <a:off x="8452026" y="1446176"/>
            <a:ext cx="935021" cy="1375705"/>
            <a:chOff x="8434442" y="1446176"/>
            <a:chExt cx="935021" cy="1375705"/>
          </a:xfrm>
        </p:grpSpPr>
        <p:sp>
          <p:nvSpPr>
            <p:cNvPr id="33" name="타원 32">
              <a:extLst>
                <a:ext uri="{FF2B5EF4-FFF2-40B4-BE49-F238E27FC236}">
                  <a16:creationId xmlns:a16="http://schemas.microsoft.com/office/drawing/2014/main" id="{9A7A8DB3-F012-4A8F-88C4-E736DCF5A30D}"/>
                </a:ext>
              </a:extLst>
            </p:cNvPr>
            <p:cNvSpPr/>
            <p:nvPr/>
          </p:nvSpPr>
          <p:spPr>
            <a:xfrm>
              <a:off x="8683040" y="1924345"/>
              <a:ext cx="455408" cy="177429"/>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48.0%</a:t>
              </a:r>
              <a:endParaRPr lang="ko-KR" altLang="en-US" sz="617" dirty="0">
                <a:solidFill>
                  <a:schemeClr val="bg1"/>
                </a:solidFill>
              </a:endParaRPr>
            </a:p>
          </p:txBody>
        </p:sp>
        <p:sp>
          <p:nvSpPr>
            <p:cNvPr id="35" name="직사각형 34">
              <a:extLst>
                <a:ext uri="{FF2B5EF4-FFF2-40B4-BE49-F238E27FC236}">
                  <a16:creationId xmlns:a16="http://schemas.microsoft.com/office/drawing/2014/main" id="{84F3DC11-0112-477A-9703-171ACC53D1CD}"/>
                </a:ext>
              </a:extLst>
            </p:cNvPr>
            <p:cNvSpPr/>
            <p:nvPr/>
          </p:nvSpPr>
          <p:spPr>
            <a:xfrm>
              <a:off x="8434442" y="1446176"/>
              <a:ext cx="935021" cy="231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b="1" i="1" u="sng">
                  <a:solidFill>
                    <a:srgbClr val="C00000"/>
                  </a:solidFill>
                </a:rPr>
                <a:t>CAGR(18~21.06LTM)</a:t>
              </a:r>
              <a:endParaRPr lang="ko-KR" altLang="en-US" sz="794" b="1" i="1" u="sng" dirty="0">
                <a:solidFill>
                  <a:srgbClr val="C00000"/>
                </a:solidFill>
              </a:endParaRPr>
            </a:p>
          </p:txBody>
        </p:sp>
        <p:sp>
          <p:nvSpPr>
            <p:cNvPr id="36" name="타원 35">
              <a:extLst>
                <a:ext uri="{FF2B5EF4-FFF2-40B4-BE49-F238E27FC236}">
                  <a16:creationId xmlns:a16="http://schemas.microsoft.com/office/drawing/2014/main" id="{9B8B3817-8819-4501-BC55-794AEE2DC2E5}"/>
                </a:ext>
              </a:extLst>
            </p:cNvPr>
            <p:cNvSpPr/>
            <p:nvPr/>
          </p:nvSpPr>
          <p:spPr>
            <a:xfrm>
              <a:off x="8698790" y="2416517"/>
              <a:ext cx="455408" cy="16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32.1%</a:t>
              </a:r>
              <a:endParaRPr lang="ko-KR" altLang="en-US" sz="617" dirty="0">
                <a:solidFill>
                  <a:schemeClr val="bg1"/>
                </a:solidFill>
              </a:endParaRPr>
            </a:p>
          </p:txBody>
        </p:sp>
        <p:sp>
          <p:nvSpPr>
            <p:cNvPr id="37" name="타원 36">
              <a:extLst>
                <a:ext uri="{FF2B5EF4-FFF2-40B4-BE49-F238E27FC236}">
                  <a16:creationId xmlns:a16="http://schemas.microsoft.com/office/drawing/2014/main" id="{47E8DEB5-B322-4AB8-953D-9BB811BB725B}"/>
                </a:ext>
              </a:extLst>
            </p:cNvPr>
            <p:cNvSpPr/>
            <p:nvPr/>
          </p:nvSpPr>
          <p:spPr>
            <a:xfrm>
              <a:off x="8710048" y="2657375"/>
              <a:ext cx="454547" cy="16450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15.4%</a:t>
              </a:r>
              <a:endParaRPr lang="ko-KR" altLang="en-US" sz="617" dirty="0">
                <a:solidFill>
                  <a:schemeClr val="bg1"/>
                </a:solidFill>
              </a:endParaRPr>
            </a:p>
          </p:txBody>
        </p:sp>
        <p:sp>
          <p:nvSpPr>
            <p:cNvPr id="38" name="타원 37">
              <a:extLst>
                <a:ext uri="{FF2B5EF4-FFF2-40B4-BE49-F238E27FC236}">
                  <a16:creationId xmlns:a16="http://schemas.microsoft.com/office/drawing/2014/main" id="{116C5114-0D6E-4F8C-B47F-B98B94D71B8D}"/>
                </a:ext>
              </a:extLst>
            </p:cNvPr>
            <p:cNvSpPr/>
            <p:nvPr/>
          </p:nvSpPr>
          <p:spPr>
            <a:xfrm>
              <a:off x="8698790" y="2173460"/>
              <a:ext cx="455408" cy="161299"/>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23.3%</a:t>
              </a:r>
              <a:endParaRPr lang="ko-KR" altLang="en-US" sz="617" dirty="0">
                <a:solidFill>
                  <a:schemeClr val="bg1"/>
                </a:solidFill>
              </a:endParaRPr>
            </a:p>
          </p:txBody>
        </p:sp>
      </p:grpSp>
      <p:sp>
        <p:nvSpPr>
          <p:cNvPr id="41" name="직사각형 40">
            <a:extLst>
              <a:ext uri="{FF2B5EF4-FFF2-40B4-BE49-F238E27FC236}">
                <a16:creationId xmlns:a16="http://schemas.microsoft.com/office/drawing/2014/main" id="{F265CBA0-78BC-498A-8097-2020DD2378AE}"/>
              </a:ext>
            </a:extLst>
          </p:cNvPr>
          <p:cNvSpPr/>
          <p:nvPr/>
        </p:nvSpPr>
        <p:spPr>
          <a:xfrm>
            <a:off x="3824550" y="3826524"/>
            <a:ext cx="935021" cy="231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b="1" i="1" u="sng">
                <a:solidFill>
                  <a:srgbClr val="C00000"/>
                </a:solidFill>
              </a:rPr>
              <a:t>CAGR(18~21.06LTM)</a:t>
            </a:r>
            <a:endParaRPr lang="ko-KR" altLang="en-US" sz="794" b="1" i="1" u="sng" dirty="0">
              <a:solidFill>
                <a:srgbClr val="C00000"/>
              </a:solidFill>
            </a:endParaRPr>
          </a:p>
        </p:txBody>
      </p:sp>
      <p:grpSp>
        <p:nvGrpSpPr>
          <p:cNvPr id="5" name="그룹 4">
            <a:extLst>
              <a:ext uri="{FF2B5EF4-FFF2-40B4-BE49-F238E27FC236}">
                <a16:creationId xmlns:a16="http://schemas.microsoft.com/office/drawing/2014/main" id="{5939A146-1E28-4F3F-9A85-02BE33924358}"/>
              </a:ext>
            </a:extLst>
          </p:cNvPr>
          <p:cNvGrpSpPr/>
          <p:nvPr/>
        </p:nvGrpSpPr>
        <p:grpSpPr>
          <a:xfrm>
            <a:off x="4108316" y="4524499"/>
            <a:ext cx="464502" cy="650486"/>
            <a:chOff x="4073148" y="4066568"/>
            <a:chExt cx="464502" cy="650486"/>
          </a:xfrm>
        </p:grpSpPr>
        <p:sp>
          <p:nvSpPr>
            <p:cNvPr id="40" name="타원 39">
              <a:extLst>
                <a:ext uri="{FF2B5EF4-FFF2-40B4-BE49-F238E27FC236}">
                  <a16:creationId xmlns:a16="http://schemas.microsoft.com/office/drawing/2014/main" id="{8F6C09C1-39C6-45EA-B01D-C68E39B4C88C}"/>
                </a:ext>
              </a:extLst>
            </p:cNvPr>
            <p:cNvSpPr/>
            <p:nvPr/>
          </p:nvSpPr>
          <p:spPr>
            <a:xfrm>
              <a:off x="4073148" y="4066568"/>
              <a:ext cx="455408" cy="177429"/>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0.2%</a:t>
              </a:r>
              <a:endParaRPr lang="ko-KR" altLang="en-US" sz="617" dirty="0">
                <a:solidFill>
                  <a:schemeClr val="bg1"/>
                </a:solidFill>
              </a:endParaRPr>
            </a:p>
          </p:txBody>
        </p:sp>
        <p:sp>
          <p:nvSpPr>
            <p:cNvPr id="42" name="타원 41">
              <a:extLst>
                <a:ext uri="{FF2B5EF4-FFF2-40B4-BE49-F238E27FC236}">
                  <a16:creationId xmlns:a16="http://schemas.microsoft.com/office/drawing/2014/main" id="{A3101148-8DE4-40E6-8A6E-6DFEA98A47FE}"/>
                </a:ext>
              </a:extLst>
            </p:cNvPr>
            <p:cNvSpPr/>
            <p:nvPr/>
          </p:nvSpPr>
          <p:spPr>
            <a:xfrm>
              <a:off x="4073683" y="4319439"/>
              <a:ext cx="455408" cy="16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45.3%</a:t>
              </a:r>
              <a:endParaRPr lang="ko-KR" altLang="en-US" sz="617" dirty="0">
                <a:solidFill>
                  <a:schemeClr val="bg1"/>
                </a:solidFill>
              </a:endParaRPr>
            </a:p>
          </p:txBody>
        </p:sp>
        <p:sp>
          <p:nvSpPr>
            <p:cNvPr id="43" name="타원 42">
              <a:extLst>
                <a:ext uri="{FF2B5EF4-FFF2-40B4-BE49-F238E27FC236}">
                  <a16:creationId xmlns:a16="http://schemas.microsoft.com/office/drawing/2014/main" id="{6E2AB8E8-A90E-4402-A8A0-437469F221D7}"/>
                </a:ext>
              </a:extLst>
            </p:cNvPr>
            <p:cNvSpPr/>
            <p:nvPr/>
          </p:nvSpPr>
          <p:spPr>
            <a:xfrm>
              <a:off x="4083103" y="4552548"/>
              <a:ext cx="454547" cy="16450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23.8%</a:t>
              </a:r>
              <a:endParaRPr lang="ko-KR" altLang="en-US" sz="617" dirty="0">
                <a:solidFill>
                  <a:schemeClr val="bg1"/>
                </a:solidFill>
              </a:endParaRPr>
            </a:p>
          </p:txBody>
        </p:sp>
      </p:grpSp>
      <p:sp>
        <p:nvSpPr>
          <p:cNvPr id="46" name="TextBox 49">
            <a:extLst>
              <a:ext uri="{FF2B5EF4-FFF2-40B4-BE49-F238E27FC236}">
                <a16:creationId xmlns:a16="http://schemas.microsoft.com/office/drawing/2014/main" id="{302E47A7-05BB-4A63-9563-F47EE557CD4B}"/>
              </a:ext>
            </a:extLst>
          </p:cNvPr>
          <p:cNvSpPr txBox="1"/>
          <p:nvPr/>
        </p:nvSpPr>
        <p:spPr>
          <a:xfrm>
            <a:off x="5235162" y="3743450"/>
            <a:ext cx="3384841" cy="315606"/>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a:solidFill>
                  <a:schemeClr val="tx2"/>
                </a:solidFill>
              </a:rPr>
              <a:t>Source: </a:t>
            </a:r>
            <a:r>
              <a:rPr lang="ko-KR" altLang="en-US" sz="600" i="1">
                <a:solidFill>
                  <a:schemeClr val="tx2"/>
                </a:solidFill>
              </a:rPr>
              <a:t>회사제공자료</a:t>
            </a:r>
            <a:endParaRPr lang="en-US" altLang="ko-KR" sz="600" i="1">
              <a:solidFill>
                <a:schemeClr val="tx2"/>
              </a:solidFill>
            </a:endParaRPr>
          </a:p>
          <a:p>
            <a:pPr>
              <a:lnSpc>
                <a:spcPts val="80"/>
              </a:lnSpc>
              <a:spcAft>
                <a:spcPts val="600"/>
              </a:spcAft>
            </a:pPr>
            <a:r>
              <a:rPr lang="en-US" altLang="ko-KR" sz="600" i="1">
                <a:solidFill>
                  <a:schemeClr val="tx2"/>
                </a:solidFill>
              </a:rPr>
              <a:t>Note:</a:t>
            </a:r>
            <a:r>
              <a:rPr lang="ko-KR" altLang="en-US" sz="600" i="1">
                <a:solidFill>
                  <a:schemeClr val="tx2"/>
                </a:solidFill>
              </a:rPr>
              <a:t> </a:t>
            </a:r>
            <a:r>
              <a:rPr lang="en-US" altLang="ko-KR" sz="600" i="1">
                <a:solidFill>
                  <a:schemeClr val="tx2"/>
                </a:solidFill>
              </a:rPr>
              <a:t>COVID-19 </a:t>
            </a:r>
            <a:r>
              <a:rPr lang="ko-KR" altLang="en-US" sz="600" i="1">
                <a:solidFill>
                  <a:schemeClr val="tx2"/>
                </a:solidFill>
              </a:rPr>
              <a:t>인체진단용 제품 및 판매중단상품</a:t>
            </a:r>
            <a:r>
              <a:rPr lang="en-US" altLang="ko-KR" sz="600" i="1">
                <a:solidFill>
                  <a:schemeClr val="tx2"/>
                </a:solidFill>
              </a:rPr>
              <a:t>(PBS/FBS) </a:t>
            </a:r>
            <a:r>
              <a:rPr lang="ko-KR" altLang="en-US" sz="600" i="1">
                <a:solidFill>
                  <a:schemeClr val="tx2"/>
                </a:solidFill>
              </a:rPr>
              <a:t>관련 매출액 제외 후 금액임</a:t>
            </a:r>
            <a:r>
              <a:rPr lang="en-US" altLang="ko-KR" sz="600" i="1">
                <a:solidFill>
                  <a:schemeClr val="tx2"/>
                </a:solidFill>
              </a:rPr>
              <a:t>. </a:t>
            </a:r>
            <a:endParaRPr lang="en-US" altLang="ko-KR" sz="600" i="1" dirty="0">
              <a:solidFill>
                <a:schemeClr val="tx2"/>
              </a:solidFill>
            </a:endParaRPr>
          </a:p>
        </p:txBody>
      </p:sp>
      <p:sp>
        <p:nvSpPr>
          <p:cNvPr id="47" name="TextBox 49">
            <a:extLst>
              <a:ext uri="{FF2B5EF4-FFF2-40B4-BE49-F238E27FC236}">
                <a16:creationId xmlns:a16="http://schemas.microsoft.com/office/drawing/2014/main" id="{399146B6-2287-4F04-910F-701A3E02152C}"/>
              </a:ext>
            </a:extLst>
          </p:cNvPr>
          <p:cNvSpPr txBox="1"/>
          <p:nvPr/>
        </p:nvSpPr>
        <p:spPr>
          <a:xfrm>
            <a:off x="550560" y="6196388"/>
            <a:ext cx="3384841" cy="315606"/>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a:solidFill>
                  <a:schemeClr val="tx2"/>
                </a:solidFill>
              </a:rPr>
              <a:t>Source: </a:t>
            </a:r>
            <a:r>
              <a:rPr lang="ko-KR" altLang="en-US" sz="600" i="1">
                <a:solidFill>
                  <a:schemeClr val="tx2"/>
                </a:solidFill>
              </a:rPr>
              <a:t>회사제공자료</a:t>
            </a:r>
            <a:endParaRPr lang="en-US" altLang="ko-KR" sz="600" i="1">
              <a:solidFill>
                <a:schemeClr val="tx2"/>
              </a:solidFill>
            </a:endParaRPr>
          </a:p>
          <a:p>
            <a:pPr>
              <a:lnSpc>
                <a:spcPts val="80"/>
              </a:lnSpc>
              <a:spcAft>
                <a:spcPts val="600"/>
              </a:spcAft>
            </a:pPr>
            <a:r>
              <a:rPr lang="en-US" altLang="ko-KR" sz="600" i="1">
                <a:solidFill>
                  <a:schemeClr val="tx2"/>
                </a:solidFill>
              </a:rPr>
              <a:t>Note:</a:t>
            </a:r>
            <a:r>
              <a:rPr lang="ko-KR" altLang="en-US" sz="600" i="1">
                <a:solidFill>
                  <a:schemeClr val="tx2"/>
                </a:solidFill>
              </a:rPr>
              <a:t> </a:t>
            </a:r>
            <a:r>
              <a:rPr lang="en-US" altLang="ko-KR" sz="600" i="1">
                <a:solidFill>
                  <a:schemeClr val="tx2"/>
                </a:solidFill>
              </a:rPr>
              <a:t>COVID-19 </a:t>
            </a:r>
            <a:r>
              <a:rPr lang="ko-KR" altLang="en-US" sz="600" i="1">
                <a:solidFill>
                  <a:schemeClr val="tx2"/>
                </a:solidFill>
              </a:rPr>
              <a:t>인체진단용 제품 및 판매중단상품</a:t>
            </a:r>
            <a:r>
              <a:rPr lang="en-US" altLang="ko-KR" sz="600" i="1">
                <a:solidFill>
                  <a:schemeClr val="tx2"/>
                </a:solidFill>
              </a:rPr>
              <a:t>(PBS/FBS) </a:t>
            </a:r>
            <a:r>
              <a:rPr lang="ko-KR" altLang="en-US" sz="600" i="1">
                <a:solidFill>
                  <a:schemeClr val="tx2"/>
                </a:solidFill>
              </a:rPr>
              <a:t>관련 매출액 제외 후 금액임</a:t>
            </a:r>
            <a:r>
              <a:rPr lang="en-US" altLang="ko-KR" sz="600" i="1">
                <a:solidFill>
                  <a:schemeClr val="tx2"/>
                </a:solidFill>
              </a:rPr>
              <a:t>. </a:t>
            </a:r>
            <a:endParaRPr lang="en-US" altLang="ko-KR" sz="600" i="1" dirty="0">
              <a:solidFill>
                <a:schemeClr val="tx2"/>
              </a:solidFill>
            </a:endParaRPr>
          </a:p>
        </p:txBody>
      </p:sp>
      <p:sp>
        <p:nvSpPr>
          <p:cNvPr id="34" name="타원 33">
            <a:extLst>
              <a:ext uri="{FF2B5EF4-FFF2-40B4-BE49-F238E27FC236}">
                <a16:creationId xmlns:a16="http://schemas.microsoft.com/office/drawing/2014/main" id="{7F91E5D8-22C6-4652-B3C4-64C9133AE8FE}"/>
              </a:ext>
            </a:extLst>
          </p:cNvPr>
          <p:cNvSpPr/>
          <p:nvPr/>
        </p:nvSpPr>
        <p:spPr>
          <a:xfrm>
            <a:off x="4066847" y="1665286"/>
            <a:ext cx="455408" cy="159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tx1"/>
                </a:solidFill>
              </a:rPr>
              <a:t>18.6%</a:t>
            </a:r>
            <a:endParaRPr lang="ko-KR" altLang="en-US" sz="617" dirty="0">
              <a:solidFill>
                <a:schemeClr val="tx1"/>
              </a:solidFill>
            </a:endParaRPr>
          </a:p>
        </p:txBody>
      </p:sp>
    </p:spTree>
    <p:extLst>
      <p:ext uri="{BB962C8B-B14F-4D97-AF65-F5344CB8AC3E}">
        <p14:creationId xmlns:p14="http://schemas.microsoft.com/office/powerpoint/2010/main" val="732754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9"/>
          <p:cNvSpPr>
            <a:spLocks noGrp="1" noChangeArrowheads="1"/>
          </p:cNvSpPr>
          <p:nvPr>
            <p:ph type="title"/>
          </p:nvPr>
        </p:nvSpPr>
        <p:spPr bwMode="gray">
          <a:xfrm>
            <a:off x="422051" y="316043"/>
            <a:ext cx="8033805" cy="679450"/>
          </a:xfrm>
        </p:spPr>
        <p:txBody>
          <a:bodyPr/>
          <a:lstStyle/>
          <a:p>
            <a:r>
              <a:rPr lang="en-US" sz="3000" b="1" dirty="0"/>
              <a:t>Glossary</a:t>
            </a:r>
            <a:endParaRPr lang="en-GB" sz="3000" b="1" dirty="0"/>
          </a:p>
        </p:txBody>
      </p:sp>
      <p:graphicFrame>
        <p:nvGraphicFramePr>
          <p:cNvPr id="3" name="Table 4"/>
          <p:cNvGraphicFramePr>
            <a:graphicFrameLocks noGrp="1"/>
          </p:cNvGraphicFramePr>
          <p:nvPr>
            <p:extLst>
              <p:ext uri="{D42A27DB-BD31-4B8C-83A1-F6EECF244321}">
                <p14:modId xmlns:p14="http://schemas.microsoft.com/office/powerpoint/2010/main" val="451857858"/>
              </p:ext>
            </p:extLst>
          </p:nvPr>
        </p:nvGraphicFramePr>
        <p:xfrm>
          <a:off x="1102306" y="1058157"/>
          <a:ext cx="3850694" cy="5049681"/>
        </p:xfrm>
        <a:graphic>
          <a:graphicData uri="http://schemas.openxmlformats.org/drawingml/2006/table">
            <a:tbl>
              <a:tblPr firstRow="1" bandRow="1">
                <a:tableStyleId>{5C22544A-7EE6-4342-B048-85BDC9FD1C3A}</a:tableStyleId>
              </a:tblPr>
              <a:tblGrid>
                <a:gridCol w="655473">
                  <a:extLst>
                    <a:ext uri="{9D8B030D-6E8A-4147-A177-3AD203B41FA5}">
                      <a16:colId xmlns:a16="http://schemas.microsoft.com/office/drawing/2014/main" val="20000"/>
                    </a:ext>
                  </a:extLst>
                </a:gridCol>
                <a:gridCol w="3195221">
                  <a:extLst>
                    <a:ext uri="{9D8B030D-6E8A-4147-A177-3AD203B41FA5}">
                      <a16:colId xmlns:a16="http://schemas.microsoft.com/office/drawing/2014/main" val="20001"/>
                    </a:ext>
                  </a:extLst>
                </a:gridCol>
              </a:tblGrid>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ASP</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Average Selling Price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5252">
                <a:tc>
                  <a:txBody>
                    <a:bodyPr/>
                    <a:lstStyle/>
                    <a:p>
                      <a:pPr algn="l" rtl="0" fontAlgn="ctr"/>
                      <a:r>
                        <a:rPr lang="en-US" sz="900" b="1" i="0" u="none" strike="noStrike" kern="1200" dirty="0">
                          <a:solidFill>
                            <a:srgbClr val="00338D"/>
                          </a:solidFill>
                          <a:effectLst/>
                          <a:latin typeface="Arial" panose="020B0604020202020204" pitchFamily="34" charset="0"/>
                          <a:ea typeface="맑은 고딕" panose="020B0503020000020004" pitchFamily="50" charset="-127"/>
                          <a:cs typeface="+mn-cs"/>
                        </a:rPr>
                        <a:t>ASFV</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altLang="ko-KR" sz="900" b="0" i="0" u="none" strike="noStrike" kern="1200" dirty="0">
                          <a:solidFill>
                            <a:srgbClr val="00338D"/>
                          </a:solidFill>
                          <a:effectLst/>
                          <a:latin typeface="Arial" panose="020B0604020202020204" pitchFamily="34" charset="0"/>
                          <a:ea typeface="맑은 고딕" panose="020B0503020000020004" pitchFamily="50" charset="-127"/>
                          <a:cs typeface="+mn-cs"/>
                        </a:rPr>
                        <a:t>African Swine Fever Virus, </a:t>
                      </a:r>
                      <a:r>
                        <a:rPr lang="ko-KR" altLang="en-US" sz="900" b="0" i="0" u="none" strike="noStrike" kern="1200" dirty="0" err="1">
                          <a:solidFill>
                            <a:srgbClr val="00338D"/>
                          </a:solidFill>
                          <a:effectLst/>
                          <a:latin typeface="Arial" panose="020B0604020202020204" pitchFamily="34" charset="0"/>
                          <a:ea typeface="맑은 고딕" panose="020B0503020000020004" pitchFamily="50" charset="-127"/>
                          <a:cs typeface="+mn-cs"/>
                        </a:rPr>
                        <a:t>아프리카돼지열병바이러스</a:t>
                      </a:r>
                      <a:endParaRPr lang="en-US" sz="9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545792"/>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BS</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Balance Sheet</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CAGR</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Compound Annual Growth Rate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CAPEX</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Capital Expenditures</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CF</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Cash Flow</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COVID</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Coronavirus disease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CM</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Contribution Margin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87383175"/>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D&amp;A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Depreciation and Amortization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DC</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Defined Contribution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6153">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EBITDA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Earnings Before Interest, Tax, Depreciation and Amortization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ELISA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altLang="ko-KR" sz="900" b="0" i="0" u="none" strike="noStrike" kern="1200" dirty="0">
                          <a:solidFill>
                            <a:srgbClr val="00338D"/>
                          </a:solidFill>
                          <a:effectLst/>
                          <a:latin typeface="Arial" panose="020B0604020202020204" pitchFamily="34" charset="0"/>
                          <a:ea typeface="맑은 고딕" panose="020B0503020000020004" pitchFamily="50" charset="-127"/>
                          <a:cs typeface="+mn-cs"/>
                        </a:rPr>
                        <a:t>Enzyme-Linked Immunosorbent Assay</a:t>
                      </a:r>
                      <a:endParaRPr lang="en-US" sz="9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3205933"/>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ERP</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Enterprise Resource Planning</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FMDV</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altLang="ko-KR" sz="900" b="0" i="0" u="none" strike="noStrike" kern="1200" dirty="0">
                          <a:solidFill>
                            <a:srgbClr val="00338D"/>
                          </a:solidFill>
                          <a:effectLst/>
                          <a:latin typeface="Arial" panose="020B0604020202020204" pitchFamily="34" charset="0"/>
                          <a:ea typeface="맑은 고딕" panose="020B0503020000020004" pitchFamily="50" charset="-127"/>
                          <a:cs typeface="+mn-cs"/>
                        </a:rPr>
                        <a:t>Foot and Mouth Disease Virus, </a:t>
                      </a:r>
                      <a:r>
                        <a:rPr lang="ko-KR" altLang="en-US" sz="900" b="0" i="0" u="none" strike="noStrike" kern="1200" dirty="0">
                          <a:solidFill>
                            <a:srgbClr val="00338D"/>
                          </a:solidFill>
                          <a:effectLst/>
                          <a:latin typeface="Arial" panose="020B0604020202020204" pitchFamily="34" charset="0"/>
                          <a:ea typeface="맑은 고딕" panose="020B0503020000020004" pitchFamily="50" charset="-127"/>
                          <a:cs typeface="+mn-cs"/>
                        </a:rPr>
                        <a:t>구제역</a:t>
                      </a:r>
                      <a:endParaRPr lang="en-US" sz="9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3408788"/>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GMP</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Good Manufacturing Practice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2064006"/>
                  </a:ext>
                </a:extLst>
              </a:tr>
            </a:tbl>
          </a:graphicData>
        </a:graphic>
      </p:graphicFrame>
      <p:graphicFrame>
        <p:nvGraphicFramePr>
          <p:cNvPr id="7" name="Table 4">
            <a:extLst>
              <a:ext uri="{FF2B5EF4-FFF2-40B4-BE49-F238E27FC236}">
                <a16:creationId xmlns:a16="http://schemas.microsoft.com/office/drawing/2014/main" id="{3E8F0B7B-A7AA-47E5-B614-FCA8D23AFDC3}"/>
              </a:ext>
            </a:extLst>
          </p:cNvPr>
          <p:cNvGraphicFramePr>
            <a:graphicFrameLocks noGrp="1"/>
          </p:cNvGraphicFramePr>
          <p:nvPr>
            <p:extLst>
              <p:ext uri="{D42A27DB-BD31-4B8C-83A1-F6EECF244321}">
                <p14:modId xmlns:p14="http://schemas.microsoft.com/office/powerpoint/2010/main" val="2781710882"/>
              </p:ext>
            </p:extLst>
          </p:nvPr>
        </p:nvGraphicFramePr>
        <p:xfrm>
          <a:off x="5444066" y="1016152"/>
          <a:ext cx="3273394" cy="5049681"/>
        </p:xfrm>
        <a:graphic>
          <a:graphicData uri="http://schemas.openxmlformats.org/drawingml/2006/table">
            <a:tbl>
              <a:tblPr firstRow="1" bandRow="1">
                <a:tableStyleId>{5C22544A-7EE6-4342-B048-85BDC9FD1C3A}</a:tableStyleId>
              </a:tblPr>
              <a:tblGrid>
                <a:gridCol w="725915">
                  <a:extLst>
                    <a:ext uri="{9D8B030D-6E8A-4147-A177-3AD203B41FA5}">
                      <a16:colId xmlns:a16="http://schemas.microsoft.com/office/drawing/2014/main" val="20000"/>
                    </a:ext>
                  </a:extLst>
                </a:gridCol>
                <a:gridCol w="2547479">
                  <a:extLst>
                    <a:ext uri="{9D8B030D-6E8A-4147-A177-3AD203B41FA5}">
                      <a16:colId xmlns:a16="http://schemas.microsoft.com/office/drawing/2014/main" val="20001"/>
                    </a:ext>
                  </a:extLst>
                </a:gridCol>
              </a:tblGrid>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GP</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Gross Profit</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0049599"/>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ISO</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International Standard Organization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3671958"/>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LTM</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Last Twelve Months</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Mercury</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Target company (Median Diagnostics)</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NWC</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Net Working Capital</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5252">
                <a:tc>
                  <a:txBody>
                    <a:bodyPr/>
                    <a:lstStyle/>
                    <a:p>
                      <a:pPr algn="l" rtl="0" fontAlgn="ctr"/>
                      <a:r>
                        <a:rPr lang="en-US" sz="900" b="1" i="0" u="none" strike="noStrike" kern="1200" dirty="0">
                          <a:solidFill>
                            <a:srgbClr val="00338D"/>
                          </a:solidFill>
                          <a:effectLst/>
                          <a:latin typeface="Arial" panose="020B0604020202020204" pitchFamily="34" charset="0"/>
                          <a:ea typeface="맑은 고딕" panose="020B0503020000020004" pitchFamily="50" charset="-127"/>
                          <a:cs typeface="+mn-cs"/>
                        </a:rPr>
                        <a:t>ODM</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altLang="ko-KR" sz="900" b="0" i="0" u="none" strike="noStrike" kern="1200" dirty="0">
                          <a:solidFill>
                            <a:srgbClr val="00338D"/>
                          </a:solidFill>
                          <a:effectLst/>
                          <a:latin typeface="Arial" panose="020B0604020202020204" pitchFamily="34" charset="0"/>
                          <a:ea typeface="맑은 고딕" panose="020B0503020000020004" pitchFamily="50" charset="-127"/>
                          <a:cs typeface="+mn-cs"/>
                        </a:rPr>
                        <a:t>Original Development Manufacturer</a:t>
                      </a:r>
                      <a:endParaRPr lang="en-US" sz="9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5825440"/>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PCR</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900" b="0" i="0" u="none" strike="noStrike" kern="1200" dirty="0">
                          <a:solidFill>
                            <a:srgbClr val="00338D"/>
                          </a:solidFill>
                          <a:effectLst/>
                          <a:latin typeface="Arial" panose="020B0604020202020204" pitchFamily="34" charset="0"/>
                          <a:ea typeface="맑은 고딕" panose="020B0503020000020004" pitchFamily="50" charset="-127"/>
                          <a:cs typeface="+mn-cs"/>
                        </a:rPr>
                        <a:t>Polymerase Chain Reaction</a:t>
                      </a:r>
                      <a:endParaRPr lang="ko-KR" altLang="en-US" sz="9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846457"/>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PL</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Profit </a:t>
                      </a:r>
                      <a:r>
                        <a:rPr lang="en-US" sz="900" b="0" i="0" u="none" strike="noStrike" kern="1200" dirty="0">
                          <a:solidFill>
                            <a:srgbClr val="00338D"/>
                          </a:solidFill>
                          <a:effectLst/>
                          <a:latin typeface="Arial" panose="020B0604020202020204" pitchFamily="34" charset="0"/>
                          <a:ea typeface="맑은 고딕" panose="020B0503020000020004" pitchFamily="50" charset="-127"/>
                          <a:cs typeface="+mn-cs"/>
                        </a:rPr>
                        <a:t>and L</a:t>
                      </a:r>
                      <a:r>
                        <a:rPr lang="en-US" sz="900" b="0" i="0" u="none" strike="noStrike" dirty="0">
                          <a:solidFill>
                            <a:srgbClr val="00338D"/>
                          </a:solidFill>
                          <a:effectLst/>
                          <a:latin typeface="Arial" panose="020B0604020202020204" pitchFamily="34" charset="0"/>
                          <a:ea typeface="맑은 고딕" panose="020B0503020000020004" pitchFamily="50" charset="-127"/>
                        </a:rPr>
                        <a:t>oss</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Q</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Quarter</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QA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Quality Assurance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R&amp;D</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Research and Development</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6153">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RA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Regulatory Affair</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SG&amp;A</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Selling, General &amp; Administrative</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5252">
                <a:tc>
                  <a:txBody>
                    <a:bodyPr/>
                    <a:lstStyle/>
                    <a:p>
                      <a:pPr algn="l" rtl="0" fontAlgn="ctr"/>
                      <a:r>
                        <a:rPr lang="en-US" sz="900" b="1" i="0" u="none" strike="noStrike">
                          <a:solidFill>
                            <a:srgbClr val="00338D"/>
                          </a:solidFill>
                          <a:effectLst/>
                          <a:latin typeface="Arial" panose="020B0604020202020204" pitchFamily="34" charset="0"/>
                          <a:ea typeface="맑은 고딕" panose="020B0503020000020004" pitchFamily="50" charset="-127"/>
                        </a:rPr>
                        <a:t>USD</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a:solidFill>
                            <a:srgbClr val="00338D"/>
                          </a:solidFill>
                          <a:effectLst/>
                          <a:latin typeface="Arial" panose="020B0604020202020204" pitchFamily="34" charset="0"/>
                          <a:ea typeface="맑은 고딕" panose="020B0503020000020004" pitchFamily="50" charset="-127"/>
                        </a:rPr>
                        <a:t>United States Dollar</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35252">
                <a:tc>
                  <a:txBody>
                    <a:bodyPr/>
                    <a:lstStyle/>
                    <a:p>
                      <a:pPr algn="l" rtl="0" fontAlgn="ctr"/>
                      <a:r>
                        <a:rPr lang="en-US" sz="900" b="1" i="0" u="none" strike="noStrike" dirty="0">
                          <a:solidFill>
                            <a:srgbClr val="00338D"/>
                          </a:solidFill>
                          <a:effectLst/>
                          <a:latin typeface="Arial" panose="020B0604020202020204" pitchFamily="34" charset="0"/>
                          <a:ea typeface="맑은 고딕" panose="020B0503020000020004" pitchFamily="50" charset="-127"/>
                        </a:rPr>
                        <a:t>KRW</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900" b="0" i="0" u="none" strike="noStrike" dirty="0">
                          <a:solidFill>
                            <a:srgbClr val="00338D"/>
                          </a:solidFill>
                          <a:effectLst/>
                          <a:latin typeface="Arial" panose="020B0604020202020204" pitchFamily="34" charset="0"/>
                          <a:ea typeface="맑은 고딕" panose="020B0503020000020004" pitchFamily="50" charset="-127"/>
                        </a:rPr>
                        <a:t>Korean Won</a:t>
                      </a:r>
                    </a:p>
                  </a:txBody>
                  <a:tcPr marL="8401" marR="8401" marT="8401"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10407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250632D7-3700-49A8-AD25-A42CD975542C}"/>
              </a:ext>
            </a:extLst>
          </p:cNvPr>
          <p:cNvPicPr>
            <a:picLocks noChangeAspect="1"/>
          </p:cNvPicPr>
          <p:nvPr/>
        </p:nvPicPr>
        <p:blipFill>
          <a:blip r:embed="rId3"/>
          <a:stretch>
            <a:fillRect/>
          </a:stretch>
        </p:blipFill>
        <p:spPr>
          <a:xfrm>
            <a:off x="430451" y="1471470"/>
            <a:ext cx="5581650" cy="3467100"/>
          </a:xfrm>
          <a:prstGeom prst="rect">
            <a:avLst/>
          </a:prstGeom>
        </p:spPr>
      </p:pic>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12867" y="146848"/>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(4)</a:t>
            </a:r>
            <a:r>
              <a:rPr lang="en-US" altLang="ko-KR" sz="2400" b="1">
                <a:solidFill>
                  <a:srgbClr val="00338D"/>
                </a:solidFill>
                <a:cs typeface="KPMG Extralight"/>
              </a:rPr>
              <a:t> </a:t>
            </a:r>
            <a:r>
              <a:rPr lang="en-US" altLang="ko-KR" sz="3000" b="1">
                <a:solidFill>
                  <a:srgbClr val="00338D"/>
                </a:solidFill>
                <a:cs typeface="KPMG Extralight"/>
              </a:rPr>
              <a:t>ASP</a:t>
            </a:r>
            <a:r>
              <a:rPr lang="ko-KR" altLang="en-US" sz="3000">
                <a:solidFill>
                  <a:srgbClr val="00338D"/>
                </a:solidFill>
                <a:cs typeface="KPMG Extralight"/>
              </a:rPr>
              <a:t> </a:t>
            </a:r>
            <a:r>
              <a:rPr lang="en-US" altLang="ko-KR" sz="3000" b="1">
                <a:solidFill>
                  <a:srgbClr val="00338D"/>
                </a:solidFill>
                <a:cs typeface="KPMG Extralight"/>
              </a:rPr>
              <a:t>– Domestic (1/2)</a:t>
            </a:r>
            <a:endParaRPr lang="en-US" altLang="ko-KR" sz="30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6862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회사의 주요 제품군</a:t>
            </a:r>
            <a:r>
              <a:rPr lang="en-US" altLang="ko-KR" sz="900">
                <a:solidFill>
                  <a:srgbClr val="00338D"/>
                </a:solidFill>
                <a:latin typeface="Arial" panose="020B0604020202020204" pitchFamily="34" charset="0"/>
                <a:ea typeface="맑은 고딕" panose="020B0503020000020004" pitchFamily="50" charset="-127"/>
              </a:rPr>
              <a:t>(ELISA/PCR/Rapid)</a:t>
            </a:r>
            <a:r>
              <a:rPr lang="ko-KR" altLang="en-US" sz="900">
                <a:solidFill>
                  <a:srgbClr val="00338D"/>
                </a:solidFill>
                <a:latin typeface="Arial" panose="020B0604020202020204" pitchFamily="34" charset="0"/>
                <a:ea typeface="맑은 고딕" panose="020B0503020000020004" pitchFamily="50" charset="-127"/>
              </a:rPr>
              <a:t>의 품목별 매출단가는 기본적으로 관납제품임에 따라 그 변동폭이 크지 않으나</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일부 품목의 경우 경쟁사입찰 또는 단가 인하 요청 등에 의해 과거 대비 하락하는 모습을 보이고 있습니다</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또한 회사에 따르면 품질 업그레이드를 통해 단가 인상요인이 있을 개연성은 존재하나 과거 관련 케이스는 거의 존재하지 않는것으로 확인됩니다</a:t>
            </a:r>
            <a:r>
              <a:rPr lang="en-US" altLang="ko-KR" sz="900">
                <a:solidFill>
                  <a:srgbClr val="00338D"/>
                </a:solidFill>
                <a:latin typeface="Arial" panose="020B0604020202020204" pitchFamily="34" charset="0"/>
                <a:ea typeface="맑은 고딕" panose="020B0503020000020004" pitchFamily="50" charset="-127"/>
              </a:rPr>
              <a:t>.</a:t>
            </a:r>
          </a:p>
        </p:txBody>
      </p:sp>
      <p:sp>
        <p:nvSpPr>
          <p:cNvPr id="39" name="Text Placeholder 3">
            <a:extLst>
              <a:ext uri="{FF2B5EF4-FFF2-40B4-BE49-F238E27FC236}">
                <a16:creationId xmlns:a16="http://schemas.microsoft.com/office/drawing/2014/main" id="{406E2D37-BF0A-4122-88DE-F5CCE0ECB5BE}"/>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17" name="TextBox 49">
            <a:extLst>
              <a:ext uri="{FF2B5EF4-FFF2-40B4-BE49-F238E27FC236}">
                <a16:creationId xmlns:a16="http://schemas.microsoft.com/office/drawing/2014/main" id="{77CA88C8-6A1A-4E0B-AFBA-C5C2CD4BF951}"/>
              </a:ext>
            </a:extLst>
          </p:cNvPr>
          <p:cNvSpPr txBox="1"/>
          <p:nvPr/>
        </p:nvSpPr>
        <p:spPr>
          <a:xfrm>
            <a:off x="360115" y="4984653"/>
            <a:ext cx="3587631" cy="18631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a:t>
            </a:r>
            <a:r>
              <a:rPr lang="en-US" altLang="ko-KR" sz="600" i="1">
                <a:solidFill>
                  <a:schemeClr val="tx2"/>
                </a:solidFill>
              </a:rPr>
              <a:t>: </a:t>
            </a:r>
            <a:r>
              <a:rPr lang="ko-KR" altLang="en-US" sz="600" i="1">
                <a:solidFill>
                  <a:schemeClr val="tx2"/>
                </a:solidFill>
              </a:rPr>
              <a:t>회사제공자료</a:t>
            </a:r>
            <a:endParaRPr lang="en-US" altLang="ko-KR" sz="600" i="1">
              <a:solidFill>
                <a:schemeClr val="tx2"/>
              </a:solidFill>
            </a:endParaRPr>
          </a:p>
          <a:p>
            <a:pPr>
              <a:lnSpc>
                <a:spcPts val="80"/>
              </a:lnSpc>
              <a:spcAft>
                <a:spcPts val="600"/>
              </a:spcAft>
            </a:pPr>
            <a:r>
              <a:rPr lang="en-US" altLang="ko-KR" sz="600" i="1">
                <a:solidFill>
                  <a:schemeClr val="tx2"/>
                </a:solidFill>
              </a:rPr>
              <a:t>Note: 2018</a:t>
            </a:r>
            <a:r>
              <a:rPr lang="ko-KR" altLang="en-US" sz="600" i="1">
                <a:solidFill>
                  <a:schemeClr val="tx2"/>
                </a:solidFill>
              </a:rPr>
              <a:t>년 대비 </a:t>
            </a:r>
            <a:r>
              <a:rPr lang="en-US" altLang="ko-KR" sz="600" i="1">
                <a:solidFill>
                  <a:schemeClr val="tx2"/>
                </a:solidFill>
              </a:rPr>
              <a:t>2021</a:t>
            </a:r>
            <a:r>
              <a:rPr lang="ko-KR" altLang="en-US" sz="600" i="1">
                <a:solidFill>
                  <a:schemeClr val="tx2"/>
                </a:solidFill>
              </a:rPr>
              <a:t>년 </a:t>
            </a:r>
            <a:r>
              <a:rPr lang="en-US" altLang="ko-KR" sz="600" i="1">
                <a:solidFill>
                  <a:schemeClr val="tx2"/>
                </a:solidFill>
              </a:rPr>
              <a:t>6</a:t>
            </a:r>
            <a:r>
              <a:rPr lang="ko-KR" altLang="en-US" sz="600" i="1">
                <a:solidFill>
                  <a:schemeClr val="tx2"/>
                </a:solidFill>
              </a:rPr>
              <a:t>월</a:t>
            </a:r>
            <a:r>
              <a:rPr lang="en-US" altLang="ko-KR" sz="600" i="1">
                <a:solidFill>
                  <a:schemeClr val="tx2"/>
                </a:solidFill>
              </a:rPr>
              <a:t>LTM ASP</a:t>
            </a:r>
            <a:r>
              <a:rPr lang="ko-KR" altLang="en-US" sz="600" i="1">
                <a:solidFill>
                  <a:schemeClr val="tx2"/>
                </a:solidFill>
              </a:rPr>
              <a:t>의  </a:t>
            </a:r>
            <a:r>
              <a:rPr lang="en-US" altLang="ko-KR" sz="600" i="1">
                <a:solidFill>
                  <a:schemeClr val="tx2"/>
                </a:solidFill>
              </a:rPr>
              <a:t>CAGR%</a:t>
            </a:r>
            <a:r>
              <a:rPr lang="ko-KR" altLang="en-US" sz="600" i="1">
                <a:solidFill>
                  <a:schemeClr val="tx2"/>
                </a:solidFill>
              </a:rPr>
              <a:t>가  </a:t>
            </a:r>
            <a:r>
              <a:rPr lang="en-US" altLang="ko-KR" sz="600" i="1">
                <a:solidFill>
                  <a:schemeClr val="tx2"/>
                </a:solidFill>
              </a:rPr>
              <a:t>(2)~2 </a:t>
            </a:r>
            <a:r>
              <a:rPr lang="ko-KR" altLang="en-US" sz="600" i="1">
                <a:solidFill>
                  <a:schemeClr val="tx2"/>
                </a:solidFill>
              </a:rPr>
              <a:t>사이에 있을 경우</a:t>
            </a:r>
            <a:r>
              <a:rPr lang="en-US" altLang="ko-KR" sz="600" i="1">
                <a:solidFill>
                  <a:schemeClr val="tx2"/>
                </a:solidFill>
              </a:rPr>
              <a:t> '-' </a:t>
            </a:r>
            <a:r>
              <a:rPr lang="ko-KR" altLang="en-US" sz="600" i="1">
                <a:solidFill>
                  <a:schemeClr val="tx2"/>
                </a:solidFill>
              </a:rPr>
              <a:t>표기함</a:t>
            </a:r>
            <a:r>
              <a:rPr lang="en-US" altLang="ko-KR" sz="600" i="1">
                <a:solidFill>
                  <a:schemeClr val="tx2"/>
                </a:solidFill>
              </a:rPr>
              <a:t>. </a:t>
            </a:r>
            <a:endParaRPr lang="en-US" altLang="ko-KR" sz="600" i="1" dirty="0">
              <a:solidFill>
                <a:schemeClr val="tx2"/>
              </a:solidFill>
            </a:endParaRPr>
          </a:p>
        </p:txBody>
      </p:sp>
      <p:sp>
        <p:nvSpPr>
          <p:cNvPr id="37" name="타원 36">
            <a:extLst>
              <a:ext uri="{FF2B5EF4-FFF2-40B4-BE49-F238E27FC236}">
                <a16:creationId xmlns:a16="http://schemas.microsoft.com/office/drawing/2014/main" id="{409C6672-305B-4D02-9EEF-28D7CE32A2E7}"/>
              </a:ext>
            </a:extLst>
          </p:cNvPr>
          <p:cNvSpPr/>
          <p:nvPr/>
        </p:nvSpPr>
        <p:spPr>
          <a:xfrm>
            <a:off x="6031299" y="3252645"/>
            <a:ext cx="129401"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sp>
        <p:nvSpPr>
          <p:cNvPr id="38" name="타원 37">
            <a:extLst>
              <a:ext uri="{FF2B5EF4-FFF2-40B4-BE49-F238E27FC236}">
                <a16:creationId xmlns:a16="http://schemas.microsoft.com/office/drawing/2014/main" id="{8154E23E-8BA7-4B85-9F4B-88F8141A027C}"/>
              </a:ext>
            </a:extLst>
          </p:cNvPr>
          <p:cNvSpPr/>
          <p:nvPr/>
        </p:nvSpPr>
        <p:spPr>
          <a:xfrm>
            <a:off x="6031299" y="3719370"/>
            <a:ext cx="129401"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sp>
        <p:nvSpPr>
          <p:cNvPr id="40" name="타원 39">
            <a:extLst>
              <a:ext uri="{FF2B5EF4-FFF2-40B4-BE49-F238E27FC236}">
                <a16:creationId xmlns:a16="http://schemas.microsoft.com/office/drawing/2014/main" id="{785E895A-4902-42C5-8356-B8F8F25466D2}"/>
              </a:ext>
            </a:extLst>
          </p:cNvPr>
          <p:cNvSpPr/>
          <p:nvPr/>
        </p:nvSpPr>
        <p:spPr>
          <a:xfrm>
            <a:off x="6031299" y="3881295"/>
            <a:ext cx="129401"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sp>
        <p:nvSpPr>
          <p:cNvPr id="41" name="타원 40">
            <a:extLst>
              <a:ext uri="{FF2B5EF4-FFF2-40B4-BE49-F238E27FC236}">
                <a16:creationId xmlns:a16="http://schemas.microsoft.com/office/drawing/2014/main" id="{5370D3FB-FDED-4DF3-8C32-E133FAAFA1A8}"/>
              </a:ext>
            </a:extLst>
          </p:cNvPr>
          <p:cNvSpPr/>
          <p:nvPr/>
        </p:nvSpPr>
        <p:spPr>
          <a:xfrm>
            <a:off x="6040811" y="4621605"/>
            <a:ext cx="129426" cy="129390"/>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2</a:t>
            </a:r>
            <a:endParaRPr lang="ko-KR" altLang="en-US" sz="700" dirty="0">
              <a:solidFill>
                <a:srgbClr val="FFFFFF"/>
              </a:solidFill>
              <a:latin typeface=""/>
              <a:cs typeface="KPMG Extralight"/>
            </a:endParaRPr>
          </a:p>
        </p:txBody>
      </p:sp>
      <p:sp>
        <p:nvSpPr>
          <p:cNvPr id="42" name="타원 41">
            <a:extLst>
              <a:ext uri="{FF2B5EF4-FFF2-40B4-BE49-F238E27FC236}">
                <a16:creationId xmlns:a16="http://schemas.microsoft.com/office/drawing/2014/main" id="{EF28431C-035B-4831-95F8-11C621CA7B76}"/>
              </a:ext>
            </a:extLst>
          </p:cNvPr>
          <p:cNvSpPr/>
          <p:nvPr/>
        </p:nvSpPr>
        <p:spPr>
          <a:xfrm>
            <a:off x="6040811" y="4463640"/>
            <a:ext cx="129397" cy="129390"/>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3</a:t>
            </a:r>
            <a:endParaRPr lang="ko-KR" altLang="en-US" sz="700" dirty="0">
              <a:solidFill>
                <a:srgbClr val="FFFFFF"/>
              </a:solidFill>
              <a:latin typeface=""/>
              <a:cs typeface="KPMG Extralight"/>
            </a:endParaRPr>
          </a:p>
        </p:txBody>
      </p:sp>
      <p:sp>
        <p:nvSpPr>
          <p:cNvPr id="43" name="타원 42">
            <a:extLst>
              <a:ext uri="{FF2B5EF4-FFF2-40B4-BE49-F238E27FC236}">
                <a16:creationId xmlns:a16="http://schemas.microsoft.com/office/drawing/2014/main" id="{A49891E1-2AA2-4D44-B770-7A384D59D2D6}"/>
              </a:ext>
            </a:extLst>
          </p:cNvPr>
          <p:cNvSpPr/>
          <p:nvPr/>
        </p:nvSpPr>
        <p:spPr>
          <a:xfrm>
            <a:off x="6021761" y="2478815"/>
            <a:ext cx="129426" cy="129390"/>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4</a:t>
            </a:r>
            <a:endParaRPr lang="ko-KR" altLang="en-US" sz="700" dirty="0">
              <a:solidFill>
                <a:srgbClr val="FFFFFF"/>
              </a:solidFill>
              <a:latin typeface=""/>
              <a:cs typeface="KPMG Extralight"/>
            </a:endParaRPr>
          </a:p>
        </p:txBody>
      </p:sp>
    </p:spTree>
    <p:extLst>
      <p:ext uri="{BB962C8B-B14F-4D97-AF65-F5344CB8AC3E}">
        <p14:creationId xmlns:p14="http://schemas.microsoft.com/office/powerpoint/2010/main" val="2413967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2">
            <a:extLst>
              <a:ext uri="{FF2B5EF4-FFF2-40B4-BE49-F238E27FC236}">
                <a16:creationId xmlns:a16="http://schemas.microsoft.com/office/drawing/2014/main" id="{A5D36722-15C7-468A-946C-8170EC41C750}"/>
              </a:ext>
            </a:extLst>
          </p:cNvPr>
          <p:cNvGraphicFramePr>
            <a:graphicFrameLocks/>
          </p:cNvGraphicFramePr>
          <p:nvPr>
            <p:extLst>
              <p:ext uri="{D42A27DB-BD31-4B8C-83A1-F6EECF244321}">
                <p14:modId xmlns:p14="http://schemas.microsoft.com/office/powerpoint/2010/main" val="3404123884"/>
              </p:ext>
            </p:extLst>
          </p:nvPr>
        </p:nvGraphicFramePr>
        <p:xfrm>
          <a:off x="2971056" y="1314467"/>
          <a:ext cx="4641350" cy="27959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1">
            <a:extLst>
              <a:ext uri="{FF2B5EF4-FFF2-40B4-BE49-F238E27FC236}">
                <a16:creationId xmlns:a16="http://schemas.microsoft.com/office/drawing/2014/main" id="{93A102BD-0FF7-486A-BEAB-1DDFD4AA5FFA}"/>
              </a:ext>
            </a:extLst>
          </p:cNvPr>
          <p:cNvGraphicFramePr>
            <a:graphicFrameLocks/>
          </p:cNvGraphicFramePr>
          <p:nvPr>
            <p:extLst>
              <p:ext uri="{D42A27DB-BD31-4B8C-83A1-F6EECF244321}">
                <p14:modId xmlns:p14="http://schemas.microsoft.com/office/powerpoint/2010/main" val="4024129501"/>
              </p:ext>
            </p:extLst>
          </p:nvPr>
        </p:nvGraphicFramePr>
        <p:xfrm>
          <a:off x="71734" y="1314466"/>
          <a:ext cx="4641349" cy="2795979"/>
        </p:xfrm>
        <a:graphic>
          <a:graphicData uri="http://schemas.openxmlformats.org/drawingml/2006/chart">
            <c:chart xmlns:c="http://schemas.openxmlformats.org/drawingml/2006/chart" xmlns:r="http://schemas.openxmlformats.org/officeDocument/2006/relationships" r:id="rId4"/>
          </a:graphicData>
        </a:graphic>
      </p:graphicFrame>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12867" y="146848"/>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(4)</a:t>
            </a:r>
            <a:r>
              <a:rPr lang="en-US" altLang="ko-KR" sz="2400" b="1">
                <a:solidFill>
                  <a:srgbClr val="00338D"/>
                </a:solidFill>
                <a:cs typeface="KPMG Extralight"/>
              </a:rPr>
              <a:t> </a:t>
            </a:r>
            <a:r>
              <a:rPr lang="en-US" altLang="ko-KR" sz="3000" b="1">
                <a:solidFill>
                  <a:srgbClr val="00338D"/>
                </a:solidFill>
                <a:cs typeface="KPMG Extralight"/>
              </a:rPr>
              <a:t>ASP</a:t>
            </a:r>
            <a:r>
              <a:rPr lang="ko-KR" altLang="en-US" sz="3000">
                <a:solidFill>
                  <a:srgbClr val="00338D"/>
                </a:solidFill>
                <a:cs typeface="KPMG Extralight"/>
              </a:rPr>
              <a:t> </a:t>
            </a:r>
            <a:r>
              <a:rPr lang="en-US" altLang="ko-KR" sz="3000" b="1">
                <a:solidFill>
                  <a:srgbClr val="00338D"/>
                </a:solidFill>
                <a:cs typeface="KPMG Extralight"/>
              </a:rPr>
              <a:t>– Domestic (2/2)</a:t>
            </a:r>
            <a:endParaRPr lang="en-US" altLang="ko-KR" sz="30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6862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회사의 주요 제품군</a:t>
            </a:r>
            <a:r>
              <a:rPr lang="en-US" altLang="ko-KR" sz="900">
                <a:solidFill>
                  <a:srgbClr val="00338D"/>
                </a:solidFill>
                <a:latin typeface="Arial" panose="020B0604020202020204" pitchFamily="34" charset="0"/>
                <a:ea typeface="맑은 고딕" panose="020B0503020000020004" pitchFamily="50" charset="-127"/>
              </a:rPr>
              <a:t>(ELISA/PCR/Rapid)</a:t>
            </a:r>
            <a:r>
              <a:rPr lang="ko-KR" altLang="en-US" sz="900">
                <a:solidFill>
                  <a:srgbClr val="00338D"/>
                </a:solidFill>
                <a:latin typeface="Arial" panose="020B0604020202020204" pitchFamily="34" charset="0"/>
                <a:ea typeface="맑은 고딕" panose="020B0503020000020004" pitchFamily="50" charset="-127"/>
              </a:rPr>
              <a:t>의 품목별 매출단가는 기본적으로 관납제품임에 따라 그 변동폭이 크지 않으나</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일부 품목의 경우 경쟁사입찰 또는 단가 인하 요청 등에 의해 과거 대비 하락하는 모습을 보이고 있습니다</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또한 회사에 따르면 품질 업그레이드를 통해 단가 인상요인이 있을 개연성은 존재하나 과거 관련 케이스는 거의 존재하지 않는것으로 확인됩니다</a:t>
            </a:r>
            <a:r>
              <a:rPr lang="en-US" altLang="ko-KR" sz="900">
                <a:solidFill>
                  <a:srgbClr val="00338D"/>
                </a:solidFill>
                <a:latin typeface="Arial" panose="020B0604020202020204" pitchFamily="34" charset="0"/>
                <a:ea typeface="맑은 고딕" panose="020B0503020000020004" pitchFamily="50" charset="-127"/>
              </a:rPr>
              <a:t>.</a:t>
            </a:r>
          </a:p>
        </p:txBody>
      </p:sp>
      <p:sp>
        <p:nvSpPr>
          <p:cNvPr id="39" name="Text Placeholder 3">
            <a:extLst>
              <a:ext uri="{FF2B5EF4-FFF2-40B4-BE49-F238E27FC236}">
                <a16:creationId xmlns:a16="http://schemas.microsoft.com/office/drawing/2014/main" id="{406E2D37-BF0A-4122-88DE-F5CCE0ECB5BE}"/>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graphicFrame>
        <p:nvGraphicFramePr>
          <p:cNvPr id="12" name="Chart3">
            <a:extLst>
              <a:ext uri="{FF2B5EF4-FFF2-40B4-BE49-F238E27FC236}">
                <a16:creationId xmlns:a16="http://schemas.microsoft.com/office/drawing/2014/main" id="{8DFB12DA-6F41-4F22-8ADC-195ACA23ADBF}"/>
              </a:ext>
            </a:extLst>
          </p:cNvPr>
          <p:cNvGraphicFramePr>
            <a:graphicFrameLocks/>
          </p:cNvGraphicFramePr>
          <p:nvPr/>
        </p:nvGraphicFramePr>
        <p:xfrm>
          <a:off x="5922147" y="1314467"/>
          <a:ext cx="4589582" cy="27959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4">
            <a:extLst>
              <a:ext uri="{FF2B5EF4-FFF2-40B4-BE49-F238E27FC236}">
                <a16:creationId xmlns:a16="http://schemas.microsoft.com/office/drawing/2014/main" id="{54E351E0-FCFC-48F5-B4B5-720A93D6E55F}"/>
              </a:ext>
            </a:extLst>
          </p:cNvPr>
          <p:cNvGraphicFramePr>
            <a:graphicFrameLocks/>
          </p:cNvGraphicFramePr>
          <p:nvPr>
            <p:extLst>
              <p:ext uri="{D42A27DB-BD31-4B8C-83A1-F6EECF244321}">
                <p14:modId xmlns:p14="http://schemas.microsoft.com/office/powerpoint/2010/main" val="1605339743"/>
              </p:ext>
            </p:extLst>
          </p:nvPr>
        </p:nvGraphicFramePr>
        <p:xfrm>
          <a:off x="149063" y="3787908"/>
          <a:ext cx="4589582" cy="2794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5">
            <a:extLst>
              <a:ext uri="{FF2B5EF4-FFF2-40B4-BE49-F238E27FC236}">
                <a16:creationId xmlns:a16="http://schemas.microsoft.com/office/drawing/2014/main" id="{7C4C6479-BC75-4AFD-BEA7-A7FEEDD7CFAC}"/>
              </a:ext>
            </a:extLst>
          </p:cNvPr>
          <p:cNvGraphicFramePr>
            <a:graphicFrameLocks/>
          </p:cNvGraphicFramePr>
          <p:nvPr>
            <p:extLst>
              <p:ext uri="{D42A27DB-BD31-4B8C-83A1-F6EECF244321}">
                <p14:modId xmlns:p14="http://schemas.microsoft.com/office/powerpoint/2010/main" val="2727450256"/>
              </p:ext>
            </p:extLst>
          </p:nvPr>
        </p:nvGraphicFramePr>
        <p:xfrm>
          <a:off x="3052925" y="3787908"/>
          <a:ext cx="4491407" cy="279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Chart7">
            <a:extLst>
              <a:ext uri="{FF2B5EF4-FFF2-40B4-BE49-F238E27FC236}">
                <a16:creationId xmlns:a16="http://schemas.microsoft.com/office/drawing/2014/main" id="{2CEC524D-DB9C-463A-830A-61DEB6E6307C}"/>
              </a:ext>
            </a:extLst>
          </p:cNvPr>
          <p:cNvGraphicFramePr>
            <a:graphicFrameLocks/>
          </p:cNvGraphicFramePr>
          <p:nvPr>
            <p:extLst>
              <p:ext uri="{D42A27DB-BD31-4B8C-83A1-F6EECF244321}">
                <p14:modId xmlns:p14="http://schemas.microsoft.com/office/powerpoint/2010/main" val="1771428765"/>
              </p:ext>
            </p:extLst>
          </p:nvPr>
        </p:nvGraphicFramePr>
        <p:xfrm>
          <a:off x="5922147" y="3787908"/>
          <a:ext cx="4589581" cy="2794000"/>
        </p:xfrm>
        <a:graphic>
          <a:graphicData uri="http://schemas.openxmlformats.org/drawingml/2006/chart">
            <c:chart xmlns:c="http://schemas.openxmlformats.org/drawingml/2006/chart" xmlns:r="http://schemas.openxmlformats.org/officeDocument/2006/relationships" r:id="rId8"/>
          </a:graphicData>
        </a:graphic>
      </p:graphicFrame>
      <p:sp>
        <p:nvSpPr>
          <p:cNvPr id="19" name="TextBox 18">
            <a:extLst>
              <a:ext uri="{FF2B5EF4-FFF2-40B4-BE49-F238E27FC236}">
                <a16:creationId xmlns:a16="http://schemas.microsoft.com/office/drawing/2014/main" id="{769CFE71-4CA8-4AC5-977B-925FF9496209}"/>
              </a:ext>
            </a:extLst>
          </p:cNvPr>
          <p:cNvSpPr txBox="1"/>
          <p:nvPr/>
        </p:nvSpPr>
        <p:spPr>
          <a:xfrm>
            <a:off x="6240801" y="3196353"/>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a:t>
            </a:r>
            <a:r>
              <a:rPr lang="en-US" altLang="ko-KR" sz="600" i="1">
                <a:solidFill>
                  <a:schemeClr val="tx2"/>
                </a:solidFill>
              </a:rPr>
              <a:t>: </a:t>
            </a:r>
            <a:r>
              <a:rPr lang="ko-KR" altLang="en-US" sz="600" i="1">
                <a:solidFill>
                  <a:schemeClr val="tx2"/>
                </a:solidFill>
              </a:rPr>
              <a:t>회사제공자료</a:t>
            </a:r>
            <a:r>
              <a:rPr lang="en-US" altLang="ko-KR" sz="600" i="1">
                <a:solidFill>
                  <a:schemeClr val="tx2"/>
                </a:solidFill>
              </a:rPr>
              <a:t>`</a:t>
            </a:r>
            <a:endParaRPr lang="en-US" altLang="ko-KR" sz="600" i="1" dirty="0">
              <a:solidFill>
                <a:schemeClr val="tx2"/>
              </a:solidFill>
            </a:endParaRPr>
          </a:p>
        </p:txBody>
      </p:sp>
      <p:sp>
        <p:nvSpPr>
          <p:cNvPr id="20" name="TextBox 19">
            <a:extLst>
              <a:ext uri="{FF2B5EF4-FFF2-40B4-BE49-F238E27FC236}">
                <a16:creationId xmlns:a16="http://schemas.microsoft.com/office/drawing/2014/main" id="{C758C715-71A5-49EA-A7E8-435C2A97F8F2}"/>
              </a:ext>
            </a:extLst>
          </p:cNvPr>
          <p:cNvSpPr txBox="1"/>
          <p:nvPr/>
        </p:nvSpPr>
        <p:spPr>
          <a:xfrm>
            <a:off x="6240801" y="5685980"/>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a:t>
            </a:r>
            <a:r>
              <a:rPr lang="en-US" altLang="ko-KR" sz="600" i="1">
                <a:solidFill>
                  <a:schemeClr val="tx2"/>
                </a:solidFill>
              </a:rPr>
              <a:t>: </a:t>
            </a:r>
            <a:r>
              <a:rPr lang="ko-KR" altLang="en-US" sz="600" i="1">
                <a:solidFill>
                  <a:schemeClr val="tx2"/>
                </a:solidFill>
              </a:rPr>
              <a:t>회사제공자료</a:t>
            </a:r>
            <a:r>
              <a:rPr lang="en-US" altLang="ko-KR" sz="600" i="1">
                <a:solidFill>
                  <a:schemeClr val="tx2"/>
                </a:solidFill>
              </a:rPr>
              <a:t>`</a:t>
            </a:r>
            <a:endParaRPr lang="en-US" altLang="ko-KR" sz="600" i="1" dirty="0">
              <a:solidFill>
                <a:schemeClr val="tx2"/>
              </a:solidFill>
            </a:endParaRPr>
          </a:p>
        </p:txBody>
      </p:sp>
    </p:spTree>
    <p:extLst>
      <p:ext uri="{BB962C8B-B14F-4D97-AF65-F5344CB8AC3E}">
        <p14:creationId xmlns:p14="http://schemas.microsoft.com/office/powerpoint/2010/main" val="105363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hart13">
            <a:extLst>
              <a:ext uri="{FF2B5EF4-FFF2-40B4-BE49-F238E27FC236}">
                <a16:creationId xmlns:a16="http://schemas.microsoft.com/office/drawing/2014/main" id="{CE2152BD-5EE6-4BC2-8E3C-280E3EA6A23E}"/>
              </a:ext>
            </a:extLst>
          </p:cNvPr>
          <p:cNvGraphicFramePr>
            <a:graphicFrameLocks/>
          </p:cNvGraphicFramePr>
          <p:nvPr/>
        </p:nvGraphicFramePr>
        <p:xfrm>
          <a:off x="947521" y="4488542"/>
          <a:ext cx="7441620" cy="26376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9" name="Chart12">
            <a:extLst>
              <a:ext uri="{FF2B5EF4-FFF2-40B4-BE49-F238E27FC236}">
                <a16:creationId xmlns:a16="http://schemas.microsoft.com/office/drawing/2014/main" id="{DABF51BE-2D9B-4370-9C11-B6C26A28C585}"/>
              </a:ext>
            </a:extLst>
          </p:cNvPr>
          <p:cNvGraphicFramePr>
            <a:graphicFrameLocks/>
          </p:cNvGraphicFramePr>
          <p:nvPr/>
        </p:nvGraphicFramePr>
        <p:xfrm>
          <a:off x="259005" y="3155836"/>
          <a:ext cx="10799520" cy="2638610"/>
        </p:xfrm>
        <a:graphic>
          <a:graphicData uri="http://schemas.openxmlformats.org/drawingml/2006/chart">
            <c:chart xmlns:c="http://schemas.openxmlformats.org/drawingml/2006/chart" xmlns:r="http://schemas.openxmlformats.org/officeDocument/2006/relationships" r:id="rId7"/>
          </a:graphicData>
        </a:graphic>
      </p:graphicFrame>
      <p:grpSp>
        <p:nvGrpSpPr>
          <p:cNvPr id="34" name="그룹 33">
            <a:extLst>
              <a:ext uri="{FF2B5EF4-FFF2-40B4-BE49-F238E27FC236}">
                <a16:creationId xmlns:a16="http://schemas.microsoft.com/office/drawing/2014/main" id="{7ADEAE52-96DC-4028-9E38-4139875C5CB3}"/>
              </a:ext>
            </a:extLst>
          </p:cNvPr>
          <p:cNvGrpSpPr/>
          <p:nvPr/>
        </p:nvGrpSpPr>
        <p:grpSpPr>
          <a:xfrm>
            <a:off x="133472" y="1369806"/>
            <a:ext cx="11085340" cy="2637612"/>
            <a:chOff x="84971" y="1486258"/>
            <a:chExt cx="11688046" cy="2901373"/>
          </a:xfrm>
        </p:grpSpPr>
        <p:cxnSp>
          <p:nvCxnSpPr>
            <p:cNvPr id="15" name="직선 연결선 14">
              <a:extLst>
                <a:ext uri="{FF2B5EF4-FFF2-40B4-BE49-F238E27FC236}">
                  <a16:creationId xmlns:a16="http://schemas.microsoft.com/office/drawing/2014/main" id="{1E7316DA-BCD6-412D-AE50-3A7CAC44ADE2}"/>
                </a:ext>
              </a:extLst>
            </p:cNvPr>
            <p:cNvCxnSpPr>
              <a:cxnSpLocks/>
            </p:cNvCxnSpPr>
            <p:nvPr/>
          </p:nvCxnSpPr>
          <p:spPr>
            <a:xfrm flipV="1">
              <a:off x="3465483" y="1905125"/>
              <a:ext cx="0" cy="1142401"/>
            </a:xfrm>
            <a:prstGeom prst="line">
              <a:avLst/>
            </a:prstGeom>
            <a:ln w="6350">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graphicFrame>
          <p:nvGraphicFramePr>
            <p:cNvPr id="33" name="Chart11">
              <a:extLst>
                <a:ext uri="{FF2B5EF4-FFF2-40B4-BE49-F238E27FC236}">
                  <a16:creationId xmlns:a16="http://schemas.microsoft.com/office/drawing/2014/main" id="{EB7992C6-C096-462A-B4E5-CEFD1890587F}"/>
                </a:ext>
              </a:extLst>
            </p:cNvPr>
            <p:cNvGraphicFramePr>
              <a:graphicFrameLocks/>
            </p:cNvGraphicFramePr>
            <p:nvPr/>
          </p:nvGraphicFramePr>
          <p:xfrm>
            <a:off x="84971" y="1486258"/>
            <a:ext cx="11688046" cy="2901373"/>
          </p:xfrm>
          <a:graphic>
            <a:graphicData uri="http://schemas.openxmlformats.org/drawingml/2006/chart">
              <c:chart xmlns:c="http://schemas.openxmlformats.org/drawingml/2006/chart" xmlns:r="http://schemas.openxmlformats.org/officeDocument/2006/relationships" r:id="rId8"/>
            </a:graphicData>
          </a:graphic>
        </p:graphicFrame>
      </p:grpSp>
      <p:sp>
        <p:nvSpPr>
          <p:cNvPr id="63" name="직사각형 62">
            <a:extLst>
              <a:ext uri="{FF2B5EF4-FFF2-40B4-BE49-F238E27FC236}">
                <a16:creationId xmlns:a16="http://schemas.microsoft.com/office/drawing/2014/main" id="{E4815193-A458-4940-852F-E1589E8E8D5A}"/>
              </a:ext>
            </a:extLst>
          </p:cNvPr>
          <p:cNvSpPr/>
          <p:nvPr/>
        </p:nvSpPr>
        <p:spPr>
          <a:xfrm>
            <a:off x="414251" y="768908"/>
            <a:ext cx="9077499" cy="718565"/>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내수용 제품 </a:t>
            </a:r>
            <a:r>
              <a:rPr lang="en-US" altLang="ko-KR" sz="900" dirty="0">
                <a:solidFill>
                  <a:srgbClr val="00338D"/>
                </a:solidFill>
                <a:latin typeface="Arial" panose="020B0604020202020204" pitchFamily="34" charset="0"/>
                <a:ea typeface="맑은 고딕" panose="020B0503020000020004" pitchFamily="50" charset="-127"/>
              </a:rPr>
              <a:t>GP </a:t>
            </a:r>
            <a:r>
              <a:rPr lang="ko-KR" altLang="en-US" sz="900" dirty="0">
                <a:solidFill>
                  <a:srgbClr val="00338D"/>
                </a:solidFill>
                <a:latin typeface="Arial" panose="020B0604020202020204" pitchFamily="34" charset="0"/>
                <a:ea typeface="맑은 고딕" panose="020B0503020000020004" pitchFamily="50" charset="-127"/>
              </a:rPr>
              <a:t>마진은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년에서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사이 마진율이 좋은 제품 비중이 증가</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생산 수량이 증가하면서 각 제품별 생산단가는 하락하여 개선 되었습니다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원재료</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시약 등</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비</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필요생산설비</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및 인원 차이 등으로 인해 </a:t>
            </a:r>
            <a:r>
              <a:rPr lang="en-US" altLang="ko-KR" sz="900">
                <a:solidFill>
                  <a:srgbClr val="00338D"/>
                </a:solidFill>
                <a:latin typeface="Arial" panose="020B0604020202020204" pitchFamily="34" charset="0"/>
                <a:ea typeface="맑은 고딕" panose="020B0503020000020004" pitchFamily="50" charset="-127"/>
              </a:rPr>
              <a:t>ELISA</a:t>
            </a:r>
            <a:r>
              <a:rPr lang="ko-KR" altLang="en-US" sz="900">
                <a:solidFill>
                  <a:srgbClr val="00338D"/>
                </a:solidFill>
                <a:latin typeface="Arial" panose="020B0604020202020204" pitchFamily="34" charset="0"/>
                <a:ea typeface="맑은 고딕" panose="020B0503020000020004" pitchFamily="50" charset="-127"/>
              </a:rPr>
              <a:t>에 비해 마진율이 </a:t>
            </a:r>
            <a:r>
              <a:rPr lang="ko-KR" altLang="en-US" sz="900" dirty="0">
                <a:solidFill>
                  <a:srgbClr val="00338D"/>
                </a:solidFill>
                <a:latin typeface="Arial" panose="020B0604020202020204" pitchFamily="34" charset="0"/>
                <a:ea typeface="맑은 고딕" panose="020B0503020000020004" pitchFamily="50" charset="-127"/>
              </a:rPr>
              <a:t>높은 </a:t>
            </a:r>
            <a:r>
              <a:rPr lang="en-US" altLang="ko-KR" sz="900" dirty="0">
                <a:solidFill>
                  <a:srgbClr val="00338D"/>
                </a:solidFill>
                <a:latin typeface="Arial" panose="020B0604020202020204" pitchFamily="34" charset="0"/>
                <a:ea typeface="맑은 고딕" panose="020B0503020000020004" pitchFamily="50" charset="-127"/>
              </a:rPr>
              <a:t>PCR</a:t>
            </a:r>
            <a:r>
              <a:rPr lang="ko-KR" altLang="en-US" sz="900" dirty="0">
                <a:solidFill>
                  <a:srgbClr val="00338D"/>
                </a:solidFill>
                <a:latin typeface="Arial" panose="020B0604020202020204" pitchFamily="34" charset="0"/>
                <a:ea typeface="맑은 고딕" panose="020B0503020000020004" pitchFamily="50" charset="-127"/>
              </a:rPr>
              <a:t> 제품 비중이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증가하였습니다</a:t>
            </a:r>
            <a:r>
              <a:rPr lang="en-US" altLang="ko-KR" sz="900" dirty="0">
                <a:solidFill>
                  <a:srgbClr val="00338D"/>
                </a:solidFill>
                <a:latin typeface="Arial" panose="020B0604020202020204" pitchFamily="34" charset="0"/>
                <a:ea typeface="맑은 고딕" panose="020B0503020000020004" pitchFamily="50" charset="-127"/>
              </a:rPr>
              <a:t>. ELISA </a:t>
            </a:r>
            <a:r>
              <a:rPr lang="ko-KR" altLang="en-US" sz="900" dirty="0">
                <a:solidFill>
                  <a:srgbClr val="00338D"/>
                </a:solidFill>
                <a:latin typeface="Arial" panose="020B0604020202020204" pitchFamily="34" charset="0"/>
                <a:ea typeface="맑은 고딕" panose="020B0503020000020004" pitchFamily="50" charset="-127"/>
              </a:rPr>
              <a:t>제품 중에서는 </a:t>
            </a:r>
            <a:r>
              <a:rPr lang="en-US" altLang="ko-KR" sz="900" dirty="0">
                <a:solidFill>
                  <a:srgbClr val="00338D"/>
                </a:solidFill>
                <a:latin typeface="Arial" panose="020B0604020202020204" pitchFamily="34" charset="0"/>
                <a:ea typeface="맑은 고딕" panose="020B0503020000020004" pitchFamily="50" charset="-127"/>
              </a:rPr>
              <a:t>FMDV NSP </a:t>
            </a:r>
            <a:r>
              <a:rPr lang="ko-KR" altLang="en-US" sz="900" dirty="0">
                <a:solidFill>
                  <a:srgbClr val="00338D"/>
                </a:solidFill>
                <a:latin typeface="Arial" panose="020B0604020202020204" pitchFamily="34" charset="0"/>
                <a:ea typeface="맑은 고딕" panose="020B0503020000020004" pitchFamily="50" charset="-127"/>
              </a:rPr>
              <a:t>제품의 마진율이 타 제품에 비해 높은 수준으로</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ELISA </a:t>
            </a:r>
            <a:r>
              <a:rPr lang="ko-KR" altLang="en-US" sz="900" dirty="0">
                <a:solidFill>
                  <a:srgbClr val="00338D"/>
                </a:solidFill>
                <a:latin typeface="Arial" panose="020B0604020202020204" pitchFamily="34" charset="0"/>
                <a:ea typeface="맑은 고딕" panose="020B0503020000020004" pitchFamily="50" charset="-127"/>
              </a:rPr>
              <a:t>평균 마진율을 높였다가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년에는 </a:t>
            </a:r>
            <a:r>
              <a:rPr lang="en-US" altLang="ko-KR" sz="900" dirty="0">
                <a:solidFill>
                  <a:srgbClr val="00338D"/>
                </a:solidFill>
                <a:latin typeface="Arial" panose="020B0604020202020204" pitchFamily="34" charset="0"/>
                <a:ea typeface="맑은 고딕" panose="020B0503020000020004" pitchFamily="50" charset="-127"/>
              </a:rPr>
              <a:t>FMDV NSP </a:t>
            </a:r>
            <a:r>
              <a:rPr lang="ko-KR" altLang="en-US" sz="900" dirty="0">
                <a:solidFill>
                  <a:srgbClr val="00338D"/>
                </a:solidFill>
                <a:latin typeface="Arial" panose="020B0604020202020204" pitchFamily="34" charset="0"/>
                <a:ea typeface="맑은 고딕" panose="020B0503020000020004" pitchFamily="50" charset="-127"/>
              </a:rPr>
              <a:t>제품 판매가 감소하면서 국내 제품 전체 마진율이 </a:t>
            </a:r>
            <a:r>
              <a:rPr lang="ko-KR" altLang="en-US" sz="900">
                <a:solidFill>
                  <a:srgbClr val="00338D"/>
                </a:solidFill>
                <a:latin typeface="Arial" panose="020B0604020202020204" pitchFamily="34" charset="0"/>
                <a:ea typeface="맑은 고딕" panose="020B0503020000020004" pitchFamily="50" charset="-127"/>
              </a:rPr>
              <a:t>하락하였습니다</a:t>
            </a:r>
            <a:r>
              <a:rPr lang="en-US" altLang="ko-KR" sz="900">
                <a:solidFill>
                  <a:srgbClr val="00338D"/>
                </a:solidFill>
                <a:latin typeface="Arial" panose="020B0604020202020204" pitchFamily="34" charset="0"/>
                <a:ea typeface="맑은 고딕" panose="020B0503020000020004" pitchFamily="50" charset="-127"/>
              </a:rPr>
              <a:t>.</a:t>
            </a:r>
          </a:p>
        </p:txBody>
      </p:sp>
      <p:sp>
        <p:nvSpPr>
          <p:cNvPr id="32" name="TextBox 31">
            <a:extLst>
              <a:ext uri="{FF2B5EF4-FFF2-40B4-BE49-F238E27FC236}">
                <a16:creationId xmlns:a16="http://schemas.microsoft.com/office/drawing/2014/main" id="{536253B7-D683-4F84-9C3A-CAEF060AD5AC}"/>
              </a:ext>
            </a:extLst>
          </p:cNvPr>
          <p:cNvSpPr txBox="1"/>
          <p:nvPr/>
        </p:nvSpPr>
        <p:spPr>
          <a:xfrm>
            <a:off x="1237017" y="3099607"/>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43" name="타원 42">
            <a:extLst>
              <a:ext uri="{FF2B5EF4-FFF2-40B4-BE49-F238E27FC236}">
                <a16:creationId xmlns:a16="http://schemas.microsoft.com/office/drawing/2014/main" id="{886D77F5-723A-4424-97DC-873561D03654}"/>
              </a:ext>
            </a:extLst>
          </p:cNvPr>
          <p:cNvSpPr/>
          <p:nvPr/>
        </p:nvSpPr>
        <p:spPr>
          <a:xfrm>
            <a:off x="5510870" y="3614899"/>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grpSp>
        <p:nvGrpSpPr>
          <p:cNvPr id="4" name="그룹 3">
            <a:extLst>
              <a:ext uri="{FF2B5EF4-FFF2-40B4-BE49-F238E27FC236}">
                <a16:creationId xmlns:a16="http://schemas.microsoft.com/office/drawing/2014/main" id="{50B11E39-3387-49AD-AC68-8475510ECADE}"/>
              </a:ext>
            </a:extLst>
          </p:cNvPr>
          <p:cNvGrpSpPr/>
          <p:nvPr/>
        </p:nvGrpSpPr>
        <p:grpSpPr>
          <a:xfrm>
            <a:off x="7276614" y="2843148"/>
            <a:ext cx="3667715" cy="2328539"/>
            <a:chOff x="7381389" y="2843148"/>
            <a:chExt cx="3667715" cy="2328539"/>
          </a:xfrm>
        </p:grpSpPr>
        <p:graphicFrame>
          <p:nvGraphicFramePr>
            <p:cNvPr id="50" name="Chart8">
              <a:extLst>
                <a:ext uri="{FF2B5EF4-FFF2-40B4-BE49-F238E27FC236}">
                  <a16:creationId xmlns:a16="http://schemas.microsoft.com/office/drawing/2014/main" id="{BE819A16-65C0-45DA-879A-5458223F7C8D}"/>
                </a:ext>
              </a:extLst>
            </p:cNvPr>
            <p:cNvGraphicFramePr>
              <a:graphicFrameLocks/>
            </p:cNvGraphicFramePr>
            <p:nvPr/>
          </p:nvGraphicFramePr>
          <p:xfrm>
            <a:off x="7381389" y="2843148"/>
            <a:ext cx="3667715" cy="2328539"/>
          </p:xfrm>
          <a:graphic>
            <a:graphicData uri="http://schemas.openxmlformats.org/drawingml/2006/chart">
              <c:chart xmlns:c="http://schemas.openxmlformats.org/drawingml/2006/chart" xmlns:r="http://schemas.openxmlformats.org/officeDocument/2006/relationships" r:id="rId9"/>
            </a:graphicData>
          </a:graphic>
        </p:graphicFrame>
        <p:sp>
          <p:nvSpPr>
            <p:cNvPr id="46" name="타원 45">
              <a:extLst>
                <a:ext uri="{FF2B5EF4-FFF2-40B4-BE49-F238E27FC236}">
                  <a16:creationId xmlns:a16="http://schemas.microsoft.com/office/drawing/2014/main" id="{5A19B7B4-1C15-432E-8539-50C7767DD1B2}"/>
                </a:ext>
              </a:extLst>
            </p:cNvPr>
            <p:cNvSpPr/>
            <p:nvPr/>
          </p:nvSpPr>
          <p:spPr>
            <a:xfrm>
              <a:off x="7667377" y="2970209"/>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grpSp>
      <p:sp>
        <p:nvSpPr>
          <p:cNvPr id="47" name="TextBox 46">
            <a:extLst>
              <a:ext uri="{FF2B5EF4-FFF2-40B4-BE49-F238E27FC236}">
                <a16:creationId xmlns:a16="http://schemas.microsoft.com/office/drawing/2014/main" id="{10269692-2D18-44D6-96C6-BDC12BE7B69C}"/>
              </a:ext>
            </a:extLst>
          </p:cNvPr>
          <p:cNvSpPr txBox="1"/>
          <p:nvPr/>
        </p:nvSpPr>
        <p:spPr>
          <a:xfrm>
            <a:off x="1237017" y="4469248"/>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48" name="Rounded Rectangle 2">
            <a:extLst>
              <a:ext uri="{FF2B5EF4-FFF2-40B4-BE49-F238E27FC236}">
                <a16:creationId xmlns:a16="http://schemas.microsoft.com/office/drawing/2014/main" id="{56E6BE0E-8F66-4833-98AD-5EF19C43591E}"/>
              </a:ext>
            </a:extLst>
          </p:cNvPr>
          <p:cNvSpPr/>
          <p:nvPr>
            <p:custDataLst>
              <p:tags r:id="rId1"/>
            </p:custDataLst>
          </p:nvPr>
        </p:nvSpPr>
        <p:spPr>
          <a:xfrm>
            <a:off x="7778368" y="4598416"/>
            <a:ext cx="1937442" cy="56447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p>
            <a:pPr>
              <a:lnSpc>
                <a:spcPct val="120000"/>
              </a:lnSpc>
            </a:pPr>
            <a:r>
              <a:rPr lang="en-US" altLang="ko-KR" sz="700">
                <a:solidFill>
                  <a:schemeClr val="tx1"/>
                </a:solidFill>
              </a:rPr>
              <a:t>Bovi-check</a:t>
            </a:r>
            <a:r>
              <a:rPr lang="ko-KR" altLang="en-US" sz="700">
                <a:solidFill>
                  <a:schemeClr val="tx1"/>
                </a:solidFill>
              </a:rPr>
              <a:t> </a:t>
            </a:r>
            <a:r>
              <a:rPr lang="en-US" altLang="ko-KR" sz="700">
                <a:solidFill>
                  <a:schemeClr val="tx1"/>
                </a:solidFill>
              </a:rPr>
              <a:t>BT</a:t>
            </a:r>
            <a:r>
              <a:rPr lang="ko-KR" altLang="en-US" sz="700">
                <a:solidFill>
                  <a:schemeClr val="tx1"/>
                </a:solidFill>
              </a:rPr>
              <a:t> </a:t>
            </a:r>
            <a:r>
              <a:rPr lang="en-US" altLang="ko-KR" sz="700">
                <a:solidFill>
                  <a:schemeClr val="tx1"/>
                </a:solidFill>
              </a:rPr>
              <a:t>Direct</a:t>
            </a:r>
            <a:r>
              <a:rPr lang="ko-KR" altLang="en-US" sz="700">
                <a:solidFill>
                  <a:schemeClr val="tx1"/>
                </a:solidFill>
              </a:rPr>
              <a:t> </a:t>
            </a:r>
            <a:r>
              <a:rPr lang="en-US" altLang="ko-KR" sz="700">
                <a:solidFill>
                  <a:schemeClr val="tx1"/>
                </a:solidFill>
              </a:rPr>
              <a:t>ELISA</a:t>
            </a:r>
            <a:r>
              <a:rPr lang="ko-KR" altLang="en-US" sz="700">
                <a:solidFill>
                  <a:schemeClr val="tx1"/>
                </a:solidFill>
              </a:rPr>
              <a:t>  품목의 단위당 매출단가는 매년 큰 움직임이 없으나</a:t>
            </a:r>
            <a:r>
              <a:rPr lang="en-US" altLang="ko-KR" sz="700">
                <a:solidFill>
                  <a:schemeClr val="tx1"/>
                </a:solidFill>
              </a:rPr>
              <a:t>, </a:t>
            </a:r>
            <a:r>
              <a:rPr lang="ko-KR" altLang="en-US" sz="700">
                <a:solidFill>
                  <a:schemeClr val="tx1"/>
                </a:solidFill>
              </a:rPr>
              <a:t>단위당 매출원가가 매년 등락을 반복해 관련 </a:t>
            </a:r>
            <a:r>
              <a:rPr lang="en-US" altLang="ko-KR" sz="700">
                <a:solidFill>
                  <a:schemeClr val="tx1"/>
                </a:solidFill>
              </a:rPr>
              <a:t>GP%</a:t>
            </a:r>
            <a:r>
              <a:rPr lang="ko-KR" altLang="en-US" sz="700">
                <a:solidFill>
                  <a:schemeClr val="tx1"/>
                </a:solidFill>
              </a:rPr>
              <a:t>의 변동이 발생함</a:t>
            </a:r>
            <a:r>
              <a:rPr lang="en-US" altLang="ko-KR" sz="700">
                <a:solidFill>
                  <a:schemeClr val="tx1"/>
                </a:solidFill>
              </a:rPr>
              <a:t>.</a:t>
            </a:r>
            <a:endParaRPr lang="en-US" altLang="ko-KR" sz="700" dirty="0">
              <a:solidFill>
                <a:schemeClr val="tx1"/>
              </a:solidFill>
            </a:endParaRPr>
          </a:p>
        </p:txBody>
      </p:sp>
      <p:sp>
        <p:nvSpPr>
          <p:cNvPr id="2" name="직사각형 1">
            <a:extLst>
              <a:ext uri="{FF2B5EF4-FFF2-40B4-BE49-F238E27FC236}">
                <a16:creationId xmlns:a16="http://schemas.microsoft.com/office/drawing/2014/main" id="{ECED34A7-F950-4AB2-82B0-353B48D48478}"/>
              </a:ext>
            </a:extLst>
          </p:cNvPr>
          <p:cNvSpPr/>
          <p:nvPr/>
        </p:nvSpPr>
        <p:spPr>
          <a:xfrm>
            <a:off x="505691" y="1792730"/>
            <a:ext cx="316297" cy="126623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800" b="1">
                <a:solidFill>
                  <a:schemeClr val="bg1"/>
                </a:solidFill>
                <a:ea typeface="맑은 고딕" panose="020B0503020000020004" pitchFamily="50" charset="-127"/>
              </a:rPr>
              <a:t>국내제품</a:t>
            </a:r>
            <a:r>
              <a:rPr lang="en-US" altLang="ko-KR" sz="700" b="1">
                <a:solidFill>
                  <a:schemeClr val="bg1"/>
                </a:solidFill>
                <a:latin typeface="맑은 고딕" panose="020B0503020000020004" pitchFamily="50" charset="-127"/>
                <a:ea typeface="맑은 고딕" panose="020B0503020000020004" pitchFamily="50" charset="-127"/>
              </a:rPr>
              <a:t>/</a:t>
            </a:r>
            <a:r>
              <a:rPr lang="ko-KR" altLang="en-US" sz="700" b="1">
                <a:solidFill>
                  <a:schemeClr val="bg1"/>
                </a:solidFill>
                <a:latin typeface="맑은 고딕" panose="020B0503020000020004" pitchFamily="50" charset="-127"/>
                <a:ea typeface="맑은 고딕" panose="020B0503020000020004" pitchFamily="50" charset="-127"/>
              </a:rPr>
              <a:t>주요구성제품군        매출 및 </a:t>
            </a:r>
            <a:r>
              <a:rPr lang="en-US" altLang="ko-KR" sz="700" b="1">
                <a:solidFill>
                  <a:schemeClr val="bg1"/>
                </a:solidFill>
                <a:latin typeface="맑은 고딕" panose="020B0503020000020004" pitchFamily="50" charset="-127"/>
                <a:ea typeface="맑은 고딕" panose="020B0503020000020004" pitchFamily="50" charset="-127"/>
              </a:rPr>
              <a:t>GP%</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1" name="직사각형 20">
            <a:extLst>
              <a:ext uri="{FF2B5EF4-FFF2-40B4-BE49-F238E27FC236}">
                <a16:creationId xmlns:a16="http://schemas.microsoft.com/office/drawing/2014/main" id="{89FB0B44-616C-4E9F-94DC-040426C245ED}"/>
              </a:ext>
            </a:extLst>
          </p:cNvPr>
          <p:cNvSpPr/>
          <p:nvPr/>
        </p:nvSpPr>
        <p:spPr>
          <a:xfrm>
            <a:off x="505691" y="3276576"/>
            <a:ext cx="316297" cy="1266237"/>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700" b="1">
                <a:solidFill>
                  <a:schemeClr val="bg1"/>
                </a:solidFill>
                <a:latin typeface="맑은 고딕" panose="020B0503020000020004" pitchFamily="50" charset="-127"/>
                <a:ea typeface="맑은 고딕" panose="020B0503020000020004" pitchFamily="50" charset="-127"/>
              </a:rPr>
              <a:t>주요</a:t>
            </a:r>
            <a:r>
              <a:rPr lang="en-US" altLang="ko-KR" sz="700" b="1">
                <a:solidFill>
                  <a:schemeClr val="bg1"/>
                </a:solidFill>
                <a:latin typeface="맑은 고딕" panose="020B0503020000020004" pitchFamily="50" charset="-127"/>
                <a:ea typeface="맑은 고딕" panose="020B0503020000020004" pitchFamily="50" charset="-127"/>
              </a:rPr>
              <a:t>ELISA</a:t>
            </a:r>
            <a:r>
              <a:rPr lang="ko-KR" altLang="en-US" sz="700" b="1">
                <a:solidFill>
                  <a:schemeClr val="bg1"/>
                </a:solidFill>
                <a:latin typeface="맑은 고딕" panose="020B0503020000020004" pitchFamily="50" charset="-127"/>
                <a:ea typeface="맑은 고딕" panose="020B0503020000020004" pitchFamily="50" charset="-127"/>
              </a:rPr>
              <a:t>품목              매출 및 </a:t>
            </a:r>
            <a:r>
              <a:rPr lang="en-US" altLang="ko-KR" sz="700" b="1">
                <a:solidFill>
                  <a:schemeClr val="bg1"/>
                </a:solidFill>
                <a:latin typeface="맑은 고딕" panose="020B0503020000020004" pitchFamily="50" charset="-127"/>
                <a:ea typeface="맑은 고딕" panose="020B0503020000020004" pitchFamily="50" charset="-127"/>
              </a:rPr>
              <a:t>GP%</a:t>
            </a:r>
            <a:r>
              <a:rPr lang="ko-KR" altLang="en-US" sz="700" b="1">
                <a:solidFill>
                  <a:schemeClr val="bg1"/>
                </a:solidFill>
                <a:latin typeface="맑은 고딕" panose="020B0503020000020004" pitchFamily="50" charset="-127"/>
                <a:ea typeface="맑은 고딕" panose="020B0503020000020004" pitchFamily="50" charset="-127"/>
              </a:rPr>
              <a:t>        </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D999FD77-E902-416E-AC8D-7EBE466ACBD4}"/>
              </a:ext>
            </a:extLst>
          </p:cNvPr>
          <p:cNvSpPr/>
          <p:nvPr/>
        </p:nvSpPr>
        <p:spPr>
          <a:xfrm>
            <a:off x="505691" y="4762893"/>
            <a:ext cx="316297" cy="1266237"/>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700" b="1">
                <a:solidFill>
                  <a:schemeClr val="bg1"/>
                </a:solidFill>
                <a:latin typeface="맑은 고딕" panose="020B0503020000020004" pitchFamily="50" charset="-127"/>
                <a:ea typeface="맑은 고딕" panose="020B0503020000020004" pitchFamily="50" charset="-127"/>
              </a:rPr>
              <a:t>주요</a:t>
            </a:r>
            <a:r>
              <a:rPr lang="en-US" altLang="ko-KR" sz="700" b="1">
                <a:solidFill>
                  <a:schemeClr val="bg1"/>
                </a:solidFill>
                <a:latin typeface="맑은 고딕" panose="020B0503020000020004" pitchFamily="50" charset="-127"/>
                <a:ea typeface="맑은 고딕" panose="020B0503020000020004" pitchFamily="50" charset="-127"/>
              </a:rPr>
              <a:t>PCR</a:t>
            </a:r>
            <a:r>
              <a:rPr lang="ko-KR" altLang="en-US" sz="700" b="1">
                <a:solidFill>
                  <a:schemeClr val="bg1"/>
                </a:solidFill>
                <a:latin typeface="맑은 고딕" panose="020B0503020000020004" pitchFamily="50" charset="-127"/>
                <a:ea typeface="맑은 고딕" panose="020B0503020000020004" pitchFamily="50" charset="-127"/>
              </a:rPr>
              <a:t>품목군             매출 및 </a:t>
            </a:r>
            <a:r>
              <a:rPr lang="en-US" altLang="ko-KR" sz="700" b="1">
                <a:solidFill>
                  <a:schemeClr val="bg1"/>
                </a:solidFill>
                <a:latin typeface="맑은 고딕" panose="020B0503020000020004" pitchFamily="50" charset="-127"/>
                <a:ea typeface="맑은 고딕" panose="020B0503020000020004" pitchFamily="50" charset="-127"/>
              </a:rPr>
              <a:t>GP%</a:t>
            </a:r>
            <a:r>
              <a:rPr lang="ko-KR" altLang="en-US" sz="700" b="1">
                <a:solidFill>
                  <a:schemeClr val="bg1"/>
                </a:solidFill>
                <a:latin typeface="맑은 고딕" panose="020B0503020000020004" pitchFamily="50" charset="-127"/>
                <a:ea typeface="맑은 고딕" panose="020B0503020000020004" pitchFamily="50" charset="-127"/>
              </a:rPr>
              <a:t>        </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34BC91B6-E0E2-4D59-9162-DCAB37DF0D04}"/>
              </a:ext>
            </a:extLst>
          </p:cNvPr>
          <p:cNvSpPr txBox="1"/>
          <p:nvPr/>
        </p:nvSpPr>
        <p:spPr>
          <a:xfrm>
            <a:off x="1237017" y="6107134"/>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20" name="Rectangle 2">
            <a:extLst>
              <a:ext uri="{FF2B5EF4-FFF2-40B4-BE49-F238E27FC236}">
                <a16:creationId xmlns:a16="http://schemas.microsoft.com/office/drawing/2014/main" id="{98DB6C3F-EE8E-48E5-AFE7-82C0E84221DC}"/>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(5) </a:t>
            </a:r>
            <a:r>
              <a:rPr lang="en-US" altLang="ko-KR" sz="3000" b="1" dirty="0">
                <a:solidFill>
                  <a:srgbClr val="00338D"/>
                </a:solidFill>
                <a:cs typeface="KPMG Extralight"/>
              </a:rPr>
              <a:t>GP</a:t>
            </a:r>
            <a:r>
              <a:rPr lang="ko-KR" altLang="en-US" sz="3000" b="1" dirty="0">
                <a:solidFill>
                  <a:srgbClr val="00338D"/>
                </a:solidFill>
                <a:cs typeface="KPMG Extralight"/>
              </a:rPr>
              <a:t> </a:t>
            </a:r>
            <a:r>
              <a:rPr lang="en-US" altLang="ko-KR" sz="3000" b="1" dirty="0">
                <a:solidFill>
                  <a:srgbClr val="00338D"/>
                </a:solidFill>
                <a:cs typeface="KPMG Extralight"/>
              </a:rPr>
              <a:t>margin% - Domestic</a:t>
            </a:r>
          </a:p>
        </p:txBody>
      </p:sp>
      <p:sp>
        <p:nvSpPr>
          <p:cNvPr id="24" name="Text Placeholder 3">
            <a:extLst>
              <a:ext uri="{FF2B5EF4-FFF2-40B4-BE49-F238E27FC236}">
                <a16:creationId xmlns:a16="http://schemas.microsoft.com/office/drawing/2014/main" id="{6108EBC0-4DC3-4CF6-A3BA-5C7CDF996005}"/>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25" name="Rounded Rectangle 2">
            <a:extLst>
              <a:ext uri="{FF2B5EF4-FFF2-40B4-BE49-F238E27FC236}">
                <a16:creationId xmlns:a16="http://schemas.microsoft.com/office/drawing/2014/main" id="{C24D7851-28B7-4398-B50F-CB940DCB3B55}"/>
              </a:ext>
            </a:extLst>
          </p:cNvPr>
          <p:cNvSpPr/>
          <p:nvPr>
            <p:custDataLst>
              <p:tags r:id="rId2"/>
            </p:custDataLst>
          </p:nvPr>
        </p:nvSpPr>
        <p:spPr>
          <a:xfrm>
            <a:off x="7562602" y="2405335"/>
            <a:ext cx="1377775" cy="34773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ko-KR" altLang="en-US" sz="700" dirty="0">
                <a:solidFill>
                  <a:schemeClr val="tx1"/>
                </a:solidFill>
              </a:rPr>
              <a:t>마진율이 높은 </a:t>
            </a:r>
            <a:r>
              <a:rPr lang="en-US" altLang="ko-KR" sz="700" dirty="0">
                <a:solidFill>
                  <a:schemeClr val="tx1"/>
                </a:solidFill>
              </a:rPr>
              <a:t>PCR </a:t>
            </a:r>
            <a:r>
              <a:rPr lang="ko-KR" altLang="en-US" sz="700" dirty="0">
                <a:solidFill>
                  <a:schemeClr val="tx1"/>
                </a:solidFill>
              </a:rPr>
              <a:t>비중 증가하였다가 </a:t>
            </a:r>
            <a:r>
              <a:rPr lang="en-US" altLang="ko-KR" sz="700" dirty="0">
                <a:solidFill>
                  <a:schemeClr val="tx1"/>
                </a:solidFill>
              </a:rPr>
              <a:t>2021</a:t>
            </a:r>
            <a:r>
              <a:rPr lang="ko-KR" altLang="en-US" sz="700" dirty="0">
                <a:solidFill>
                  <a:schemeClr val="tx1"/>
                </a:solidFill>
              </a:rPr>
              <a:t>년 감소</a:t>
            </a:r>
            <a:endParaRPr lang="en-US" altLang="ko-KR" sz="700" dirty="0">
              <a:solidFill>
                <a:schemeClr val="tx1"/>
              </a:solidFill>
            </a:endParaRPr>
          </a:p>
        </p:txBody>
      </p:sp>
      <p:sp>
        <p:nvSpPr>
          <p:cNvPr id="26" name="Rounded Rectangle 2">
            <a:extLst>
              <a:ext uri="{FF2B5EF4-FFF2-40B4-BE49-F238E27FC236}">
                <a16:creationId xmlns:a16="http://schemas.microsoft.com/office/drawing/2014/main" id="{B69A868F-0300-42D2-8F16-4263642BC067}"/>
              </a:ext>
            </a:extLst>
          </p:cNvPr>
          <p:cNvSpPr/>
          <p:nvPr>
            <p:custDataLst>
              <p:tags r:id="rId3"/>
            </p:custDataLst>
          </p:nvPr>
        </p:nvSpPr>
        <p:spPr>
          <a:xfrm>
            <a:off x="4099797" y="4498429"/>
            <a:ext cx="1243257" cy="362562"/>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en-US" altLang="ko-KR" sz="700" dirty="0">
                <a:solidFill>
                  <a:schemeClr val="tx1"/>
                </a:solidFill>
              </a:rPr>
              <a:t>2020</a:t>
            </a:r>
            <a:r>
              <a:rPr lang="ko-KR" altLang="en-US" sz="700" dirty="0">
                <a:solidFill>
                  <a:schemeClr val="tx1"/>
                </a:solidFill>
              </a:rPr>
              <a:t>년 </a:t>
            </a:r>
            <a:r>
              <a:rPr lang="en-US" altLang="ko-KR" sz="700" dirty="0">
                <a:solidFill>
                  <a:schemeClr val="tx1"/>
                </a:solidFill>
              </a:rPr>
              <a:t>NSP </a:t>
            </a:r>
            <a:r>
              <a:rPr lang="ko-KR" altLang="en-US" sz="700" dirty="0">
                <a:solidFill>
                  <a:schemeClr val="tx1"/>
                </a:solidFill>
              </a:rPr>
              <a:t>매출 증가하였다가  </a:t>
            </a:r>
            <a:r>
              <a:rPr lang="en-US" altLang="ko-KR" sz="700" dirty="0">
                <a:solidFill>
                  <a:schemeClr val="tx1"/>
                </a:solidFill>
              </a:rPr>
              <a:t>2021</a:t>
            </a:r>
            <a:r>
              <a:rPr lang="ko-KR" altLang="en-US" sz="700" dirty="0">
                <a:solidFill>
                  <a:schemeClr val="tx1"/>
                </a:solidFill>
              </a:rPr>
              <a:t>년 감소</a:t>
            </a:r>
            <a:endParaRPr lang="en-US" altLang="ko-KR" sz="700" dirty="0">
              <a:solidFill>
                <a:schemeClr val="tx1"/>
              </a:solidFill>
            </a:endParaRPr>
          </a:p>
        </p:txBody>
      </p:sp>
    </p:spTree>
    <p:extLst>
      <p:ext uri="{BB962C8B-B14F-4D97-AF65-F5344CB8AC3E}">
        <p14:creationId xmlns:p14="http://schemas.microsoft.com/office/powerpoint/2010/main" val="1052946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hart5">
            <a:extLst>
              <a:ext uri="{FF2B5EF4-FFF2-40B4-BE49-F238E27FC236}">
                <a16:creationId xmlns:a16="http://schemas.microsoft.com/office/drawing/2014/main" id="{8F75F4BB-52EC-4CCA-9C1B-39D5FABF6827}"/>
              </a:ext>
            </a:extLst>
          </p:cNvPr>
          <p:cNvGraphicFramePr>
            <a:graphicFrameLocks/>
          </p:cNvGraphicFramePr>
          <p:nvPr>
            <p:extLst>
              <p:ext uri="{D42A27DB-BD31-4B8C-83A1-F6EECF244321}">
                <p14:modId xmlns:p14="http://schemas.microsoft.com/office/powerpoint/2010/main" val="3195431085"/>
              </p:ext>
            </p:extLst>
          </p:nvPr>
        </p:nvGraphicFramePr>
        <p:xfrm>
          <a:off x="5956056" y="3950924"/>
          <a:ext cx="4565585" cy="321684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6">
            <a:extLst>
              <a:ext uri="{FF2B5EF4-FFF2-40B4-BE49-F238E27FC236}">
                <a16:creationId xmlns:a16="http://schemas.microsoft.com/office/drawing/2014/main" id="{1FA378D3-34E6-4E4B-B62F-0194CDEAA4EB}"/>
              </a:ext>
            </a:extLst>
          </p:cNvPr>
          <p:cNvGraphicFramePr>
            <a:graphicFrameLocks/>
          </p:cNvGraphicFramePr>
          <p:nvPr>
            <p:extLst>
              <p:ext uri="{D42A27DB-BD31-4B8C-83A1-F6EECF244321}">
                <p14:modId xmlns:p14="http://schemas.microsoft.com/office/powerpoint/2010/main" val="1134109881"/>
              </p:ext>
            </p:extLst>
          </p:nvPr>
        </p:nvGraphicFramePr>
        <p:xfrm>
          <a:off x="3236079" y="4003676"/>
          <a:ext cx="4028500" cy="322246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2" name="Chart2">
            <a:extLst>
              <a:ext uri="{FF2B5EF4-FFF2-40B4-BE49-F238E27FC236}">
                <a16:creationId xmlns:a16="http://schemas.microsoft.com/office/drawing/2014/main" id="{52C2B70B-F0C3-4D85-B9A2-E8069DF34E0F}"/>
              </a:ext>
            </a:extLst>
          </p:cNvPr>
          <p:cNvGraphicFramePr>
            <a:graphicFrameLocks/>
          </p:cNvGraphicFramePr>
          <p:nvPr/>
        </p:nvGraphicFramePr>
        <p:xfrm>
          <a:off x="180976" y="1349110"/>
          <a:ext cx="6312250" cy="333766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0" name="Chart4">
            <a:extLst>
              <a:ext uri="{FF2B5EF4-FFF2-40B4-BE49-F238E27FC236}">
                <a16:creationId xmlns:a16="http://schemas.microsoft.com/office/drawing/2014/main" id="{28CDB230-6677-46CB-8A93-56FF026A9593}"/>
              </a:ext>
            </a:extLst>
          </p:cNvPr>
          <p:cNvGraphicFramePr>
            <a:graphicFrameLocks/>
          </p:cNvGraphicFramePr>
          <p:nvPr>
            <p:extLst>
              <p:ext uri="{D42A27DB-BD31-4B8C-83A1-F6EECF244321}">
                <p14:modId xmlns:p14="http://schemas.microsoft.com/office/powerpoint/2010/main" val="325668326"/>
              </p:ext>
            </p:extLst>
          </p:nvPr>
        </p:nvGraphicFramePr>
        <p:xfrm>
          <a:off x="363764" y="3886879"/>
          <a:ext cx="4539700" cy="333766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8" name="Chart3">
            <a:extLst>
              <a:ext uri="{FF2B5EF4-FFF2-40B4-BE49-F238E27FC236}">
                <a16:creationId xmlns:a16="http://schemas.microsoft.com/office/drawing/2014/main" id="{3735C208-9A1F-4CEB-8AD4-D5F06CE54815}"/>
              </a:ext>
            </a:extLst>
          </p:cNvPr>
          <p:cNvGraphicFramePr>
            <a:graphicFrameLocks/>
          </p:cNvGraphicFramePr>
          <p:nvPr>
            <p:extLst>
              <p:ext uri="{D42A27DB-BD31-4B8C-83A1-F6EECF244321}">
                <p14:modId xmlns:p14="http://schemas.microsoft.com/office/powerpoint/2010/main" val="2171057866"/>
              </p:ext>
            </p:extLst>
          </p:nvPr>
        </p:nvGraphicFramePr>
        <p:xfrm>
          <a:off x="4794018" y="1397555"/>
          <a:ext cx="5684026" cy="3222461"/>
        </p:xfrm>
        <a:graphic>
          <a:graphicData uri="http://schemas.openxmlformats.org/drawingml/2006/chart">
            <c:chart xmlns:c="http://schemas.openxmlformats.org/drawingml/2006/chart" xmlns:r="http://schemas.openxmlformats.org/officeDocument/2006/relationships" r:id="rId11"/>
          </a:graphicData>
        </a:graphic>
      </p:graphicFrame>
      <p:sp>
        <p:nvSpPr>
          <p:cNvPr id="13" name="직사각형 12">
            <a:extLst>
              <a:ext uri="{FF2B5EF4-FFF2-40B4-BE49-F238E27FC236}">
                <a16:creationId xmlns:a16="http://schemas.microsoft.com/office/drawing/2014/main" id="{59ADCA3D-7F47-4970-88AB-079244E7E8D5}"/>
              </a:ext>
            </a:extLst>
          </p:cNvPr>
          <p:cNvSpPr/>
          <p:nvPr/>
        </p:nvSpPr>
        <p:spPr>
          <a:xfrm>
            <a:off x="424872" y="767966"/>
            <a:ext cx="9077498" cy="629712"/>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ko-KR" altLang="en-US" sz="900" dirty="0">
                <a:solidFill>
                  <a:srgbClr val="00338D"/>
                </a:solidFill>
                <a:latin typeface="Arial" panose="020B0604020202020204" pitchFamily="34" charset="0"/>
              </a:rPr>
              <a:t>동물진단 매출액 성장은 수출이 이끌었습니다</a:t>
            </a:r>
            <a:r>
              <a:rPr lang="en-US" altLang="ko-KR" sz="900" dirty="0">
                <a:solidFill>
                  <a:srgbClr val="00338D"/>
                </a:solidFill>
                <a:latin typeface="Arial" panose="020B0604020202020204" pitchFamily="34" charset="0"/>
              </a:rPr>
              <a:t>. </a:t>
            </a:r>
            <a:r>
              <a:rPr lang="ko-KR" altLang="en-US" sz="900" dirty="0">
                <a:solidFill>
                  <a:srgbClr val="00338D"/>
                </a:solidFill>
                <a:latin typeface="Arial" panose="020B0604020202020204" pitchFamily="34" charset="0"/>
              </a:rPr>
              <a:t>수출은 </a:t>
            </a:r>
            <a:r>
              <a:rPr lang="en-US" altLang="ko-KR" sz="900" dirty="0">
                <a:solidFill>
                  <a:srgbClr val="00338D"/>
                </a:solidFill>
                <a:latin typeface="Arial" panose="020B0604020202020204" pitchFamily="34" charset="0"/>
              </a:rPr>
              <a:t>2018</a:t>
            </a:r>
            <a:r>
              <a:rPr lang="ko-KR" altLang="en-US" sz="900" dirty="0">
                <a:solidFill>
                  <a:srgbClr val="00338D"/>
                </a:solidFill>
                <a:latin typeface="Arial" panose="020B0604020202020204" pitchFamily="34" charset="0"/>
              </a:rPr>
              <a:t>년 </a:t>
            </a:r>
            <a:r>
              <a:rPr lang="en-US" altLang="ko-KR" sz="900" dirty="0">
                <a:solidFill>
                  <a:srgbClr val="00338D"/>
                </a:solidFill>
                <a:latin typeface="Arial" panose="020B0604020202020204" pitchFamily="34" charset="0"/>
              </a:rPr>
              <a:t>2,353</a:t>
            </a:r>
            <a:r>
              <a:rPr lang="ko-KR" altLang="en-US" sz="900">
                <a:solidFill>
                  <a:srgbClr val="00338D"/>
                </a:solidFill>
                <a:latin typeface="Arial" panose="020B0604020202020204" pitchFamily="34" charset="0"/>
              </a:rPr>
              <a:t>백만원에서 </a:t>
            </a:r>
            <a:r>
              <a:rPr lang="en-US" altLang="ko-KR" sz="900">
                <a:solidFill>
                  <a:srgbClr val="00338D"/>
                </a:solidFill>
                <a:latin typeface="Arial" panose="020B0604020202020204" pitchFamily="34" charset="0"/>
              </a:rPr>
              <a:t>2021</a:t>
            </a:r>
            <a:r>
              <a:rPr lang="ko-KR" altLang="en-US" sz="900">
                <a:solidFill>
                  <a:srgbClr val="00338D"/>
                </a:solidFill>
                <a:latin typeface="Arial" panose="020B0604020202020204" pitchFamily="34" charset="0"/>
              </a:rPr>
              <a:t>년 </a:t>
            </a:r>
            <a:r>
              <a:rPr lang="en-US" altLang="ko-KR" sz="900">
                <a:solidFill>
                  <a:srgbClr val="00338D"/>
                </a:solidFill>
                <a:latin typeface="Arial" panose="020B0604020202020204" pitchFamily="34" charset="0"/>
              </a:rPr>
              <a:t>6</a:t>
            </a:r>
            <a:r>
              <a:rPr lang="ko-KR" altLang="en-US" sz="900">
                <a:solidFill>
                  <a:srgbClr val="00338D"/>
                </a:solidFill>
                <a:latin typeface="Arial" panose="020B0604020202020204" pitchFamily="34" charset="0"/>
              </a:rPr>
              <a:t>월 </a:t>
            </a:r>
            <a:r>
              <a:rPr lang="en-US" altLang="ko-KR" sz="900">
                <a:solidFill>
                  <a:srgbClr val="00338D"/>
                </a:solidFill>
                <a:latin typeface="Arial" panose="020B0604020202020204" pitchFamily="34" charset="0"/>
              </a:rPr>
              <a:t>LTM</a:t>
            </a:r>
            <a:r>
              <a:rPr lang="ko-KR" altLang="en-US" sz="900">
                <a:solidFill>
                  <a:srgbClr val="00338D"/>
                </a:solidFill>
                <a:latin typeface="Arial" panose="020B0604020202020204" pitchFamily="34" charset="0"/>
              </a:rPr>
              <a:t> 기준 </a:t>
            </a:r>
            <a:r>
              <a:rPr lang="en-US" altLang="ko-KR" sz="900">
                <a:solidFill>
                  <a:srgbClr val="00338D"/>
                </a:solidFill>
                <a:latin typeface="Arial" panose="020B0604020202020204" pitchFamily="34" charset="0"/>
              </a:rPr>
              <a:t>3,736</a:t>
            </a:r>
            <a:r>
              <a:rPr lang="ko-KR" altLang="en-US" sz="900">
                <a:solidFill>
                  <a:srgbClr val="00338D"/>
                </a:solidFill>
                <a:latin typeface="Arial" panose="020B0604020202020204" pitchFamily="34" charset="0"/>
              </a:rPr>
              <a:t>백만원으로 </a:t>
            </a:r>
            <a:r>
              <a:rPr lang="en-US" altLang="ko-KR" sz="900">
                <a:solidFill>
                  <a:srgbClr val="00338D"/>
                </a:solidFill>
                <a:latin typeface="Arial" panose="020B0604020202020204" pitchFamily="34" charset="0"/>
              </a:rPr>
              <a:t>CAGR 20.3%</a:t>
            </a:r>
            <a:r>
              <a:rPr lang="ko-KR" altLang="en-US" sz="900" dirty="0">
                <a:solidFill>
                  <a:srgbClr val="00338D"/>
                </a:solidFill>
                <a:latin typeface="Arial" panose="020B0604020202020204" pitchFamily="34" charset="0"/>
              </a:rPr>
              <a:t>로 증가하였습니다</a:t>
            </a:r>
            <a:r>
              <a:rPr lang="en-US" altLang="ko-KR" sz="900" dirty="0">
                <a:solidFill>
                  <a:srgbClr val="00338D"/>
                </a:solidFill>
                <a:latin typeface="Arial" panose="020B0604020202020204" pitchFamily="34" charset="0"/>
              </a:rPr>
              <a:t>.</a:t>
            </a:r>
          </a:p>
          <a:p>
            <a:pPr marL="151219" indent="-151219">
              <a:lnSpc>
                <a:spcPct val="120000"/>
              </a:lnSpc>
              <a:buFont typeface="Arial" panose="020B0604020202020204" pitchFamily="34" charset="0"/>
              <a:buChar char="•"/>
            </a:pPr>
            <a:r>
              <a:rPr lang="ko-KR" altLang="en-US" sz="900" dirty="0">
                <a:solidFill>
                  <a:srgbClr val="00338D"/>
                </a:solidFill>
                <a:latin typeface="Arial" panose="020B0604020202020204" pitchFamily="34" charset="0"/>
              </a:rPr>
              <a:t> </a:t>
            </a:r>
            <a:r>
              <a:rPr lang="ko-KR" altLang="en-US" sz="900" dirty="0" err="1">
                <a:solidFill>
                  <a:srgbClr val="00338D"/>
                </a:solidFill>
                <a:latin typeface="Arial" panose="020B0604020202020204" pitchFamily="34" charset="0"/>
              </a:rPr>
              <a:t>중국향</a:t>
            </a:r>
            <a:r>
              <a:rPr lang="ko-KR" altLang="en-US" sz="900" dirty="0">
                <a:solidFill>
                  <a:srgbClr val="00338D"/>
                </a:solidFill>
                <a:latin typeface="Arial" panose="020B0604020202020204" pitchFamily="34" charset="0"/>
              </a:rPr>
              <a:t> </a:t>
            </a:r>
            <a:r>
              <a:rPr lang="en-US" altLang="ko-KR" sz="900" dirty="0">
                <a:solidFill>
                  <a:srgbClr val="00338D"/>
                </a:solidFill>
                <a:latin typeface="Arial" panose="020B0604020202020204" pitchFamily="34" charset="0"/>
              </a:rPr>
              <a:t>ELISA </a:t>
            </a:r>
            <a:r>
              <a:rPr lang="ko-KR" altLang="en-US" sz="900" dirty="0">
                <a:solidFill>
                  <a:srgbClr val="00338D"/>
                </a:solidFill>
                <a:latin typeface="Arial" panose="020B0604020202020204" pitchFamily="34" charset="0"/>
              </a:rPr>
              <a:t>매출과 </a:t>
            </a:r>
            <a:r>
              <a:rPr lang="ko-KR" altLang="en-US" sz="900" dirty="0" err="1">
                <a:solidFill>
                  <a:srgbClr val="00338D"/>
                </a:solidFill>
                <a:latin typeface="Arial" panose="020B0604020202020204" pitchFamily="34" charset="0"/>
              </a:rPr>
              <a:t>미국향</a:t>
            </a:r>
            <a:r>
              <a:rPr lang="ko-KR" altLang="en-US" sz="900" dirty="0">
                <a:solidFill>
                  <a:srgbClr val="00338D"/>
                </a:solidFill>
                <a:latin typeface="Arial" panose="020B0604020202020204" pitchFamily="34" charset="0"/>
              </a:rPr>
              <a:t> </a:t>
            </a:r>
            <a:r>
              <a:rPr lang="en-US" altLang="ko-KR" sz="900" dirty="0">
                <a:solidFill>
                  <a:srgbClr val="00338D"/>
                </a:solidFill>
                <a:latin typeface="Arial" panose="020B0604020202020204" pitchFamily="34" charset="0"/>
              </a:rPr>
              <a:t>Anti-Malaria Biological </a:t>
            </a:r>
            <a:r>
              <a:rPr lang="ko-KR" altLang="en-US" sz="900" dirty="0">
                <a:solidFill>
                  <a:srgbClr val="00338D"/>
                </a:solidFill>
                <a:latin typeface="Arial" panose="020B0604020202020204" pitchFamily="34" charset="0"/>
              </a:rPr>
              <a:t>매출이 가장 높은 비중을 차치하고 있으며</a:t>
            </a:r>
            <a:r>
              <a:rPr lang="en-US" altLang="ko-KR" sz="900" dirty="0">
                <a:solidFill>
                  <a:srgbClr val="00338D"/>
                </a:solidFill>
                <a:latin typeface="Arial" panose="020B0604020202020204" pitchFamily="34" charset="0"/>
              </a:rPr>
              <a:t>, </a:t>
            </a:r>
            <a:r>
              <a:rPr lang="ko-KR" altLang="en-US" sz="900" dirty="0">
                <a:solidFill>
                  <a:srgbClr val="00338D"/>
                </a:solidFill>
                <a:latin typeface="Arial" panose="020B0604020202020204" pitchFamily="34" charset="0"/>
              </a:rPr>
              <a:t>프랑스 등으로 판매처를 확대하였습니다</a:t>
            </a:r>
            <a:r>
              <a:rPr lang="en-US" altLang="ko-KR" sz="900" dirty="0">
                <a:solidFill>
                  <a:srgbClr val="00338D"/>
                </a:solidFill>
                <a:latin typeface="Arial" panose="020B0604020202020204" pitchFamily="34" charset="0"/>
              </a:rPr>
              <a:t>. </a:t>
            </a:r>
            <a:r>
              <a:rPr lang="ko-KR" altLang="en-US" sz="900" dirty="0" err="1">
                <a:solidFill>
                  <a:srgbClr val="00338D"/>
                </a:solidFill>
                <a:latin typeface="Arial" panose="020B0604020202020204" pitchFamily="34" charset="0"/>
              </a:rPr>
              <a:t>중국향</a:t>
            </a:r>
            <a:r>
              <a:rPr lang="ko-KR" altLang="en-US" sz="900" dirty="0">
                <a:solidFill>
                  <a:srgbClr val="00338D"/>
                </a:solidFill>
                <a:latin typeface="Arial" panose="020B0604020202020204" pitchFamily="34" charset="0"/>
              </a:rPr>
              <a:t> </a:t>
            </a:r>
            <a:r>
              <a:rPr lang="en-US" altLang="ko-KR" sz="900" dirty="0">
                <a:solidFill>
                  <a:srgbClr val="00338D"/>
                </a:solidFill>
                <a:latin typeface="Arial" panose="020B0604020202020204" pitchFamily="34" charset="0"/>
              </a:rPr>
              <a:t>ELISA </a:t>
            </a:r>
            <a:r>
              <a:rPr lang="ko-KR" altLang="en-US" sz="900">
                <a:solidFill>
                  <a:srgbClr val="00338D"/>
                </a:solidFill>
                <a:latin typeface="Arial" panose="020B0604020202020204" pitchFamily="34" charset="0"/>
              </a:rPr>
              <a:t>매출액은 </a:t>
            </a:r>
            <a:r>
              <a:rPr lang="en-US" altLang="ko-KR" sz="900">
                <a:solidFill>
                  <a:srgbClr val="00338D"/>
                </a:solidFill>
                <a:latin typeface="Arial" panose="020B0604020202020204" pitchFamily="34" charset="0"/>
              </a:rPr>
              <a:t>2018</a:t>
            </a:r>
            <a:r>
              <a:rPr lang="ko-KR" altLang="en-US" sz="900">
                <a:solidFill>
                  <a:srgbClr val="00338D"/>
                </a:solidFill>
                <a:latin typeface="Arial" panose="020B0604020202020204" pitchFamily="34" charset="0"/>
              </a:rPr>
              <a:t>년 구제역 및 돼지생식기호흡기증후군 발병에 따른 매출 증가에 대한 기저효과로 </a:t>
            </a:r>
            <a:r>
              <a:rPr lang="en-US" altLang="ko-KR" sz="900" dirty="0">
                <a:solidFill>
                  <a:srgbClr val="00338D"/>
                </a:solidFill>
                <a:latin typeface="Arial" panose="020B0604020202020204" pitchFamily="34" charset="0"/>
              </a:rPr>
              <a:t>2019</a:t>
            </a:r>
            <a:r>
              <a:rPr lang="ko-KR" altLang="en-US" sz="900" dirty="0">
                <a:solidFill>
                  <a:srgbClr val="00338D"/>
                </a:solidFill>
                <a:latin typeface="Arial" panose="020B0604020202020204" pitchFamily="34" charset="0"/>
              </a:rPr>
              <a:t>년 </a:t>
            </a:r>
            <a:r>
              <a:rPr lang="ko-KR" altLang="en-US" sz="900">
                <a:solidFill>
                  <a:srgbClr val="00338D"/>
                </a:solidFill>
                <a:latin typeface="Arial" panose="020B0604020202020204" pitchFamily="34" charset="0"/>
              </a:rPr>
              <a:t>감소하였으나 이후 회복하고 있으며</a:t>
            </a:r>
            <a:r>
              <a:rPr lang="en-US" altLang="ko-KR" sz="900">
                <a:solidFill>
                  <a:srgbClr val="00338D"/>
                </a:solidFill>
                <a:latin typeface="Arial" panose="020B0604020202020204" pitchFamily="34" charset="0"/>
              </a:rPr>
              <a:t>, </a:t>
            </a:r>
            <a:r>
              <a:rPr lang="ko-KR" altLang="en-US" sz="900">
                <a:solidFill>
                  <a:srgbClr val="00338D"/>
                </a:solidFill>
                <a:latin typeface="Arial" panose="020B0604020202020204" pitchFamily="34" charset="0"/>
              </a:rPr>
              <a:t>미국향 </a:t>
            </a:r>
            <a:r>
              <a:rPr lang="ko-KR" altLang="en-US" sz="900" dirty="0">
                <a:solidFill>
                  <a:srgbClr val="00338D"/>
                </a:solidFill>
                <a:latin typeface="Arial" panose="020B0604020202020204" pitchFamily="34" charset="0"/>
              </a:rPr>
              <a:t>매출은 </a:t>
            </a:r>
            <a:r>
              <a:rPr lang="en-US" altLang="ko-KR" sz="900" dirty="0">
                <a:solidFill>
                  <a:srgbClr val="00338D"/>
                </a:solidFill>
                <a:latin typeface="Arial" panose="020B0604020202020204" pitchFamily="34" charset="0"/>
              </a:rPr>
              <a:t>2020</a:t>
            </a:r>
            <a:r>
              <a:rPr lang="ko-KR" altLang="en-US" sz="900">
                <a:solidFill>
                  <a:srgbClr val="00338D"/>
                </a:solidFill>
                <a:latin typeface="Arial" panose="020B0604020202020204" pitchFamily="34" charset="0"/>
              </a:rPr>
              <a:t>년 </a:t>
            </a:r>
            <a:r>
              <a:rPr lang="en-US" altLang="ko-KR" sz="900">
                <a:solidFill>
                  <a:srgbClr val="00338D"/>
                </a:solidFill>
                <a:latin typeface="Arial" panose="020B0604020202020204" pitchFamily="34" charset="0"/>
              </a:rPr>
              <a:t>10.6</a:t>
            </a:r>
            <a:r>
              <a:rPr lang="ko-KR" altLang="en-US" sz="900">
                <a:solidFill>
                  <a:srgbClr val="00338D"/>
                </a:solidFill>
                <a:latin typeface="Arial" panose="020B0604020202020204" pitchFamily="34" charset="0"/>
              </a:rPr>
              <a:t>억원을 달성하였으나 </a:t>
            </a:r>
            <a:r>
              <a:rPr lang="en-US" altLang="ko-KR" sz="900">
                <a:solidFill>
                  <a:srgbClr val="00338D"/>
                </a:solidFill>
                <a:latin typeface="Arial" panose="020B0604020202020204" pitchFamily="34" charset="0"/>
              </a:rPr>
              <a:t>2021</a:t>
            </a:r>
            <a:r>
              <a:rPr lang="ko-KR" altLang="en-US" sz="900">
                <a:solidFill>
                  <a:srgbClr val="00338D"/>
                </a:solidFill>
                <a:latin typeface="Arial" panose="020B0604020202020204" pitchFamily="34" charset="0"/>
              </a:rPr>
              <a:t>년 </a:t>
            </a:r>
            <a:r>
              <a:rPr lang="ko-KR" altLang="en-US" sz="900" dirty="0">
                <a:solidFill>
                  <a:srgbClr val="00338D"/>
                </a:solidFill>
                <a:latin typeface="Arial" panose="020B0604020202020204" pitchFamily="34" charset="0"/>
              </a:rPr>
              <a:t>상반기에는 신규 수주가 없었습니다</a:t>
            </a:r>
            <a:r>
              <a:rPr lang="en-US" altLang="ko-KR" sz="900" dirty="0">
                <a:solidFill>
                  <a:srgbClr val="00338D"/>
                </a:solidFill>
                <a:latin typeface="Arial" panose="020B0604020202020204" pitchFamily="34" charset="0"/>
              </a:rPr>
              <a:t>.</a:t>
            </a:r>
          </a:p>
        </p:txBody>
      </p:sp>
      <p:sp>
        <p:nvSpPr>
          <p:cNvPr id="18" name="직사각형 17">
            <a:extLst>
              <a:ext uri="{FF2B5EF4-FFF2-40B4-BE49-F238E27FC236}">
                <a16:creationId xmlns:a16="http://schemas.microsoft.com/office/drawing/2014/main" id="{CF1E4EE9-605E-43CE-9E40-BC367274B114}"/>
              </a:ext>
            </a:extLst>
          </p:cNvPr>
          <p:cNvSpPr/>
          <p:nvPr/>
        </p:nvSpPr>
        <p:spPr>
          <a:xfrm>
            <a:off x="5046662" y="1429301"/>
            <a:ext cx="4370387" cy="2457578"/>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endParaRPr lang="ko-KR" altLang="en-US" sz="794" dirty="0">
              <a:solidFill>
                <a:schemeClr val="bg1"/>
              </a:solidFill>
            </a:endParaRPr>
          </a:p>
        </p:txBody>
      </p:sp>
      <p:sp>
        <p:nvSpPr>
          <p:cNvPr id="20" name="TextBox 19">
            <a:extLst>
              <a:ext uri="{FF2B5EF4-FFF2-40B4-BE49-F238E27FC236}">
                <a16:creationId xmlns:a16="http://schemas.microsoft.com/office/drawing/2014/main" id="{6EC40CD4-B03C-452E-A93E-28B1F2DFD195}"/>
              </a:ext>
            </a:extLst>
          </p:cNvPr>
          <p:cNvSpPr txBox="1"/>
          <p:nvPr/>
        </p:nvSpPr>
        <p:spPr>
          <a:xfrm>
            <a:off x="415635" y="6185274"/>
            <a:ext cx="975986" cy="129768"/>
          </a:xfrm>
          <a:prstGeom prst="rect">
            <a:avLst/>
          </a:prstGeom>
          <a:noFill/>
        </p:spPr>
        <p:txBody>
          <a:bodyPr wrap="square" lIns="48166" tIns="48166" rIns="48166" bIns="48166" rtlCol="0">
            <a:noAutofit/>
          </a:bodyPr>
          <a:lstStyle/>
          <a:p>
            <a:pPr>
              <a:lnSpc>
                <a:spcPts val="71"/>
              </a:lnSpc>
              <a:spcAft>
                <a:spcPts val="529"/>
              </a:spcAft>
            </a:pPr>
            <a:r>
              <a:rPr lang="en-US" altLang="ko-KR" sz="529" i="1" dirty="0">
                <a:solidFill>
                  <a:schemeClr val="tx2"/>
                </a:solidFill>
              </a:rPr>
              <a:t>Source: </a:t>
            </a:r>
            <a:r>
              <a:rPr lang="ko-KR" altLang="en-US" sz="529" i="1" dirty="0">
                <a:solidFill>
                  <a:schemeClr val="tx2"/>
                </a:solidFill>
              </a:rPr>
              <a:t>회사제공자료</a:t>
            </a:r>
            <a:endParaRPr lang="en-US" altLang="ko-KR" sz="529" i="1" dirty="0">
              <a:solidFill>
                <a:schemeClr val="tx2"/>
              </a:solidFill>
            </a:endParaRPr>
          </a:p>
        </p:txBody>
      </p:sp>
      <p:sp>
        <p:nvSpPr>
          <p:cNvPr id="19" name="직사각형 18">
            <a:extLst>
              <a:ext uri="{FF2B5EF4-FFF2-40B4-BE49-F238E27FC236}">
                <a16:creationId xmlns:a16="http://schemas.microsoft.com/office/drawing/2014/main" id="{9C7D7B8D-BCC9-4E0C-9506-C4EA799ED5FC}"/>
              </a:ext>
            </a:extLst>
          </p:cNvPr>
          <p:cNvSpPr/>
          <p:nvPr/>
        </p:nvSpPr>
        <p:spPr>
          <a:xfrm>
            <a:off x="3797889" y="1431627"/>
            <a:ext cx="952527" cy="231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b="1" i="1" u="sng">
                <a:solidFill>
                  <a:srgbClr val="C00000"/>
                </a:solidFill>
              </a:rPr>
              <a:t>CAGR(18~21.06LTM)</a:t>
            </a:r>
            <a:endParaRPr lang="ko-KR" altLang="en-US" sz="794" b="1" i="1" u="sng" dirty="0">
              <a:solidFill>
                <a:srgbClr val="C00000"/>
              </a:solidFill>
            </a:endParaRPr>
          </a:p>
        </p:txBody>
      </p:sp>
      <p:sp>
        <p:nvSpPr>
          <p:cNvPr id="21" name="타원 20">
            <a:extLst>
              <a:ext uri="{FF2B5EF4-FFF2-40B4-BE49-F238E27FC236}">
                <a16:creationId xmlns:a16="http://schemas.microsoft.com/office/drawing/2014/main" id="{7EFE75C8-FB4E-4140-B2CA-7910DEBD4B3F}"/>
              </a:ext>
            </a:extLst>
          </p:cNvPr>
          <p:cNvSpPr/>
          <p:nvPr/>
        </p:nvSpPr>
        <p:spPr>
          <a:xfrm>
            <a:off x="4065123" y="1917317"/>
            <a:ext cx="455408" cy="16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20.3%</a:t>
            </a:r>
            <a:endParaRPr lang="ko-KR" altLang="en-US" sz="617" dirty="0">
              <a:solidFill>
                <a:schemeClr val="bg1"/>
              </a:solidFill>
            </a:endParaRPr>
          </a:p>
        </p:txBody>
      </p:sp>
      <p:sp>
        <p:nvSpPr>
          <p:cNvPr id="22" name="타원 21">
            <a:extLst>
              <a:ext uri="{FF2B5EF4-FFF2-40B4-BE49-F238E27FC236}">
                <a16:creationId xmlns:a16="http://schemas.microsoft.com/office/drawing/2014/main" id="{6EED87C1-110E-4303-9967-3237117906A7}"/>
              </a:ext>
            </a:extLst>
          </p:cNvPr>
          <p:cNvSpPr/>
          <p:nvPr/>
        </p:nvSpPr>
        <p:spPr>
          <a:xfrm>
            <a:off x="4071400" y="2180189"/>
            <a:ext cx="454546" cy="14955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4.2%</a:t>
            </a:r>
            <a:endParaRPr lang="ko-KR" altLang="en-US" sz="617" dirty="0">
              <a:solidFill>
                <a:schemeClr val="bg1"/>
              </a:solidFill>
            </a:endParaRPr>
          </a:p>
        </p:txBody>
      </p:sp>
      <p:sp>
        <p:nvSpPr>
          <p:cNvPr id="26" name="타원 25">
            <a:extLst>
              <a:ext uri="{FF2B5EF4-FFF2-40B4-BE49-F238E27FC236}">
                <a16:creationId xmlns:a16="http://schemas.microsoft.com/office/drawing/2014/main" id="{5BA8A8EC-737C-4E1E-BFAC-A201A29D9D2F}"/>
              </a:ext>
            </a:extLst>
          </p:cNvPr>
          <p:cNvSpPr/>
          <p:nvPr/>
        </p:nvSpPr>
        <p:spPr>
          <a:xfrm>
            <a:off x="4066847" y="1655761"/>
            <a:ext cx="455408" cy="159982"/>
          </a:xfrm>
          <a:prstGeom prst="ellipse">
            <a:avLst/>
          </a:prstGeom>
          <a:noFill/>
          <a:ln>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tx1"/>
                </a:solidFill>
              </a:rPr>
              <a:t>8.2%</a:t>
            </a:r>
            <a:endParaRPr lang="ko-KR" altLang="en-US" sz="617" dirty="0">
              <a:solidFill>
                <a:schemeClr val="tx1"/>
              </a:solidFill>
            </a:endParaRPr>
          </a:p>
        </p:txBody>
      </p:sp>
      <p:sp>
        <p:nvSpPr>
          <p:cNvPr id="27" name="TextBox 26">
            <a:extLst>
              <a:ext uri="{FF2B5EF4-FFF2-40B4-BE49-F238E27FC236}">
                <a16:creationId xmlns:a16="http://schemas.microsoft.com/office/drawing/2014/main" id="{59DFCFCC-3B38-4E0E-A1D9-6388967AE2C6}"/>
              </a:ext>
            </a:extLst>
          </p:cNvPr>
          <p:cNvSpPr txBox="1"/>
          <p:nvPr/>
        </p:nvSpPr>
        <p:spPr>
          <a:xfrm>
            <a:off x="6121325" y="6201434"/>
            <a:ext cx="1143254" cy="97448"/>
          </a:xfrm>
          <a:prstGeom prst="rect">
            <a:avLst/>
          </a:prstGeom>
          <a:noFill/>
        </p:spPr>
        <p:txBody>
          <a:bodyPr wrap="square" lIns="48166" tIns="48166" rIns="48166" bIns="48166" rtlCol="0">
            <a:noAutofit/>
          </a:bodyPr>
          <a:lstStyle/>
          <a:p>
            <a:pPr>
              <a:lnSpc>
                <a:spcPts val="71"/>
              </a:lnSpc>
              <a:spcAft>
                <a:spcPts val="529"/>
              </a:spcAft>
            </a:pPr>
            <a:r>
              <a:rPr lang="en-US" altLang="ko-KR" sz="529" i="1" dirty="0">
                <a:solidFill>
                  <a:schemeClr val="tx2"/>
                </a:solidFill>
              </a:rPr>
              <a:t>Source: </a:t>
            </a:r>
            <a:r>
              <a:rPr lang="ko-KR" altLang="en-US" sz="529" i="1" dirty="0">
                <a:solidFill>
                  <a:schemeClr val="tx2"/>
                </a:solidFill>
              </a:rPr>
              <a:t>회사제공자료</a:t>
            </a:r>
            <a:endParaRPr lang="en-US" altLang="ko-KR" sz="529" i="1" dirty="0">
              <a:solidFill>
                <a:schemeClr val="tx2"/>
              </a:solidFill>
            </a:endParaRPr>
          </a:p>
        </p:txBody>
      </p:sp>
      <p:sp>
        <p:nvSpPr>
          <p:cNvPr id="28" name="TextBox 27">
            <a:extLst>
              <a:ext uri="{FF2B5EF4-FFF2-40B4-BE49-F238E27FC236}">
                <a16:creationId xmlns:a16="http://schemas.microsoft.com/office/drawing/2014/main" id="{F2A210DD-0D21-40CD-9CCD-6148B1322ED9}"/>
              </a:ext>
            </a:extLst>
          </p:cNvPr>
          <p:cNvSpPr txBox="1"/>
          <p:nvPr/>
        </p:nvSpPr>
        <p:spPr>
          <a:xfrm>
            <a:off x="805702" y="3577134"/>
            <a:ext cx="1789315" cy="118723"/>
          </a:xfrm>
          <a:prstGeom prst="rect">
            <a:avLst/>
          </a:prstGeom>
          <a:noFill/>
        </p:spPr>
        <p:txBody>
          <a:bodyPr wrap="square" lIns="48166" tIns="48166" rIns="48166" bIns="48166" rtlCol="0">
            <a:noAutofit/>
          </a:bodyPr>
          <a:lstStyle/>
          <a:p>
            <a:pPr>
              <a:lnSpc>
                <a:spcPts val="71"/>
              </a:lnSpc>
              <a:spcAft>
                <a:spcPts val="529"/>
              </a:spcAft>
            </a:pPr>
            <a:r>
              <a:rPr lang="en-US" altLang="ko-KR" sz="529" i="1">
                <a:solidFill>
                  <a:schemeClr val="tx2"/>
                </a:solidFill>
              </a:rPr>
              <a:t>Source: </a:t>
            </a:r>
            <a:r>
              <a:rPr lang="ko-KR" altLang="en-US" sz="529" i="1">
                <a:solidFill>
                  <a:schemeClr val="tx2"/>
                </a:solidFill>
              </a:rPr>
              <a:t>회사제공자료</a:t>
            </a:r>
            <a:endParaRPr lang="en-US" altLang="ko-KR" sz="529" i="1">
              <a:solidFill>
                <a:schemeClr val="tx2"/>
              </a:solidFill>
            </a:endParaRPr>
          </a:p>
          <a:p>
            <a:pPr>
              <a:lnSpc>
                <a:spcPts val="71"/>
              </a:lnSpc>
              <a:spcAft>
                <a:spcPts val="529"/>
              </a:spcAft>
            </a:pPr>
            <a:endParaRPr lang="en-US" altLang="ko-KR" sz="529" i="1" dirty="0">
              <a:solidFill>
                <a:schemeClr val="tx2"/>
              </a:solidFill>
            </a:endParaRPr>
          </a:p>
        </p:txBody>
      </p:sp>
      <p:sp>
        <p:nvSpPr>
          <p:cNvPr id="30" name="자유형: 도형 29">
            <a:extLst>
              <a:ext uri="{FF2B5EF4-FFF2-40B4-BE49-F238E27FC236}">
                <a16:creationId xmlns:a16="http://schemas.microsoft.com/office/drawing/2014/main" id="{FC948556-1F4A-4106-86BC-0686CB80A4CA}"/>
              </a:ext>
            </a:extLst>
          </p:cNvPr>
          <p:cNvSpPr/>
          <p:nvPr/>
        </p:nvSpPr>
        <p:spPr>
          <a:xfrm>
            <a:off x="1947270" y="5206137"/>
            <a:ext cx="215065" cy="107533"/>
          </a:xfrm>
          <a:custGeom>
            <a:avLst/>
            <a:gdLst>
              <a:gd name="connsiteX0" fmla="*/ 0 w 243840"/>
              <a:gd name="connsiteY0" fmla="*/ 7620 h 121920"/>
              <a:gd name="connsiteX1" fmla="*/ 243840 w 243840"/>
              <a:gd name="connsiteY1" fmla="*/ 0 h 121920"/>
              <a:gd name="connsiteX2" fmla="*/ 236220 w 243840"/>
              <a:gd name="connsiteY2" fmla="*/ 121920 h 121920"/>
            </a:gdLst>
            <a:ahLst/>
            <a:cxnLst>
              <a:cxn ang="0">
                <a:pos x="connsiteX0" y="connsiteY0"/>
              </a:cxn>
              <a:cxn ang="0">
                <a:pos x="connsiteX1" y="connsiteY1"/>
              </a:cxn>
              <a:cxn ang="0">
                <a:pos x="connsiteX2" y="connsiteY2"/>
              </a:cxn>
            </a:cxnLst>
            <a:rect l="l" t="t" r="r" b="b"/>
            <a:pathLst>
              <a:path w="243840" h="121920">
                <a:moveTo>
                  <a:pt x="0" y="7620"/>
                </a:moveTo>
                <a:lnTo>
                  <a:pt x="243840" y="0"/>
                </a:lnTo>
                <a:lnTo>
                  <a:pt x="236220" y="12192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88"/>
          </a:p>
        </p:txBody>
      </p:sp>
      <p:grpSp>
        <p:nvGrpSpPr>
          <p:cNvPr id="3" name="그룹 2">
            <a:extLst>
              <a:ext uri="{FF2B5EF4-FFF2-40B4-BE49-F238E27FC236}">
                <a16:creationId xmlns:a16="http://schemas.microsoft.com/office/drawing/2014/main" id="{9EF24963-D9C2-4B94-B3AC-E4CFCD629B4B}"/>
              </a:ext>
            </a:extLst>
          </p:cNvPr>
          <p:cNvGrpSpPr/>
          <p:nvPr/>
        </p:nvGrpSpPr>
        <p:grpSpPr>
          <a:xfrm>
            <a:off x="7466139" y="1531769"/>
            <a:ext cx="1829504" cy="2337152"/>
            <a:chOff x="6847830" y="1531769"/>
            <a:chExt cx="1829504" cy="2337152"/>
          </a:xfrm>
        </p:grpSpPr>
        <p:sp>
          <p:nvSpPr>
            <p:cNvPr id="23" name="직사각형 22">
              <a:extLst>
                <a:ext uri="{FF2B5EF4-FFF2-40B4-BE49-F238E27FC236}">
                  <a16:creationId xmlns:a16="http://schemas.microsoft.com/office/drawing/2014/main" id="{E5328D98-51D3-4FB8-B3D4-52073E53E16E}"/>
                </a:ext>
              </a:extLst>
            </p:cNvPr>
            <p:cNvSpPr/>
            <p:nvPr/>
          </p:nvSpPr>
          <p:spPr>
            <a:xfrm>
              <a:off x="7857370" y="1531769"/>
              <a:ext cx="819964" cy="231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b="1" i="1" u="sng">
                  <a:solidFill>
                    <a:srgbClr val="C00000"/>
                  </a:solidFill>
                </a:rPr>
                <a:t>21.06LTM</a:t>
              </a:r>
              <a:r>
                <a:rPr lang="ko-KR" altLang="en-US" sz="617" b="1" i="1" u="sng">
                  <a:solidFill>
                    <a:srgbClr val="C00000"/>
                  </a:solidFill>
                </a:rPr>
                <a:t>기준</a:t>
              </a:r>
              <a:r>
                <a:rPr lang="en-US" altLang="ko-KR" sz="617" b="1" i="1" u="sng">
                  <a:solidFill>
                    <a:srgbClr val="C00000"/>
                  </a:solidFill>
                </a:rPr>
                <a:t> </a:t>
              </a:r>
              <a:r>
                <a:rPr lang="ko-KR" altLang="en-US" sz="617" b="1" i="1" u="sng">
                  <a:solidFill>
                    <a:srgbClr val="C00000"/>
                  </a:solidFill>
                </a:rPr>
                <a:t>매출비중</a:t>
              </a:r>
              <a:endParaRPr lang="ko-KR" altLang="en-US" sz="794" b="1" i="1" u="sng" dirty="0">
                <a:solidFill>
                  <a:srgbClr val="C00000"/>
                </a:solidFill>
              </a:endParaRPr>
            </a:p>
          </p:txBody>
        </p:sp>
        <p:grpSp>
          <p:nvGrpSpPr>
            <p:cNvPr id="31" name="그룹 30">
              <a:extLst>
                <a:ext uri="{FF2B5EF4-FFF2-40B4-BE49-F238E27FC236}">
                  <a16:creationId xmlns:a16="http://schemas.microsoft.com/office/drawing/2014/main" id="{BE21A5D8-A8AA-44D3-AA46-97F0C987E449}"/>
                </a:ext>
              </a:extLst>
            </p:cNvPr>
            <p:cNvGrpSpPr/>
            <p:nvPr/>
          </p:nvGrpSpPr>
          <p:grpSpPr>
            <a:xfrm>
              <a:off x="8055940" y="1835871"/>
              <a:ext cx="465254" cy="1172124"/>
              <a:chOff x="8648108" y="1977592"/>
              <a:chExt cx="527503" cy="1328951"/>
            </a:xfrm>
          </p:grpSpPr>
          <p:sp>
            <p:nvSpPr>
              <p:cNvPr id="33" name="타원 32">
                <a:extLst>
                  <a:ext uri="{FF2B5EF4-FFF2-40B4-BE49-F238E27FC236}">
                    <a16:creationId xmlns:a16="http://schemas.microsoft.com/office/drawing/2014/main" id="{D63E468F-4499-4799-A694-293195A318DE}"/>
                  </a:ext>
                </a:extLst>
              </p:cNvPr>
              <p:cNvSpPr/>
              <p:nvPr/>
            </p:nvSpPr>
            <p:spPr>
              <a:xfrm>
                <a:off x="8659271" y="2904770"/>
                <a:ext cx="51634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10.4%</a:t>
                </a:r>
                <a:endParaRPr lang="ko-KR" altLang="en-US" sz="617" dirty="0">
                  <a:solidFill>
                    <a:schemeClr val="bg1"/>
                  </a:solidFill>
                </a:endParaRPr>
              </a:p>
            </p:txBody>
          </p:sp>
          <p:sp>
            <p:nvSpPr>
              <p:cNvPr id="34" name="타원 33">
                <a:extLst>
                  <a:ext uri="{FF2B5EF4-FFF2-40B4-BE49-F238E27FC236}">
                    <a16:creationId xmlns:a16="http://schemas.microsoft.com/office/drawing/2014/main" id="{4DF6E28A-9ABD-4C9B-8B7C-DEB297C299E9}"/>
                  </a:ext>
                </a:extLst>
              </p:cNvPr>
              <p:cNvSpPr/>
              <p:nvPr/>
            </p:nvSpPr>
            <p:spPr>
              <a:xfrm>
                <a:off x="8649085" y="3136983"/>
                <a:ext cx="515363" cy="16956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46.8%</a:t>
                </a:r>
                <a:endParaRPr lang="ko-KR" altLang="en-US" sz="617" dirty="0">
                  <a:solidFill>
                    <a:schemeClr val="bg1"/>
                  </a:solidFill>
                </a:endParaRPr>
              </a:p>
            </p:txBody>
          </p:sp>
          <p:sp>
            <p:nvSpPr>
              <p:cNvPr id="35" name="타원 34">
                <a:extLst>
                  <a:ext uri="{FF2B5EF4-FFF2-40B4-BE49-F238E27FC236}">
                    <a16:creationId xmlns:a16="http://schemas.microsoft.com/office/drawing/2014/main" id="{B9DC30A3-9FDE-42D1-86B0-2FC7BFF76A55}"/>
                  </a:ext>
                </a:extLst>
              </p:cNvPr>
              <p:cNvSpPr/>
              <p:nvPr/>
            </p:nvSpPr>
            <p:spPr>
              <a:xfrm>
                <a:off x="8648108" y="2211037"/>
                <a:ext cx="516340" cy="181387"/>
              </a:xfrm>
              <a:prstGeom prst="ellipse">
                <a:avLst/>
              </a:prstGeom>
              <a:solidFill>
                <a:srgbClr val="00A3A1"/>
              </a:solidFill>
              <a:ln>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7.1%</a:t>
                </a:r>
                <a:endParaRPr lang="ko-KR" altLang="en-US" sz="617" dirty="0">
                  <a:solidFill>
                    <a:schemeClr val="bg1"/>
                  </a:solidFill>
                </a:endParaRPr>
              </a:p>
            </p:txBody>
          </p:sp>
          <p:sp>
            <p:nvSpPr>
              <p:cNvPr id="36" name="타원 35">
                <a:extLst>
                  <a:ext uri="{FF2B5EF4-FFF2-40B4-BE49-F238E27FC236}">
                    <a16:creationId xmlns:a16="http://schemas.microsoft.com/office/drawing/2014/main" id="{9FD2537C-5509-429A-8129-A0529F118BDE}"/>
                  </a:ext>
                </a:extLst>
              </p:cNvPr>
              <p:cNvSpPr/>
              <p:nvPr/>
            </p:nvSpPr>
            <p:spPr>
              <a:xfrm>
                <a:off x="8648108" y="2690815"/>
                <a:ext cx="516340" cy="182880"/>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10.2%</a:t>
                </a:r>
                <a:endParaRPr lang="ko-KR" altLang="en-US" sz="617" dirty="0">
                  <a:solidFill>
                    <a:schemeClr val="bg1"/>
                  </a:solidFill>
                </a:endParaRPr>
              </a:p>
            </p:txBody>
          </p:sp>
          <p:sp>
            <p:nvSpPr>
              <p:cNvPr id="37" name="타원 36">
                <a:extLst>
                  <a:ext uri="{FF2B5EF4-FFF2-40B4-BE49-F238E27FC236}">
                    <a16:creationId xmlns:a16="http://schemas.microsoft.com/office/drawing/2014/main" id="{63B6DCD6-21C5-482D-9B62-A68B4DE8A07F}"/>
                  </a:ext>
                </a:extLst>
              </p:cNvPr>
              <p:cNvSpPr/>
              <p:nvPr/>
            </p:nvSpPr>
            <p:spPr>
              <a:xfrm>
                <a:off x="8654115" y="2467314"/>
                <a:ext cx="516340" cy="182880"/>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8.0%</a:t>
                </a:r>
                <a:endParaRPr lang="ko-KR" altLang="en-US" sz="617" dirty="0">
                  <a:solidFill>
                    <a:schemeClr val="bg1"/>
                  </a:solidFill>
                </a:endParaRPr>
              </a:p>
            </p:txBody>
          </p:sp>
          <p:sp>
            <p:nvSpPr>
              <p:cNvPr id="38" name="타원 37">
                <a:extLst>
                  <a:ext uri="{FF2B5EF4-FFF2-40B4-BE49-F238E27FC236}">
                    <a16:creationId xmlns:a16="http://schemas.microsoft.com/office/drawing/2014/main" id="{428585A2-5326-4110-AB0E-D9F8E428E950}"/>
                  </a:ext>
                </a:extLst>
              </p:cNvPr>
              <p:cNvSpPr/>
              <p:nvPr/>
            </p:nvSpPr>
            <p:spPr>
              <a:xfrm>
                <a:off x="8648108" y="1977592"/>
                <a:ext cx="516340" cy="181387"/>
              </a:xfrm>
              <a:prstGeom prst="ellipse">
                <a:avLst/>
              </a:prstGeom>
              <a:solidFill>
                <a:srgbClr val="EAAA00"/>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17">
                    <a:solidFill>
                      <a:schemeClr val="bg1"/>
                    </a:solidFill>
                  </a:rPr>
                  <a:t>5.5%</a:t>
                </a:r>
                <a:endParaRPr lang="ko-KR" altLang="en-US" sz="617" dirty="0">
                  <a:solidFill>
                    <a:schemeClr val="bg1"/>
                  </a:solidFill>
                </a:endParaRPr>
              </a:p>
            </p:txBody>
          </p:sp>
        </p:grpSp>
        <p:sp>
          <p:nvSpPr>
            <p:cNvPr id="39" name="Rounded Rectangle 2">
              <a:extLst>
                <a:ext uri="{FF2B5EF4-FFF2-40B4-BE49-F238E27FC236}">
                  <a16:creationId xmlns:a16="http://schemas.microsoft.com/office/drawing/2014/main" id="{9685CB33-ADC8-4C1C-A226-298C72B34E10}"/>
                </a:ext>
              </a:extLst>
            </p:cNvPr>
            <p:cNvSpPr/>
            <p:nvPr>
              <p:custDataLst>
                <p:tags r:id="rId3"/>
              </p:custDataLst>
            </p:nvPr>
          </p:nvSpPr>
          <p:spPr>
            <a:xfrm>
              <a:off x="6847830" y="3732501"/>
              <a:ext cx="443173" cy="13642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endParaRPr lang="en-US" altLang="ko-KR" sz="617" dirty="0">
                <a:solidFill>
                  <a:schemeClr val="tx1"/>
                </a:solidFill>
              </a:endParaRPr>
            </a:p>
          </p:txBody>
        </p:sp>
        <p:sp>
          <p:nvSpPr>
            <p:cNvPr id="40" name="Rounded Rectangle 2">
              <a:extLst>
                <a:ext uri="{FF2B5EF4-FFF2-40B4-BE49-F238E27FC236}">
                  <a16:creationId xmlns:a16="http://schemas.microsoft.com/office/drawing/2014/main" id="{969D27F2-5AC4-4F2C-A734-8D55712D5C51}"/>
                </a:ext>
              </a:extLst>
            </p:cNvPr>
            <p:cNvSpPr/>
            <p:nvPr>
              <p:custDataLst>
                <p:tags r:id="rId4"/>
              </p:custDataLst>
            </p:nvPr>
          </p:nvSpPr>
          <p:spPr>
            <a:xfrm>
              <a:off x="7539085" y="3530067"/>
              <a:ext cx="819964" cy="31980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ko-KR" altLang="en-US" sz="700">
                  <a:solidFill>
                    <a:schemeClr val="tx1"/>
                  </a:solidFill>
                </a:rPr>
                <a:t>우루과이 등 </a:t>
              </a:r>
              <a:r>
                <a:rPr lang="en-US" altLang="ko-KR" sz="700">
                  <a:solidFill>
                    <a:schemeClr val="tx1"/>
                  </a:solidFill>
                </a:rPr>
                <a:t>26</a:t>
              </a:r>
              <a:r>
                <a:rPr lang="ko-KR" altLang="en-US" sz="700">
                  <a:solidFill>
                    <a:schemeClr val="tx1"/>
                  </a:solidFill>
                </a:rPr>
                <a:t>개 국가로 구성됨</a:t>
              </a:r>
              <a:r>
                <a:rPr lang="en-US" altLang="ko-KR" sz="700">
                  <a:solidFill>
                    <a:schemeClr val="tx1"/>
                  </a:solidFill>
                </a:rPr>
                <a:t>.</a:t>
              </a:r>
              <a:endParaRPr lang="en-US" altLang="ko-KR" sz="700" dirty="0">
                <a:solidFill>
                  <a:schemeClr val="tx1"/>
                </a:solidFill>
              </a:endParaRPr>
            </a:p>
          </p:txBody>
        </p:sp>
      </p:grpSp>
      <p:cxnSp>
        <p:nvCxnSpPr>
          <p:cNvPr id="41" name="직선 화살표 연결선 40">
            <a:extLst>
              <a:ext uri="{FF2B5EF4-FFF2-40B4-BE49-F238E27FC236}">
                <a16:creationId xmlns:a16="http://schemas.microsoft.com/office/drawing/2014/main" id="{0ABC375F-5B18-4ADD-ABBF-5411990F0A8F}"/>
              </a:ext>
            </a:extLst>
          </p:cNvPr>
          <p:cNvCxnSpPr>
            <a:cxnSpLocks/>
            <a:stCxn id="40" idx="1"/>
            <a:endCxn id="39" idx="3"/>
          </p:cNvCxnSpPr>
          <p:nvPr/>
        </p:nvCxnSpPr>
        <p:spPr>
          <a:xfrm flipH="1">
            <a:off x="7909312" y="3689967"/>
            <a:ext cx="248082" cy="110744"/>
          </a:xfrm>
          <a:prstGeom prst="straightConnector1">
            <a:avLst/>
          </a:prstGeom>
          <a:ln w="12700">
            <a:solidFill>
              <a:srgbClr val="00338D"/>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53" name="Rounded Rectangle 2">
            <a:extLst>
              <a:ext uri="{FF2B5EF4-FFF2-40B4-BE49-F238E27FC236}">
                <a16:creationId xmlns:a16="http://schemas.microsoft.com/office/drawing/2014/main" id="{38585A18-7373-4BD9-B2C0-67A3703D20B6}"/>
              </a:ext>
            </a:extLst>
          </p:cNvPr>
          <p:cNvSpPr/>
          <p:nvPr>
            <p:custDataLst>
              <p:tags r:id="rId1"/>
            </p:custDataLst>
          </p:nvPr>
        </p:nvSpPr>
        <p:spPr>
          <a:xfrm>
            <a:off x="3332013" y="4231247"/>
            <a:ext cx="1683855" cy="42516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en-US" altLang="ko-KR" sz="700">
                <a:solidFill>
                  <a:schemeClr val="tx1"/>
                </a:solidFill>
              </a:rPr>
              <a:t>2018</a:t>
            </a:r>
            <a:r>
              <a:rPr lang="ko-KR" altLang="en-US" sz="700">
                <a:solidFill>
                  <a:schemeClr val="tx1"/>
                </a:solidFill>
              </a:rPr>
              <a:t>년 구제역 및 돼지생식기호흡기증후군</a:t>
            </a:r>
            <a:r>
              <a:rPr lang="en-US" altLang="ko-KR" sz="700">
                <a:solidFill>
                  <a:schemeClr val="tx1"/>
                </a:solidFill>
              </a:rPr>
              <a:t>, 2021</a:t>
            </a:r>
            <a:r>
              <a:rPr lang="ko-KR" altLang="en-US" sz="700">
                <a:solidFill>
                  <a:schemeClr val="tx1"/>
                </a:solidFill>
              </a:rPr>
              <a:t>년 오제스키병 발병에 따른 매출 변동임</a:t>
            </a:r>
            <a:r>
              <a:rPr lang="en-US" altLang="ko-KR" sz="700">
                <a:solidFill>
                  <a:schemeClr val="tx1"/>
                </a:solidFill>
              </a:rPr>
              <a:t>.</a:t>
            </a:r>
            <a:r>
              <a:rPr lang="ko-KR" altLang="en-US" sz="700">
                <a:solidFill>
                  <a:schemeClr val="tx1"/>
                </a:solidFill>
              </a:rPr>
              <a:t> </a:t>
            </a:r>
            <a:endParaRPr lang="en-US" altLang="ko-KR" sz="700" dirty="0">
              <a:solidFill>
                <a:schemeClr val="tx1"/>
              </a:solidFill>
            </a:endParaRPr>
          </a:p>
        </p:txBody>
      </p:sp>
      <p:sp>
        <p:nvSpPr>
          <p:cNvPr id="54" name="Rounded Rectangle 2">
            <a:extLst>
              <a:ext uri="{FF2B5EF4-FFF2-40B4-BE49-F238E27FC236}">
                <a16:creationId xmlns:a16="http://schemas.microsoft.com/office/drawing/2014/main" id="{6CC94BB3-2CA7-4A6B-9514-AC48282E5196}"/>
              </a:ext>
            </a:extLst>
          </p:cNvPr>
          <p:cNvSpPr/>
          <p:nvPr>
            <p:custDataLst>
              <p:tags r:id="rId2"/>
            </p:custDataLst>
          </p:nvPr>
        </p:nvSpPr>
        <p:spPr>
          <a:xfrm>
            <a:off x="8288470" y="4329727"/>
            <a:ext cx="1377775" cy="65277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en-US" altLang="ko-KR" sz="700" dirty="0">
                <a:solidFill>
                  <a:schemeClr val="tx1"/>
                </a:solidFill>
              </a:rPr>
              <a:t>2020</a:t>
            </a:r>
            <a:r>
              <a:rPr lang="ko-KR" altLang="en-US" sz="700" dirty="0">
                <a:solidFill>
                  <a:schemeClr val="tx1"/>
                </a:solidFill>
              </a:rPr>
              <a:t>년 </a:t>
            </a:r>
            <a:r>
              <a:rPr lang="en-US" altLang="ko-KR" sz="700" dirty="0">
                <a:solidFill>
                  <a:schemeClr val="tx1"/>
                </a:solidFill>
              </a:rPr>
              <a:t>Ant-Malaria Biological </a:t>
            </a:r>
            <a:r>
              <a:rPr lang="ko-KR" altLang="en-US" sz="700" dirty="0">
                <a:solidFill>
                  <a:schemeClr val="tx1"/>
                </a:solidFill>
              </a:rPr>
              <a:t>매출 증가하였으나 </a:t>
            </a:r>
            <a:r>
              <a:rPr lang="en-US" altLang="ko-KR" sz="700" dirty="0">
                <a:solidFill>
                  <a:schemeClr val="tx1"/>
                </a:solidFill>
              </a:rPr>
              <a:t>2021</a:t>
            </a:r>
            <a:r>
              <a:rPr lang="ko-KR" altLang="en-US" sz="700" dirty="0">
                <a:solidFill>
                  <a:schemeClr val="tx1"/>
                </a:solidFill>
              </a:rPr>
              <a:t>년 상반기에는 신규 </a:t>
            </a:r>
            <a:r>
              <a:rPr lang="ko-KR" altLang="en-US" sz="700">
                <a:solidFill>
                  <a:schemeClr val="tx1"/>
                </a:solidFill>
              </a:rPr>
              <a:t>매출이 없었으며</a:t>
            </a:r>
            <a:r>
              <a:rPr lang="en-US" altLang="ko-KR" sz="700">
                <a:solidFill>
                  <a:schemeClr val="tx1"/>
                </a:solidFill>
              </a:rPr>
              <a:t>, </a:t>
            </a:r>
            <a:r>
              <a:rPr lang="ko-KR" altLang="en-US" sz="700">
                <a:solidFill>
                  <a:schemeClr val="tx1"/>
                </a:solidFill>
              </a:rPr>
              <a:t>하반기에 발생할 예정임</a:t>
            </a:r>
            <a:r>
              <a:rPr lang="en-US" altLang="ko-KR" sz="700">
                <a:solidFill>
                  <a:schemeClr val="tx1"/>
                </a:solidFill>
              </a:rPr>
              <a:t>.</a:t>
            </a:r>
            <a:endParaRPr lang="en-US" altLang="ko-KR" sz="700" dirty="0">
              <a:solidFill>
                <a:schemeClr val="tx1"/>
              </a:solidFill>
            </a:endParaRPr>
          </a:p>
        </p:txBody>
      </p:sp>
      <p:sp>
        <p:nvSpPr>
          <p:cNvPr id="51" name="Rectangle 2">
            <a:extLst>
              <a:ext uri="{FF2B5EF4-FFF2-40B4-BE49-F238E27FC236}">
                <a16:creationId xmlns:a16="http://schemas.microsoft.com/office/drawing/2014/main" id="{E76A9F1C-9CDC-488C-9FC6-A94A98C709A8}"/>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(6) Export sales</a:t>
            </a:r>
          </a:p>
        </p:txBody>
      </p:sp>
      <p:sp>
        <p:nvSpPr>
          <p:cNvPr id="55" name="Text Placeholder 3">
            <a:extLst>
              <a:ext uri="{FF2B5EF4-FFF2-40B4-BE49-F238E27FC236}">
                <a16:creationId xmlns:a16="http://schemas.microsoft.com/office/drawing/2014/main" id="{73A22A07-B0E0-4B63-9309-33D1391ADB4D}"/>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8" name="자유형: 도형 7">
            <a:extLst>
              <a:ext uri="{FF2B5EF4-FFF2-40B4-BE49-F238E27FC236}">
                <a16:creationId xmlns:a16="http://schemas.microsoft.com/office/drawing/2014/main" id="{BC8E8551-3E16-41E8-9733-4194127678BC}"/>
              </a:ext>
            </a:extLst>
          </p:cNvPr>
          <p:cNvSpPr/>
          <p:nvPr/>
        </p:nvSpPr>
        <p:spPr bwMode="gray">
          <a:xfrm>
            <a:off x="4336869" y="1445623"/>
            <a:ext cx="714102" cy="2429691"/>
          </a:xfrm>
          <a:custGeom>
            <a:avLst/>
            <a:gdLst>
              <a:gd name="connsiteX0" fmla="*/ 0 w 714102"/>
              <a:gd name="connsiteY0" fmla="*/ 1166948 h 2429691"/>
              <a:gd name="connsiteX1" fmla="*/ 714102 w 714102"/>
              <a:gd name="connsiteY1" fmla="*/ 0 h 2429691"/>
              <a:gd name="connsiteX2" fmla="*/ 714102 w 714102"/>
              <a:gd name="connsiteY2" fmla="*/ 2429691 h 2429691"/>
              <a:gd name="connsiteX3" fmla="*/ 0 w 714102"/>
              <a:gd name="connsiteY3" fmla="*/ 1402080 h 2429691"/>
              <a:gd name="connsiteX4" fmla="*/ 0 w 714102"/>
              <a:gd name="connsiteY4" fmla="*/ 1166948 h 242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102" h="2429691">
                <a:moveTo>
                  <a:pt x="0" y="1166948"/>
                </a:moveTo>
                <a:lnTo>
                  <a:pt x="714102" y="0"/>
                </a:lnTo>
                <a:lnTo>
                  <a:pt x="714102" y="2429691"/>
                </a:lnTo>
                <a:lnTo>
                  <a:pt x="0" y="1402080"/>
                </a:lnTo>
                <a:lnTo>
                  <a:pt x="0" y="1166948"/>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endParaRPr lang="ko-KR" altLang="en-US" sz="794" dirty="0">
              <a:solidFill>
                <a:schemeClr val="bg1"/>
              </a:solidFill>
            </a:endParaRPr>
          </a:p>
        </p:txBody>
      </p:sp>
      <p:sp>
        <p:nvSpPr>
          <p:cNvPr id="59" name="TextBox 58">
            <a:extLst>
              <a:ext uri="{FF2B5EF4-FFF2-40B4-BE49-F238E27FC236}">
                <a16:creationId xmlns:a16="http://schemas.microsoft.com/office/drawing/2014/main" id="{D6FDFD4D-CA33-43C9-B769-DD147C7BE74A}"/>
              </a:ext>
            </a:extLst>
          </p:cNvPr>
          <p:cNvSpPr txBox="1"/>
          <p:nvPr/>
        </p:nvSpPr>
        <p:spPr>
          <a:xfrm>
            <a:off x="5324458" y="3519831"/>
            <a:ext cx="1789315" cy="118723"/>
          </a:xfrm>
          <a:prstGeom prst="rect">
            <a:avLst/>
          </a:prstGeom>
          <a:noFill/>
        </p:spPr>
        <p:txBody>
          <a:bodyPr wrap="square" lIns="48166" tIns="48166" rIns="48166" bIns="48166" rtlCol="0">
            <a:noAutofit/>
          </a:bodyPr>
          <a:lstStyle/>
          <a:p>
            <a:pPr>
              <a:lnSpc>
                <a:spcPts val="71"/>
              </a:lnSpc>
              <a:spcAft>
                <a:spcPts val="529"/>
              </a:spcAft>
            </a:pPr>
            <a:r>
              <a:rPr lang="en-US" altLang="ko-KR" sz="529" i="1">
                <a:solidFill>
                  <a:schemeClr val="tx2"/>
                </a:solidFill>
              </a:rPr>
              <a:t>Source: </a:t>
            </a:r>
            <a:r>
              <a:rPr lang="ko-KR" altLang="en-US" sz="529" i="1">
                <a:solidFill>
                  <a:schemeClr val="tx2"/>
                </a:solidFill>
              </a:rPr>
              <a:t>회사제공자료</a:t>
            </a:r>
            <a:endParaRPr lang="en-US" altLang="ko-KR" sz="529" i="1">
              <a:solidFill>
                <a:schemeClr val="tx2"/>
              </a:solidFill>
            </a:endParaRPr>
          </a:p>
          <a:p>
            <a:pPr>
              <a:lnSpc>
                <a:spcPts val="71"/>
              </a:lnSpc>
              <a:spcAft>
                <a:spcPts val="529"/>
              </a:spcAft>
            </a:pPr>
            <a:endParaRPr lang="en-US" altLang="ko-KR" sz="529" i="1" dirty="0">
              <a:solidFill>
                <a:schemeClr val="tx2"/>
              </a:solidFill>
            </a:endParaRPr>
          </a:p>
        </p:txBody>
      </p:sp>
      <p:cxnSp>
        <p:nvCxnSpPr>
          <p:cNvPr id="10" name="직선 연결선 9">
            <a:extLst>
              <a:ext uri="{FF2B5EF4-FFF2-40B4-BE49-F238E27FC236}">
                <a16:creationId xmlns:a16="http://schemas.microsoft.com/office/drawing/2014/main" id="{BCCB1CEC-9F7E-4B0D-BC4F-FB188192A3F1}"/>
              </a:ext>
            </a:extLst>
          </p:cNvPr>
          <p:cNvCxnSpPr>
            <a:cxnSpLocks/>
          </p:cNvCxnSpPr>
          <p:nvPr/>
        </p:nvCxnSpPr>
        <p:spPr>
          <a:xfrm>
            <a:off x="3267971" y="1835871"/>
            <a:ext cx="0" cy="1516929"/>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190FE9FE-FBB8-452E-BAED-147537D934A5}"/>
              </a:ext>
            </a:extLst>
          </p:cNvPr>
          <p:cNvCxnSpPr>
            <a:cxnSpLocks/>
          </p:cNvCxnSpPr>
          <p:nvPr/>
        </p:nvCxnSpPr>
        <p:spPr>
          <a:xfrm>
            <a:off x="7544696" y="1796736"/>
            <a:ext cx="0" cy="1516929"/>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4FA8A40A-001B-4649-A2DE-FC1AFC3D7355}"/>
              </a:ext>
            </a:extLst>
          </p:cNvPr>
          <p:cNvCxnSpPr>
            <a:cxnSpLocks/>
          </p:cNvCxnSpPr>
          <p:nvPr/>
        </p:nvCxnSpPr>
        <p:spPr>
          <a:xfrm>
            <a:off x="2595017" y="4356770"/>
            <a:ext cx="0" cy="1479256"/>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90E02AE1-D06D-4329-B0D2-61E9B55932B4}"/>
              </a:ext>
            </a:extLst>
          </p:cNvPr>
          <p:cNvCxnSpPr>
            <a:cxnSpLocks/>
          </p:cNvCxnSpPr>
          <p:nvPr/>
        </p:nvCxnSpPr>
        <p:spPr>
          <a:xfrm>
            <a:off x="8201811" y="4386078"/>
            <a:ext cx="0" cy="1449948"/>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0784B4C3-6636-4C1E-A3B0-8680DFDC694F}"/>
              </a:ext>
            </a:extLst>
          </p:cNvPr>
          <p:cNvCxnSpPr>
            <a:cxnSpLocks/>
          </p:cNvCxnSpPr>
          <p:nvPr/>
        </p:nvCxnSpPr>
        <p:spPr>
          <a:xfrm>
            <a:off x="5128273" y="4386078"/>
            <a:ext cx="0" cy="1479256"/>
          </a:xfrm>
          <a:prstGeom prst="line">
            <a:avLst/>
          </a:prstGeom>
          <a:ln w="9525">
            <a:solidFill>
              <a:schemeClr val="tx1"/>
            </a:solidFill>
            <a:head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38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1">
            <a:extLst>
              <a:ext uri="{FF2B5EF4-FFF2-40B4-BE49-F238E27FC236}">
                <a16:creationId xmlns:a16="http://schemas.microsoft.com/office/drawing/2014/main" id="{9D1844D6-CCF3-47BC-B874-C9B9E7C76BDA}"/>
              </a:ext>
            </a:extLst>
          </p:cNvPr>
          <p:cNvGraphicFramePr>
            <a:graphicFrameLocks/>
          </p:cNvGraphicFramePr>
          <p:nvPr/>
        </p:nvGraphicFramePr>
        <p:xfrm>
          <a:off x="183356" y="1415910"/>
          <a:ext cx="10846594" cy="25544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2">
            <a:extLst>
              <a:ext uri="{FF2B5EF4-FFF2-40B4-BE49-F238E27FC236}">
                <a16:creationId xmlns:a16="http://schemas.microsoft.com/office/drawing/2014/main" id="{C88FB4E4-A4DA-4E20-9D18-ABB235BBBF1A}"/>
              </a:ext>
            </a:extLst>
          </p:cNvPr>
          <p:cNvGraphicFramePr>
            <a:graphicFrameLocks/>
          </p:cNvGraphicFramePr>
          <p:nvPr/>
        </p:nvGraphicFramePr>
        <p:xfrm>
          <a:off x="423776" y="4366956"/>
          <a:ext cx="7329574" cy="25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4">
            <a:extLst>
              <a:ext uri="{FF2B5EF4-FFF2-40B4-BE49-F238E27FC236}">
                <a16:creationId xmlns:a16="http://schemas.microsoft.com/office/drawing/2014/main" id="{B62F887D-29CB-44C3-A1CE-84A933CCE18C}"/>
              </a:ext>
            </a:extLst>
          </p:cNvPr>
          <p:cNvGraphicFramePr>
            <a:graphicFrameLocks/>
          </p:cNvGraphicFramePr>
          <p:nvPr/>
        </p:nvGraphicFramePr>
        <p:xfrm>
          <a:off x="-48695" y="2895936"/>
          <a:ext cx="14386995" cy="250415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Chart3">
            <a:extLst>
              <a:ext uri="{FF2B5EF4-FFF2-40B4-BE49-F238E27FC236}">
                <a16:creationId xmlns:a16="http://schemas.microsoft.com/office/drawing/2014/main" id="{4902A91A-E6A7-4293-9196-ECECE5AEF82D}"/>
              </a:ext>
            </a:extLst>
          </p:cNvPr>
          <p:cNvGraphicFramePr>
            <a:graphicFrameLocks/>
          </p:cNvGraphicFramePr>
          <p:nvPr/>
        </p:nvGraphicFramePr>
        <p:xfrm>
          <a:off x="5433897" y="4681076"/>
          <a:ext cx="3620422" cy="2225880"/>
        </p:xfrm>
        <a:graphic>
          <a:graphicData uri="http://schemas.openxmlformats.org/drawingml/2006/chart">
            <c:chart xmlns:c="http://schemas.openxmlformats.org/drawingml/2006/chart" xmlns:r="http://schemas.openxmlformats.org/officeDocument/2006/relationships" r:id="rId8"/>
          </a:graphicData>
        </a:graphic>
      </p:graphicFrame>
      <p:sp>
        <p:nvSpPr>
          <p:cNvPr id="63" name="직사각형 62">
            <a:extLst>
              <a:ext uri="{FF2B5EF4-FFF2-40B4-BE49-F238E27FC236}">
                <a16:creationId xmlns:a16="http://schemas.microsoft.com/office/drawing/2014/main" id="{E4815193-A458-4940-852F-E1589E8E8D5A}"/>
              </a:ext>
            </a:extLst>
          </p:cNvPr>
          <p:cNvSpPr/>
          <p:nvPr/>
        </p:nvSpPr>
        <p:spPr>
          <a:xfrm>
            <a:off x="414251" y="768908"/>
            <a:ext cx="9077499" cy="647002"/>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수출 마진율은 </a:t>
            </a:r>
            <a:r>
              <a:rPr lang="en-US" altLang="ko-KR" sz="900" dirty="0">
                <a:solidFill>
                  <a:srgbClr val="00338D"/>
                </a:solidFill>
                <a:latin typeface="Arial" panose="020B0604020202020204" pitchFamily="34" charset="0"/>
                <a:ea typeface="맑은 고딕" panose="020B0503020000020004" pitchFamily="50" charset="-127"/>
              </a:rPr>
              <a:t>2019~2020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63.4~67.3% </a:t>
            </a:r>
            <a:r>
              <a:rPr lang="ko-KR" altLang="en-US" sz="900" dirty="0">
                <a:solidFill>
                  <a:srgbClr val="00338D"/>
                </a:solidFill>
                <a:latin typeface="Arial" panose="020B0604020202020204" pitchFamily="34" charset="0"/>
                <a:ea typeface="맑은 고딕" panose="020B0503020000020004" pitchFamily="50" charset="-127"/>
              </a:rPr>
              <a:t>사이에서 </a:t>
            </a:r>
            <a:r>
              <a:rPr lang="ko-KR" altLang="en-US" sz="900" dirty="0" err="1">
                <a:solidFill>
                  <a:srgbClr val="00338D"/>
                </a:solidFill>
                <a:latin typeface="Arial" panose="020B0604020202020204" pitchFamily="34" charset="0"/>
                <a:ea typeface="맑은 고딕" panose="020B0503020000020004" pitchFamily="50" charset="-127"/>
              </a:rPr>
              <a:t>중국향</a:t>
            </a:r>
            <a:r>
              <a:rPr lang="ko-KR" altLang="en-US" sz="900" dirty="0">
                <a:solidFill>
                  <a:srgbClr val="00338D"/>
                </a:solidFill>
                <a:latin typeface="Arial" panose="020B0604020202020204" pitchFamily="34" charset="0"/>
                <a:ea typeface="맑은 고딕" panose="020B0503020000020004" pitchFamily="50" charset="-127"/>
              </a:rPr>
              <a:t> 진단키트와 </a:t>
            </a:r>
            <a:r>
              <a:rPr lang="ko-KR" altLang="en-US" sz="900" dirty="0" err="1">
                <a:solidFill>
                  <a:srgbClr val="00338D"/>
                </a:solidFill>
                <a:latin typeface="Arial" panose="020B0604020202020204" pitchFamily="34" charset="0"/>
                <a:ea typeface="맑은 고딕" panose="020B0503020000020004" pitchFamily="50" charset="-127"/>
              </a:rPr>
              <a:t>미국향</a:t>
            </a:r>
            <a:r>
              <a:rPr lang="ko-KR" altLang="en-US" sz="900" dirty="0">
                <a:solidFill>
                  <a:srgbClr val="00338D"/>
                </a:solidFill>
                <a:latin typeface="Arial" panose="020B0604020202020204" pitchFamily="34" charset="0"/>
                <a:ea typeface="맑은 고딕" panose="020B0503020000020004" pitchFamily="50" charset="-127"/>
              </a:rPr>
              <a:t> </a:t>
            </a:r>
            <a:r>
              <a:rPr lang="en-US" altLang="ko-KR" sz="900" dirty="0">
                <a:solidFill>
                  <a:srgbClr val="00338D"/>
                </a:solidFill>
                <a:latin typeface="Arial" panose="020B0604020202020204" pitchFamily="34" charset="0"/>
                <a:ea typeface="맑은 고딕" panose="020B0503020000020004" pitchFamily="50" charset="-127"/>
              </a:rPr>
              <a:t>Biologicals</a:t>
            </a:r>
            <a:r>
              <a:rPr lang="ko-KR" altLang="en-US" sz="900" dirty="0">
                <a:solidFill>
                  <a:srgbClr val="00338D"/>
                </a:solidFill>
                <a:latin typeface="Arial" panose="020B0604020202020204" pitchFamily="34" charset="0"/>
                <a:ea typeface="맑은 고딕" panose="020B0503020000020004" pitchFamily="50" charset="-127"/>
              </a:rPr>
              <a:t> 제품의 비중에 따라 변동하였습니다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ko-KR" altLang="en-US" sz="900" dirty="0" err="1">
                <a:solidFill>
                  <a:srgbClr val="00338D"/>
                </a:solidFill>
                <a:latin typeface="Arial" panose="020B0604020202020204" pitchFamily="34" charset="0"/>
                <a:ea typeface="맑은 고딕" panose="020B0503020000020004" pitchFamily="50" charset="-127"/>
              </a:rPr>
              <a:t>중국향</a:t>
            </a:r>
            <a:r>
              <a:rPr lang="ko-KR" altLang="en-US" sz="900" dirty="0">
                <a:solidFill>
                  <a:srgbClr val="00338D"/>
                </a:solidFill>
                <a:latin typeface="Arial" panose="020B0604020202020204" pitchFamily="34" charset="0"/>
                <a:ea typeface="맑은 고딕" panose="020B0503020000020004" pitchFamily="50" charset="-127"/>
              </a:rPr>
              <a:t> 매출은 </a:t>
            </a:r>
            <a:r>
              <a:rPr lang="ko-KR" altLang="en-US" sz="900" dirty="0" err="1">
                <a:solidFill>
                  <a:srgbClr val="00338D"/>
                </a:solidFill>
                <a:latin typeface="Arial" panose="020B0604020202020204" pitchFamily="34" charset="0"/>
                <a:ea typeface="맑은 고딕" panose="020B0503020000020004" pitchFamily="50" charset="-127"/>
              </a:rPr>
              <a:t>저마진</a:t>
            </a:r>
            <a:r>
              <a:rPr lang="ko-KR" altLang="en-US" sz="900" dirty="0">
                <a:solidFill>
                  <a:srgbClr val="00338D"/>
                </a:solidFill>
                <a:latin typeface="Arial" panose="020B0604020202020204" pitchFamily="34" charset="0"/>
                <a:ea typeface="맑은 고딕" panose="020B0503020000020004" pitchFamily="50" charset="-127"/>
              </a:rPr>
              <a:t> 제품이 주를 이루었으나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 이후에는 </a:t>
            </a:r>
            <a:r>
              <a:rPr lang="en-US" altLang="ko-KR" sz="900" dirty="0">
                <a:solidFill>
                  <a:srgbClr val="00338D"/>
                </a:solidFill>
                <a:latin typeface="Arial" panose="020B0604020202020204" pitchFamily="34" charset="0"/>
                <a:ea typeface="맑은 고딕" panose="020B0503020000020004" pitchFamily="50" charset="-127"/>
              </a:rPr>
              <a:t>GPM% 60% </a:t>
            </a:r>
            <a:r>
              <a:rPr lang="ko-KR" altLang="en-US" sz="900" dirty="0">
                <a:solidFill>
                  <a:srgbClr val="00338D"/>
                </a:solidFill>
                <a:latin typeface="Arial" panose="020B0604020202020204" pitchFamily="34" charset="0"/>
                <a:ea typeface="맑은 고딕" panose="020B0503020000020004" pitchFamily="50" charset="-127"/>
              </a:rPr>
              <a:t>내외에서 유지되고 있습니다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미국 향 매출은 고마진의 말라리아 관련 </a:t>
            </a:r>
            <a:r>
              <a:rPr lang="ko-KR" altLang="en-US" sz="900" dirty="0" err="1">
                <a:solidFill>
                  <a:srgbClr val="00338D"/>
                </a:solidFill>
                <a:latin typeface="Arial" panose="020B0604020202020204" pitchFamily="34" charset="0"/>
                <a:ea typeface="맑은 고딕" panose="020B0503020000020004" pitchFamily="50" charset="-127"/>
              </a:rPr>
              <a:t>인체진단용항체</a:t>
            </a:r>
            <a:r>
              <a:rPr lang="ko-KR" altLang="en-US" sz="900" dirty="0">
                <a:solidFill>
                  <a:srgbClr val="00338D"/>
                </a:solidFill>
                <a:latin typeface="Arial" panose="020B0604020202020204" pitchFamily="34" charset="0"/>
                <a:ea typeface="맑은 고딕" panose="020B0503020000020004" pitchFamily="50" charset="-127"/>
              </a:rPr>
              <a:t> 매출이 </a:t>
            </a:r>
            <a:r>
              <a:rPr lang="en-US" altLang="ko-KR" sz="900" dirty="0">
                <a:solidFill>
                  <a:srgbClr val="00338D"/>
                </a:solidFill>
                <a:latin typeface="Arial" panose="020B0604020202020204" pitchFamily="34" charset="0"/>
                <a:ea typeface="맑은 고딕" panose="020B0503020000020004" pitchFamily="50" charset="-127"/>
              </a:rPr>
              <a:t>90% </a:t>
            </a:r>
            <a:r>
              <a:rPr lang="ko-KR" altLang="en-US" sz="900" dirty="0">
                <a:solidFill>
                  <a:srgbClr val="00338D"/>
                </a:solidFill>
                <a:latin typeface="Arial" panose="020B0604020202020204" pitchFamily="34" charset="0"/>
                <a:ea typeface="맑은 고딕" panose="020B0503020000020004" pitchFamily="50" charset="-127"/>
              </a:rPr>
              <a:t>이상의 매출을 구성하며</a:t>
            </a:r>
            <a:r>
              <a:rPr lang="en-US" altLang="ko-KR" sz="900" dirty="0">
                <a:solidFill>
                  <a:srgbClr val="00338D"/>
                </a:solidFill>
                <a:latin typeface="Arial" panose="020B0604020202020204" pitchFamily="34" charset="0"/>
                <a:ea typeface="맑은 고딕" panose="020B0503020000020004" pitchFamily="50" charset="-127"/>
              </a:rPr>
              <a:t>, 2020</a:t>
            </a:r>
            <a:r>
              <a:rPr lang="ko-KR" altLang="en-US" sz="900" dirty="0">
                <a:solidFill>
                  <a:srgbClr val="00338D"/>
                </a:solidFill>
                <a:latin typeface="Arial" panose="020B0604020202020204" pitchFamily="34" charset="0"/>
                <a:ea typeface="맑은 고딕" panose="020B0503020000020004" pitchFamily="50" charset="-127"/>
              </a:rPr>
              <a:t>년 관련 원가의 감소로 </a:t>
            </a:r>
            <a:r>
              <a:rPr lang="en-US" altLang="ko-KR" sz="900" dirty="0">
                <a:solidFill>
                  <a:srgbClr val="00338D"/>
                </a:solidFill>
                <a:latin typeface="Arial" panose="020B0604020202020204" pitchFamily="34" charset="0"/>
                <a:ea typeface="맑은 고딕" panose="020B0503020000020004" pitchFamily="50" charset="-127"/>
              </a:rPr>
              <a:t>GP%</a:t>
            </a:r>
            <a:r>
              <a:rPr lang="ko-KR" altLang="en-US" sz="900" dirty="0">
                <a:solidFill>
                  <a:srgbClr val="00338D"/>
                </a:solidFill>
                <a:latin typeface="Arial" panose="020B0604020202020204" pitchFamily="34" charset="0"/>
                <a:ea typeface="맑은 고딕" panose="020B0503020000020004" pitchFamily="50" charset="-127"/>
              </a:rPr>
              <a:t>가 전년도 대비 </a:t>
            </a:r>
            <a:r>
              <a:rPr lang="en-US" altLang="ko-KR" sz="900" dirty="0">
                <a:solidFill>
                  <a:srgbClr val="00338D"/>
                </a:solidFill>
                <a:latin typeface="Arial" panose="020B0604020202020204" pitchFamily="34" charset="0"/>
                <a:ea typeface="맑은 고딕" panose="020B0503020000020004" pitchFamily="50" charset="-127"/>
              </a:rPr>
              <a:t>20.1% </a:t>
            </a:r>
            <a:r>
              <a:rPr lang="ko-KR" altLang="en-US" sz="900" dirty="0">
                <a:solidFill>
                  <a:srgbClr val="00338D"/>
                </a:solidFill>
                <a:latin typeface="Arial" panose="020B0604020202020204" pitchFamily="34" charset="0"/>
                <a:ea typeface="맑은 고딕" panose="020B0503020000020004" pitchFamily="50" charset="-127"/>
              </a:rPr>
              <a:t>상승하였습니다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32" name="TextBox 31">
            <a:extLst>
              <a:ext uri="{FF2B5EF4-FFF2-40B4-BE49-F238E27FC236}">
                <a16:creationId xmlns:a16="http://schemas.microsoft.com/office/drawing/2014/main" id="{536253B7-D683-4F84-9C3A-CAEF060AD5AC}"/>
              </a:ext>
            </a:extLst>
          </p:cNvPr>
          <p:cNvSpPr txBox="1"/>
          <p:nvPr/>
        </p:nvSpPr>
        <p:spPr>
          <a:xfrm>
            <a:off x="1231736" y="3085349"/>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47" name="TextBox 46">
            <a:extLst>
              <a:ext uri="{FF2B5EF4-FFF2-40B4-BE49-F238E27FC236}">
                <a16:creationId xmlns:a16="http://schemas.microsoft.com/office/drawing/2014/main" id="{10269692-2D18-44D6-96C6-BDC12BE7B69C}"/>
              </a:ext>
            </a:extLst>
          </p:cNvPr>
          <p:cNvSpPr txBox="1"/>
          <p:nvPr/>
        </p:nvSpPr>
        <p:spPr>
          <a:xfrm>
            <a:off x="1231736" y="4557285"/>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2" name="직사각형 1">
            <a:extLst>
              <a:ext uri="{FF2B5EF4-FFF2-40B4-BE49-F238E27FC236}">
                <a16:creationId xmlns:a16="http://schemas.microsoft.com/office/drawing/2014/main" id="{ECED34A7-F950-4AB2-82B0-353B48D48478}"/>
              </a:ext>
            </a:extLst>
          </p:cNvPr>
          <p:cNvSpPr/>
          <p:nvPr/>
        </p:nvSpPr>
        <p:spPr>
          <a:xfrm>
            <a:off x="505691" y="1792730"/>
            <a:ext cx="316297" cy="126623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800" b="1">
                <a:solidFill>
                  <a:schemeClr val="bg1"/>
                </a:solidFill>
                <a:ea typeface="맑은 고딕" panose="020B0503020000020004" pitchFamily="50" charset="-127"/>
              </a:rPr>
              <a:t>해외제품</a:t>
            </a:r>
            <a:r>
              <a:rPr lang="en-US" altLang="ko-KR" sz="700" b="1">
                <a:solidFill>
                  <a:schemeClr val="bg1"/>
                </a:solidFill>
                <a:latin typeface="맑은 고딕" panose="020B0503020000020004" pitchFamily="50" charset="-127"/>
                <a:ea typeface="맑은 고딕" panose="020B0503020000020004" pitchFamily="50" charset="-127"/>
              </a:rPr>
              <a:t>/</a:t>
            </a:r>
            <a:r>
              <a:rPr lang="ko-KR" altLang="en-US" sz="700" b="1">
                <a:solidFill>
                  <a:schemeClr val="bg1"/>
                </a:solidFill>
                <a:latin typeface="맑은 고딕" panose="020B0503020000020004" pitchFamily="50" charset="-127"/>
                <a:ea typeface="맑은 고딕" panose="020B0503020000020004" pitchFamily="50" charset="-127"/>
              </a:rPr>
              <a:t>주요구성국가        매출 및 </a:t>
            </a:r>
            <a:r>
              <a:rPr lang="en-US" altLang="ko-KR" sz="700" b="1">
                <a:solidFill>
                  <a:schemeClr val="bg1"/>
                </a:solidFill>
                <a:latin typeface="맑은 고딕" panose="020B0503020000020004" pitchFamily="50" charset="-127"/>
                <a:ea typeface="맑은 고딕" panose="020B0503020000020004" pitchFamily="50" charset="-127"/>
              </a:rPr>
              <a:t>GP%</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1" name="직사각형 20">
            <a:extLst>
              <a:ext uri="{FF2B5EF4-FFF2-40B4-BE49-F238E27FC236}">
                <a16:creationId xmlns:a16="http://schemas.microsoft.com/office/drawing/2014/main" id="{89FB0B44-616C-4E9F-94DC-040426C245ED}"/>
              </a:ext>
            </a:extLst>
          </p:cNvPr>
          <p:cNvSpPr/>
          <p:nvPr/>
        </p:nvSpPr>
        <p:spPr>
          <a:xfrm>
            <a:off x="505691" y="3276576"/>
            <a:ext cx="316297" cy="1266237"/>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700" b="1">
                <a:solidFill>
                  <a:schemeClr val="bg1"/>
                </a:solidFill>
                <a:latin typeface="맑은 고딕" panose="020B0503020000020004" pitchFamily="50" charset="-127"/>
                <a:ea typeface="맑은 고딕" panose="020B0503020000020004" pitchFamily="50" charset="-127"/>
              </a:rPr>
              <a:t>주요</a:t>
            </a:r>
            <a:r>
              <a:rPr lang="en-US" altLang="ko-KR" sz="700" b="1">
                <a:solidFill>
                  <a:schemeClr val="bg1"/>
                </a:solidFill>
                <a:latin typeface="맑은 고딕" panose="020B0503020000020004" pitchFamily="50" charset="-127"/>
                <a:ea typeface="맑은 고딕" panose="020B0503020000020004" pitchFamily="50" charset="-127"/>
              </a:rPr>
              <a:t> </a:t>
            </a:r>
            <a:r>
              <a:rPr lang="ko-KR" altLang="en-US" sz="700" b="1">
                <a:solidFill>
                  <a:schemeClr val="bg1"/>
                </a:solidFill>
                <a:latin typeface="맑은 고딕" panose="020B0503020000020004" pitchFamily="50" charset="-127"/>
                <a:ea typeface="맑은 고딕" panose="020B0503020000020004" pitchFamily="50" charset="-127"/>
              </a:rPr>
              <a:t>중국향 품목             매출 및 </a:t>
            </a:r>
            <a:r>
              <a:rPr lang="en-US" altLang="ko-KR" sz="700" b="1">
                <a:solidFill>
                  <a:schemeClr val="bg1"/>
                </a:solidFill>
                <a:latin typeface="맑은 고딕" panose="020B0503020000020004" pitchFamily="50" charset="-127"/>
                <a:ea typeface="맑은 고딕" panose="020B0503020000020004" pitchFamily="50" charset="-127"/>
              </a:rPr>
              <a:t>GP%</a:t>
            </a:r>
            <a:r>
              <a:rPr lang="ko-KR" altLang="en-US" sz="700" b="1">
                <a:solidFill>
                  <a:schemeClr val="bg1"/>
                </a:solidFill>
                <a:latin typeface="맑은 고딕" panose="020B0503020000020004" pitchFamily="50" charset="-127"/>
                <a:ea typeface="맑은 고딕" panose="020B0503020000020004" pitchFamily="50" charset="-127"/>
              </a:rPr>
              <a:t>        </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D999FD77-E902-416E-AC8D-7EBE466ACBD4}"/>
              </a:ext>
            </a:extLst>
          </p:cNvPr>
          <p:cNvSpPr/>
          <p:nvPr/>
        </p:nvSpPr>
        <p:spPr>
          <a:xfrm>
            <a:off x="505691" y="4762893"/>
            <a:ext cx="316297" cy="1266237"/>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54000" tIns="54000" rIns="54000" bIns="54000" rtlCol="0" anchor="ctr" anchorCtr="1"/>
          <a:lstStyle/>
          <a:p>
            <a:pPr algn="ctr"/>
            <a:r>
              <a:rPr lang="ko-KR" altLang="en-US" sz="700" b="1">
                <a:solidFill>
                  <a:schemeClr val="bg1"/>
                </a:solidFill>
                <a:latin typeface="맑은 고딕" panose="020B0503020000020004" pitchFamily="50" charset="-127"/>
                <a:ea typeface="맑은 고딕" panose="020B0503020000020004" pitchFamily="50" charset="-127"/>
              </a:rPr>
              <a:t>주요 미국향 품목            매출 및 </a:t>
            </a:r>
            <a:r>
              <a:rPr lang="en-US" altLang="ko-KR" sz="700" b="1">
                <a:solidFill>
                  <a:schemeClr val="bg1"/>
                </a:solidFill>
                <a:latin typeface="맑은 고딕" panose="020B0503020000020004" pitchFamily="50" charset="-127"/>
                <a:ea typeface="맑은 고딕" panose="020B0503020000020004" pitchFamily="50" charset="-127"/>
              </a:rPr>
              <a:t>GP%</a:t>
            </a:r>
            <a:r>
              <a:rPr lang="ko-KR" altLang="en-US" sz="700" b="1">
                <a:solidFill>
                  <a:schemeClr val="bg1"/>
                </a:solidFill>
                <a:latin typeface="맑은 고딕" panose="020B0503020000020004" pitchFamily="50" charset="-127"/>
                <a:ea typeface="맑은 고딕" panose="020B0503020000020004" pitchFamily="50" charset="-127"/>
              </a:rPr>
              <a:t>        </a:t>
            </a:r>
            <a:endParaRPr lang="ko-KR" altLang="en-US" sz="700" b="1" dirty="0" err="1">
              <a:solidFill>
                <a:schemeClr val="bg1"/>
              </a:solidFill>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34BC91B6-E0E2-4D59-9162-DCAB37DF0D04}"/>
              </a:ext>
            </a:extLst>
          </p:cNvPr>
          <p:cNvSpPr txBox="1"/>
          <p:nvPr/>
        </p:nvSpPr>
        <p:spPr>
          <a:xfrm>
            <a:off x="1237017" y="6107134"/>
            <a:ext cx="1106569" cy="147130"/>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14" name="Rounded Rectangle 2">
            <a:extLst>
              <a:ext uri="{FF2B5EF4-FFF2-40B4-BE49-F238E27FC236}">
                <a16:creationId xmlns:a16="http://schemas.microsoft.com/office/drawing/2014/main" id="{3C6B14A7-9A9C-4894-A7B2-FD2D46DABE35}"/>
              </a:ext>
            </a:extLst>
          </p:cNvPr>
          <p:cNvSpPr/>
          <p:nvPr>
            <p:custDataLst>
              <p:tags r:id="rId1"/>
            </p:custDataLst>
          </p:nvPr>
        </p:nvSpPr>
        <p:spPr>
          <a:xfrm>
            <a:off x="7880280" y="5004690"/>
            <a:ext cx="1403985" cy="87480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p>
            <a:pPr>
              <a:lnSpc>
                <a:spcPct val="120000"/>
              </a:lnSpc>
            </a:pPr>
            <a:r>
              <a:rPr lang="en-US" altLang="ko-KR" sz="700">
                <a:solidFill>
                  <a:schemeClr val="tx1"/>
                </a:solidFill>
              </a:rPr>
              <a:t>Anti-Malaria (p LDH) 3B28 </a:t>
            </a:r>
            <a:r>
              <a:rPr lang="ko-KR" altLang="en-US" sz="700">
                <a:solidFill>
                  <a:schemeClr val="tx1"/>
                </a:solidFill>
              </a:rPr>
              <a:t>품목의 단위당 매출단가는 매년 큰 움직임이 없으나</a:t>
            </a:r>
            <a:r>
              <a:rPr lang="en-US" altLang="ko-KR" sz="700">
                <a:solidFill>
                  <a:schemeClr val="tx1"/>
                </a:solidFill>
              </a:rPr>
              <a:t>, </a:t>
            </a:r>
            <a:r>
              <a:rPr lang="ko-KR" altLang="en-US" sz="700">
                <a:solidFill>
                  <a:schemeClr val="tx1"/>
                </a:solidFill>
              </a:rPr>
              <a:t>단위당 매출원가가 </a:t>
            </a:r>
            <a:r>
              <a:rPr lang="en-US" altLang="ko-KR" sz="700">
                <a:solidFill>
                  <a:schemeClr val="tx1"/>
                </a:solidFill>
              </a:rPr>
              <a:t>2020</a:t>
            </a:r>
            <a:r>
              <a:rPr lang="ko-KR" altLang="en-US" sz="700">
                <a:solidFill>
                  <a:schemeClr val="tx1"/>
                </a:solidFill>
              </a:rPr>
              <a:t>년 전년도 대비 </a:t>
            </a:r>
            <a:r>
              <a:rPr lang="en-US" altLang="ko-KR" sz="700">
                <a:solidFill>
                  <a:schemeClr val="tx1"/>
                </a:solidFill>
              </a:rPr>
              <a:t>7</a:t>
            </a:r>
            <a:r>
              <a:rPr lang="ko-KR" altLang="en-US" sz="700">
                <a:solidFill>
                  <a:schemeClr val="tx1"/>
                </a:solidFill>
              </a:rPr>
              <a:t>천원 가량 감소하여 </a:t>
            </a:r>
            <a:r>
              <a:rPr lang="en-US" altLang="ko-KR" sz="700">
                <a:solidFill>
                  <a:schemeClr val="tx1"/>
                </a:solidFill>
              </a:rPr>
              <a:t>GP%</a:t>
            </a:r>
            <a:r>
              <a:rPr lang="ko-KR" altLang="en-US" sz="700">
                <a:solidFill>
                  <a:schemeClr val="tx1"/>
                </a:solidFill>
              </a:rPr>
              <a:t>의 개선을 견인함</a:t>
            </a:r>
            <a:r>
              <a:rPr lang="en-US" altLang="ko-KR" sz="700">
                <a:solidFill>
                  <a:schemeClr val="tx1"/>
                </a:solidFill>
              </a:rPr>
              <a:t>.</a:t>
            </a:r>
            <a:endParaRPr lang="en-US" altLang="ko-KR" sz="700" dirty="0">
              <a:solidFill>
                <a:schemeClr val="tx1"/>
              </a:solidFill>
            </a:endParaRPr>
          </a:p>
        </p:txBody>
      </p:sp>
      <p:sp>
        <p:nvSpPr>
          <p:cNvPr id="15" name="타원 14">
            <a:extLst>
              <a:ext uri="{FF2B5EF4-FFF2-40B4-BE49-F238E27FC236}">
                <a16:creationId xmlns:a16="http://schemas.microsoft.com/office/drawing/2014/main" id="{14163C95-1FBF-4D5C-AD5B-C2CCC752B54E}"/>
              </a:ext>
            </a:extLst>
          </p:cNvPr>
          <p:cNvSpPr/>
          <p:nvPr/>
        </p:nvSpPr>
        <p:spPr>
          <a:xfrm>
            <a:off x="5644119" y="4780795"/>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rgbClr val="FFFFFF"/>
                </a:solidFill>
                <a:latin typeface=""/>
                <a:cs typeface="KPMG Extralight"/>
              </a:rPr>
              <a:t>2</a:t>
            </a:r>
            <a:endParaRPr lang="ko-KR" altLang="en-US" sz="700" dirty="0">
              <a:solidFill>
                <a:srgbClr val="FFFFFF"/>
              </a:solidFill>
              <a:latin typeface=""/>
              <a:cs typeface="KPMG Extralight"/>
            </a:endParaRPr>
          </a:p>
        </p:txBody>
      </p:sp>
      <p:sp>
        <p:nvSpPr>
          <p:cNvPr id="16" name="타원 15">
            <a:extLst>
              <a:ext uri="{FF2B5EF4-FFF2-40B4-BE49-F238E27FC236}">
                <a16:creationId xmlns:a16="http://schemas.microsoft.com/office/drawing/2014/main" id="{1718865E-8559-4300-9663-CE3F640E0472}"/>
              </a:ext>
            </a:extLst>
          </p:cNvPr>
          <p:cNvSpPr/>
          <p:nvPr/>
        </p:nvSpPr>
        <p:spPr>
          <a:xfrm>
            <a:off x="1323727" y="4910193"/>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rgbClr val="FFFFFF"/>
                </a:solidFill>
                <a:latin typeface=""/>
                <a:cs typeface="KPMG Extralight"/>
              </a:rPr>
              <a:t>2</a:t>
            </a:r>
            <a:endParaRPr lang="ko-KR" altLang="en-US" sz="700" dirty="0">
              <a:solidFill>
                <a:srgbClr val="FFFFFF"/>
              </a:solidFill>
              <a:latin typeface=""/>
              <a:cs typeface="KPMG Extralight"/>
            </a:endParaRPr>
          </a:p>
        </p:txBody>
      </p:sp>
      <p:sp>
        <p:nvSpPr>
          <p:cNvPr id="19" name="타원 18">
            <a:extLst>
              <a:ext uri="{FF2B5EF4-FFF2-40B4-BE49-F238E27FC236}">
                <a16:creationId xmlns:a16="http://schemas.microsoft.com/office/drawing/2014/main" id="{1C89166A-D2A5-4353-BC43-E1BA0A81D719}"/>
              </a:ext>
            </a:extLst>
          </p:cNvPr>
          <p:cNvSpPr/>
          <p:nvPr/>
        </p:nvSpPr>
        <p:spPr>
          <a:xfrm>
            <a:off x="4110422" y="2974434"/>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rgbClr val="FFFFFF"/>
                </a:solidFill>
                <a:latin typeface=""/>
                <a:cs typeface="KPMG Extralight"/>
              </a:rPr>
              <a:t>112</a:t>
            </a:r>
            <a:endParaRPr lang="ko-KR" altLang="en-US" sz="700" dirty="0">
              <a:solidFill>
                <a:srgbClr val="FFFFFF"/>
              </a:solidFill>
              <a:latin typeface=""/>
              <a:cs typeface="KPMG Extralight"/>
            </a:endParaRPr>
          </a:p>
        </p:txBody>
      </p:sp>
      <p:sp>
        <p:nvSpPr>
          <p:cNvPr id="20" name="타원 19">
            <a:extLst>
              <a:ext uri="{FF2B5EF4-FFF2-40B4-BE49-F238E27FC236}">
                <a16:creationId xmlns:a16="http://schemas.microsoft.com/office/drawing/2014/main" id="{25E4BB43-588C-48E1-ADBD-9D1C05389945}"/>
              </a:ext>
            </a:extLst>
          </p:cNvPr>
          <p:cNvSpPr/>
          <p:nvPr/>
        </p:nvSpPr>
        <p:spPr>
          <a:xfrm>
            <a:off x="7535464" y="2568231"/>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a:solidFill>
                  <a:srgbClr val="FFFFFF"/>
                </a:solidFill>
                <a:latin typeface=""/>
                <a:cs typeface="KPMG Extralight"/>
              </a:rPr>
              <a:t>112</a:t>
            </a:r>
            <a:endParaRPr lang="ko-KR" altLang="en-US" sz="700" dirty="0">
              <a:solidFill>
                <a:srgbClr val="FFFFFF"/>
              </a:solidFill>
              <a:latin typeface=""/>
              <a:cs typeface="KPMG Extralight"/>
            </a:endParaRPr>
          </a:p>
        </p:txBody>
      </p:sp>
      <p:sp>
        <p:nvSpPr>
          <p:cNvPr id="26" name="Rounded Rectangle 2">
            <a:extLst>
              <a:ext uri="{FF2B5EF4-FFF2-40B4-BE49-F238E27FC236}">
                <a16:creationId xmlns:a16="http://schemas.microsoft.com/office/drawing/2014/main" id="{DC5632D8-E363-4A38-9BD6-B8E620362EA8}"/>
              </a:ext>
            </a:extLst>
          </p:cNvPr>
          <p:cNvSpPr/>
          <p:nvPr>
            <p:custDataLst>
              <p:tags r:id="rId2"/>
            </p:custDataLst>
          </p:nvPr>
        </p:nvSpPr>
        <p:spPr>
          <a:xfrm>
            <a:off x="7600168" y="2606236"/>
            <a:ext cx="1891580" cy="49759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p>
            <a:pPr>
              <a:lnSpc>
                <a:spcPct val="120000"/>
              </a:lnSpc>
            </a:pPr>
            <a:r>
              <a:rPr lang="ko-KR" altLang="en-US" sz="700">
                <a:solidFill>
                  <a:schemeClr val="tx1"/>
                </a:solidFill>
              </a:rPr>
              <a:t>수출 관련 유통채널이 안정화되지 않아 매년 구성 품목들의 판매비중</a:t>
            </a:r>
            <a:r>
              <a:rPr lang="en-US" altLang="ko-KR" sz="700">
                <a:solidFill>
                  <a:schemeClr val="tx1"/>
                </a:solidFill>
              </a:rPr>
              <a:t>/</a:t>
            </a:r>
            <a:r>
              <a:rPr lang="ko-KR" altLang="en-US" sz="700">
                <a:solidFill>
                  <a:schemeClr val="tx1"/>
                </a:solidFill>
              </a:rPr>
              <a:t>매출단가의 움직임이 큰 폭으로 나타남</a:t>
            </a:r>
            <a:r>
              <a:rPr lang="en-US" altLang="ko-KR" sz="700">
                <a:solidFill>
                  <a:schemeClr val="tx1"/>
                </a:solidFill>
              </a:rPr>
              <a:t>.</a:t>
            </a:r>
            <a:r>
              <a:rPr lang="ko-KR" altLang="en-US" sz="700">
                <a:solidFill>
                  <a:schemeClr val="tx1"/>
                </a:solidFill>
              </a:rPr>
              <a:t> </a:t>
            </a:r>
            <a:endParaRPr lang="en-US" altLang="ko-KR" sz="700" dirty="0">
              <a:solidFill>
                <a:schemeClr val="tx1"/>
              </a:solidFill>
            </a:endParaRPr>
          </a:p>
        </p:txBody>
      </p:sp>
      <p:sp>
        <p:nvSpPr>
          <p:cNvPr id="27" name="Rectangle 2">
            <a:extLst>
              <a:ext uri="{FF2B5EF4-FFF2-40B4-BE49-F238E27FC236}">
                <a16:creationId xmlns:a16="http://schemas.microsoft.com/office/drawing/2014/main" id="{EF512006-8E74-419B-85D6-81DF5904D041}"/>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(7) GP margin% - Export</a:t>
            </a:r>
          </a:p>
        </p:txBody>
      </p:sp>
      <p:sp>
        <p:nvSpPr>
          <p:cNvPr id="28" name="Text Placeholder 3">
            <a:extLst>
              <a:ext uri="{FF2B5EF4-FFF2-40B4-BE49-F238E27FC236}">
                <a16:creationId xmlns:a16="http://schemas.microsoft.com/office/drawing/2014/main" id="{8F21CC74-9CA7-4E0D-90FB-852ED757082C}"/>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Tree>
    <p:extLst>
      <p:ext uri="{BB962C8B-B14F-4D97-AF65-F5344CB8AC3E}">
        <p14:creationId xmlns:p14="http://schemas.microsoft.com/office/powerpoint/2010/main" val="133607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a:extLst>
              <a:ext uri="{FF2B5EF4-FFF2-40B4-BE49-F238E27FC236}">
                <a16:creationId xmlns:a16="http://schemas.microsoft.com/office/drawing/2014/main" id="{81D96469-F09A-4DD2-93E5-F63E1042C547}"/>
              </a:ext>
            </a:extLst>
          </p:cNvPr>
          <p:cNvPicPr>
            <a:picLocks noChangeAspect="1" noChangeArrowheads="1"/>
            <a:extLst>
              <a:ext uri="{84589F7E-364E-4C9E-8A38-B11213B215E9}">
                <a14:cameraTool xmlns:a14="http://schemas.microsoft.com/office/drawing/2010/main" cellRange="$B$4:$H$19" spid="_x0000_s2052"/>
              </a:ext>
            </a:extLst>
          </p:cNvPicPr>
          <p:nvPr/>
        </p:nvPicPr>
        <p:blipFill>
          <a:blip r:embed="rId10"/>
          <a:srcRect/>
          <a:stretch>
            <a:fillRect/>
          </a:stretch>
        </p:blipFill>
        <p:spPr bwMode="auto">
          <a:xfrm>
            <a:off x="546397" y="1573312"/>
            <a:ext cx="3819525" cy="25336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6" name="직사각형 5">
            <a:extLst>
              <a:ext uri="{FF2B5EF4-FFF2-40B4-BE49-F238E27FC236}">
                <a16:creationId xmlns:a16="http://schemas.microsoft.com/office/drawing/2014/main" id="{B2F66C50-B919-4BF2-8A02-4693022DED0F}"/>
              </a:ext>
            </a:extLst>
          </p:cNvPr>
          <p:cNvSpPr/>
          <p:nvPr/>
        </p:nvSpPr>
        <p:spPr>
          <a:xfrm>
            <a:off x="546397" y="843227"/>
            <a:ext cx="8777466" cy="629664"/>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회사는 </a:t>
            </a:r>
            <a:r>
              <a:rPr lang="en-US" altLang="ko-KR" sz="900" dirty="0">
                <a:solidFill>
                  <a:srgbClr val="00338D"/>
                </a:solidFill>
                <a:latin typeface="맑은 고딕" panose="020B0503020000020004" pitchFamily="50" charset="-127"/>
                <a:ea typeface="맑은 고딕" panose="020B0503020000020004" pitchFamily="50" charset="-127"/>
              </a:rPr>
              <a:t>28</a:t>
            </a:r>
            <a:r>
              <a:rPr lang="ko-KR" altLang="en-US" sz="900" dirty="0">
                <a:solidFill>
                  <a:srgbClr val="00338D"/>
                </a:solidFill>
                <a:latin typeface="맑은 고딕" panose="020B0503020000020004" pitchFamily="50" charset="-127"/>
                <a:ea typeface="맑은 고딕" panose="020B0503020000020004" pitchFamily="50" charset="-127"/>
              </a:rPr>
              <a:t>명의 연구개발인력을 보유하고 있으며</a:t>
            </a:r>
            <a:r>
              <a:rPr lang="en-US" altLang="ko-KR" sz="900" dirty="0">
                <a:solidFill>
                  <a:srgbClr val="00338D"/>
                </a:solidFill>
                <a:latin typeface="맑은 고딕" panose="020B0503020000020004" pitchFamily="50" charset="-127"/>
                <a:ea typeface="맑은 고딕" panose="020B0503020000020004" pitchFamily="50" charset="-127"/>
              </a:rPr>
              <a:t> 2019</a:t>
            </a:r>
            <a:r>
              <a:rPr lang="ko-KR" altLang="en-US" sz="900" dirty="0">
                <a:solidFill>
                  <a:srgbClr val="00338D"/>
                </a:solidFill>
                <a:latin typeface="맑은 고딕" panose="020B0503020000020004" pitchFamily="50" charset="-127"/>
                <a:ea typeface="맑은 고딕" panose="020B0503020000020004" pitchFamily="50" charset="-127"/>
              </a:rPr>
              <a:t>년 연구개발비로 </a:t>
            </a:r>
            <a:r>
              <a:rPr lang="en-US" altLang="ko-KR" sz="900" dirty="0">
                <a:solidFill>
                  <a:srgbClr val="00338D"/>
                </a:solidFill>
                <a:latin typeface="맑은 고딕" panose="020B0503020000020004" pitchFamily="50" charset="-127"/>
                <a:ea typeface="맑은 고딕" panose="020B0503020000020004" pitchFamily="50" charset="-127"/>
              </a:rPr>
              <a:t>24</a:t>
            </a:r>
            <a:r>
              <a:rPr lang="ko-KR" altLang="en-US" sz="900" dirty="0">
                <a:solidFill>
                  <a:srgbClr val="00338D"/>
                </a:solidFill>
                <a:latin typeface="맑은 고딕" panose="020B0503020000020004" pitchFamily="50" charset="-127"/>
                <a:ea typeface="맑은 고딕" panose="020B0503020000020004" pitchFamily="50" charset="-127"/>
              </a:rPr>
              <a:t>억원을 지출하였습니다</a:t>
            </a:r>
            <a:r>
              <a:rPr lang="en-US" altLang="ko-KR" sz="900" dirty="0">
                <a:solidFill>
                  <a:srgbClr val="00338D"/>
                </a:solidFill>
                <a:latin typeface="맑은 고딕" panose="020B0503020000020004" pitchFamily="50" charset="-127"/>
                <a:ea typeface="맑은 고딕" panose="020B0503020000020004" pitchFamily="50" charset="-127"/>
              </a:rPr>
              <a:t>. 2020</a:t>
            </a:r>
            <a:r>
              <a:rPr lang="ko-KR" altLang="en-US" sz="900" dirty="0">
                <a:solidFill>
                  <a:srgbClr val="00338D"/>
                </a:solidFill>
                <a:latin typeface="맑은 고딕" panose="020B0503020000020004" pitchFamily="50" charset="-127"/>
                <a:ea typeface="맑은 고딕" panose="020B0503020000020004" pitchFamily="50" charset="-127"/>
              </a:rPr>
              <a:t>년에는 </a:t>
            </a:r>
            <a:r>
              <a:rPr lang="en-US" altLang="ko-KR" sz="900" dirty="0">
                <a:solidFill>
                  <a:srgbClr val="00338D"/>
                </a:solidFill>
                <a:latin typeface="맑은 고딕" panose="020B0503020000020004" pitchFamily="50" charset="-127"/>
                <a:ea typeface="맑은 고딕" panose="020B0503020000020004" pitchFamily="50" charset="-127"/>
              </a:rPr>
              <a:t>COVID-19</a:t>
            </a:r>
            <a:r>
              <a:rPr lang="ko-KR" altLang="en-US" sz="900" dirty="0">
                <a:solidFill>
                  <a:srgbClr val="00338D"/>
                </a:solidFill>
                <a:latin typeface="맑은 고딕" panose="020B0503020000020004" pitchFamily="50" charset="-127"/>
                <a:ea typeface="맑은 고딕" panose="020B0503020000020004" pitchFamily="50" charset="-127"/>
              </a:rPr>
              <a:t>과</a:t>
            </a:r>
            <a:r>
              <a:rPr lang="en-US" altLang="ko-KR" sz="900" dirty="0">
                <a:solidFill>
                  <a:srgbClr val="00338D"/>
                </a:solidFill>
                <a:latin typeface="맑은 고딕" panose="020B0503020000020004" pitchFamily="50" charset="-127"/>
                <a:ea typeface="맑은 고딕" panose="020B0503020000020004" pitchFamily="50" charset="-127"/>
              </a:rPr>
              <a:t> ASFV </a:t>
            </a:r>
            <a:r>
              <a:rPr lang="ko-KR" altLang="en-US" sz="900" dirty="0">
                <a:solidFill>
                  <a:srgbClr val="00338D"/>
                </a:solidFill>
                <a:latin typeface="맑은 고딕" panose="020B0503020000020004" pitchFamily="50" charset="-127"/>
                <a:ea typeface="맑은 고딕" panose="020B0503020000020004" pitchFamily="50" charset="-127"/>
              </a:rPr>
              <a:t>신제품 출시를 위한 임상비용 지출이 있었습니다</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회사는 동물진단</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인체진단 분야의 연구개발 과제를 위해 임상비를 지출하고 있으며</a:t>
            </a:r>
            <a:r>
              <a:rPr lang="en-US" altLang="ko-KR" sz="900" dirty="0">
                <a:solidFill>
                  <a:srgbClr val="00338D"/>
                </a:solidFill>
                <a:latin typeface="맑은 고딕" panose="020B0503020000020004" pitchFamily="50" charset="-127"/>
                <a:ea typeface="맑은 고딕" panose="020B0503020000020004" pitchFamily="50" charset="-127"/>
              </a:rPr>
              <a:t>, 2020</a:t>
            </a:r>
            <a:r>
              <a:rPr lang="ko-KR" altLang="en-US" sz="900" dirty="0">
                <a:solidFill>
                  <a:srgbClr val="00338D"/>
                </a:solidFill>
                <a:latin typeface="맑은 고딕" panose="020B0503020000020004" pitchFamily="50" charset="-127"/>
                <a:ea typeface="맑은 고딕" panose="020B0503020000020004" pitchFamily="50" charset="-127"/>
              </a:rPr>
              <a:t>년</a:t>
            </a:r>
            <a:r>
              <a:rPr lang="en-US" altLang="ko-KR" sz="900" dirty="0">
                <a:solidFill>
                  <a:srgbClr val="00338D"/>
                </a:solidFill>
                <a:latin typeface="맑은 고딕" panose="020B0503020000020004" pitchFamily="50" charset="-127"/>
                <a:ea typeface="맑은 고딕" panose="020B0503020000020004" pitchFamily="50" charset="-127"/>
              </a:rPr>
              <a:t> ASFV </a:t>
            </a:r>
            <a:r>
              <a:rPr lang="ko-KR" altLang="en-US" sz="900" dirty="0">
                <a:solidFill>
                  <a:srgbClr val="00338D"/>
                </a:solidFill>
                <a:latin typeface="맑은 고딕" panose="020B0503020000020004" pitchFamily="50" charset="-127"/>
                <a:ea typeface="맑은 고딕" panose="020B0503020000020004" pitchFamily="50" charset="-127"/>
              </a:rPr>
              <a:t>백신과 </a:t>
            </a:r>
            <a:r>
              <a:rPr lang="en-US" altLang="ko-KR" sz="900" dirty="0">
                <a:solidFill>
                  <a:srgbClr val="00338D"/>
                </a:solidFill>
                <a:latin typeface="맑은 고딕" panose="020B0503020000020004" pitchFamily="50" charset="-127"/>
                <a:ea typeface="맑은 고딕" panose="020B0503020000020004" pitchFamily="50" charset="-127"/>
              </a:rPr>
              <a:t>COVID Rapid </a:t>
            </a:r>
            <a:r>
              <a:rPr lang="ko-KR" altLang="en-US" sz="900" dirty="0">
                <a:solidFill>
                  <a:srgbClr val="00338D"/>
                </a:solidFill>
                <a:latin typeface="맑은 고딕" panose="020B0503020000020004" pitchFamily="50" charset="-127"/>
                <a:ea typeface="맑은 고딕" panose="020B0503020000020004" pitchFamily="50" charset="-127"/>
              </a:rPr>
              <a:t>키트에 대한 임상비용을 지출하였습니다</a:t>
            </a:r>
            <a:r>
              <a:rPr lang="en-US" altLang="ko-KR" sz="900" dirty="0">
                <a:solidFill>
                  <a:srgbClr val="00338D"/>
                </a:solidFill>
                <a:latin typeface="맑은 고딕" panose="020B0503020000020004" pitchFamily="50" charset="-127"/>
                <a:ea typeface="맑은 고딕" panose="020B0503020000020004" pitchFamily="50" charset="-127"/>
              </a:rPr>
              <a:t>. </a:t>
            </a:r>
          </a:p>
        </p:txBody>
      </p:sp>
      <p:sp>
        <p:nvSpPr>
          <p:cNvPr id="11" name="Text Box 51">
            <a:extLst>
              <a:ext uri="{FF2B5EF4-FFF2-40B4-BE49-F238E27FC236}">
                <a16:creationId xmlns:a16="http://schemas.microsoft.com/office/drawing/2014/main" id="{AE4DF15F-AD9F-4AC3-AD7A-1DCCD159493B}"/>
              </a:ext>
            </a:extLst>
          </p:cNvPr>
          <p:cNvSpPr txBox="1">
            <a:spLocks noChangeArrowheads="1"/>
          </p:cNvSpPr>
          <p:nvPr/>
        </p:nvSpPr>
        <p:spPr bwMode="auto">
          <a:xfrm>
            <a:off x="532787" y="6240048"/>
            <a:ext cx="4293260" cy="106454"/>
          </a:xfrm>
          <a:prstGeom prst="rect">
            <a:avLst/>
          </a:prstGeom>
          <a:noFill/>
          <a:ln w="6350">
            <a:noFill/>
            <a:miter lim="800000"/>
            <a:headEnd/>
            <a:tailEnd/>
          </a:ln>
        </p:spPr>
        <p:txBody>
          <a:bodyPr wrap="square" lIns="6992" tIns="6992" rIns="6992" bIns="6992" anchor="ctr" anchorCtr="0">
            <a:spAutoFit/>
          </a:bodyPr>
          <a:lstStyle/>
          <a:p>
            <a:r>
              <a:rPr lang="en-US" altLang="ko-KR" sz="600" i="1" dirty="0">
                <a:solidFill>
                  <a:srgbClr val="00338D"/>
                </a:solidFill>
                <a:latin typeface="+mn-ea"/>
                <a:cs typeface="Arial" panose="020B0604020202020204" pitchFamily="34" charset="0"/>
              </a:rPr>
              <a:t>Source: </a:t>
            </a:r>
            <a:r>
              <a:rPr lang="ko-KR" altLang="en-US" sz="600" i="1" dirty="0">
                <a:solidFill>
                  <a:srgbClr val="00338D"/>
                </a:solidFill>
                <a:latin typeface="+mn-ea"/>
                <a:cs typeface="Arial" panose="020B0604020202020204" pitchFamily="34" charset="0"/>
              </a:rPr>
              <a:t>회사제공자료</a:t>
            </a:r>
            <a:r>
              <a:rPr lang="en-US" altLang="ko-KR" sz="600" i="1" dirty="0">
                <a:solidFill>
                  <a:srgbClr val="00338D"/>
                </a:solidFill>
                <a:latin typeface="+mn-ea"/>
                <a:cs typeface="Arial" panose="020B0604020202020204" pitchFamily="34" charset="0"/>
              </a:rPr>
              <a:t>, Note: </a:t>
            </a:r>
            <a:r>
              <a:rPr lang="ko-KR" altLang="en-US" sz="600" i="1" dirty="0">
                <a:solidFill>
                  <a:srgbClr val="00338D"/>
                </a:solidFill>
                <a:latin typeface="+mn-ea"/>
                <a:cs typeface="Arial" panose="020B0604020202020204" pitchFamily="34" charset="0"/>
              </a:rPr>
              <a:t>경상연구개발비 내역의 인건비는 급여대장과 일부 차이가 있음</a:t>
            </a:r>
            <a:endParaRPr lang="en-US" altLang="ko-KR" sz="600" i="1" dirty="0">
              <a:solidFill>
                <a:srgbClr val="00338D"/>
              </a:solidFill>
              <a:latin typeface="+mn-ea"/>
              <a:cs typeface="Arial" panose="020B0604020202020204" pitchFamily="34" charset="0"/>
            </a:endParaRPr>
          </a:p>
        </p:txBody>
      </p:sp>
      <p:graphicFrame>
        <p:nvGraphicFramePr>
          <p:cNvPr id="3" name="표 2">
            <a:extLst>
              <a:ext uri="{FF2B5EF4-FFF2-40B4-BE49-F238E27FC236}">
                <a16:creationId xmlns:a16="http://schemas.microsoft.com/office/drawing/2014/main" id="{0D534A15-790C-4723-8DDB-3E80CC12EE80}"/>
              </a:ext>
            </a:extLst>
          </p:cNvPr>
          <p:cNvGraphicFramePr>
            <a:graphicFrameLocks noGrp="1"/>
          </p:cNvGraphicFramePr>
          <p:nvPr/>
        </p:nvGraphicFramePr>
        <p:xfrm>
          <a:off x="4401169" y="1552260"/>
          <a:ext cx="4940468" cy="2476500"/>
        </p:xfrm>
        <a:graphic>
          <a:graphicData uri="http://schemas.openxmlformats.org/drawingml/2006/table">
            <a:tbl>
              <a:tblPr firstRow="1" bandRow="1">
                <a:tableStyleId>{5C22544A-7EE6-4342-B048-85BDC9FD1C3A}</a:tableStyleId>
              </a:tblPr>
              <a:tblGrid>
                <a:gridCol w="885888">
                  <a:extLst>
                    <a:ext uri="{9D8B030D-6E8A-4147-A177-3AD203B41FA5}">
                      <a16:colId xmlns:a16="http://schemas.microsoft.com/office/drawing/2014/main" val="2886965275"/>
                    </a:ext>
                  </a:extLst>
                </a:gridCol>
                <a:gridCol w="658413">
                  <a:extLst>
                    <a:ext uri="{9D8B030D-6E8A-4147-A177-3AD203B41FA5}">
                      <a16:colId xmlns:a16="http://schemas.microsoft.com/office/drawing/2014/main" val="4280689906"/>
                    </a:ext>
                  </a:extLst>
                </a:gridCol>
                <a:gridCol w="896807">
                  <a:extLst>
                    <a:ext uri="{9D8B030D-6E8A-4147-A177-3AD203B41FA5}">
                      <a16:colId xmlns:a16="http://schemas.microsoft.com/office/drawing/2014/main" val="2792789055"/>
                    </a:ext>
                  </a:extLst>
                </a:gridCol>
                <a:gridCol w="208280">
                  <a:extLst>
                    <a:ext uri="{9D8B030D-6E8A-4147-A177-3AD203B41FA5}">
                      <a16:colId xmlns:a16="http://schemas.microsoft.com/office/drawing/2014/main" val="1051949318"/>
                    </a:ext>
                  </a:extLst>
                </a:gridCol>
                <a:gridCol w="208280">
                  <a:extLst>
                    <a:ext uri="{9D8B030D-6E8A-4147-A177-3AD203B41FA5}">
                      <a16:colId xmlns:a16="http://schemas.microsoft.com/office/drawing/2014/main" val="2783432701"/>
                    </a:ext>
                  </a:extLst>
                </a:gridCol>
                <a:gridCol w="208280">
                  <a:extLst>
                    <a:ext uri="{9D8B030D-6E8A-4147-A177-3AD203B41FA5}">
                      <a16:colId xmlns:a16="http://schemas.microsoft.com/office/drawing/2014/main" val="4005186971"/>
                    </a:ext>
                  </a:extLst>
                </a:gridCol>
                <a:gridCol w="208280">
                  <a:extLst>
                    <a:ext uri="{9D8B030D-6E8A-4147-A177-3AD203B41FA5}">
                      <a16:colId xmlns:a16="http://schemas.microsoft.com/office/drawing/2014/main" val="1075013744"/>
                    </a:ext>
                  </a:extLst>
                </a:gridCol>
                <a:gridCol w="208280">
                  <a:extLst>
                    <a:ext uri="{9D8B030D-6E8A-4147-A177-3AD203B41FA5}">
                      <a16:colId xmlns:a16="http://schemas.microsoft.com/office/drawing/2014/main" val="1506864691"/>
                    </a:ext>
                  </a:extLst>
                </a:gridCol>
                <a:gridCol w="208280">
                  <a:extLst>
                    <a:ext uri="{9D8B030D-6E8A-4147-A177-3AD203B41FA5}">
                      <a16:colId xmlns:a16="http://schemas.microsoft.com/office/drawing/2014/main" val="2999973647"/>
                    </a:ext>
                  </a:extLst>
                </a:gridCol>
                <a:gridCol w="208280">
                  <a:extLst>
                    <a:ext uri="{9D8B030D-6E8A-4147-A177-3AD203B41FA5}">
                      <a16:colId xmlns:a16="http://schemas.microsoft.com/office/drawing/2014/main" val="3120029830"/>
                    </a:ext>
                  </a:extLst>
                </a:gridCol>
                <a:gridCol w="208280">
                  <a:extLst>
                    <a:ext uri="{9D8B030D-6E8A-4147-A177-3AD203B41FA5}">
                      <a16:colId xmlns:a16="http://schemas.microsoft.com/office/drawing/2014/main" val="3205485851"/>
                    </a:ext>
                  </a:extLst>
                </a:gridCol>
                <a:gridCol w="208280">
                  <a:extLst>
                    <a:ext uri="{9D8B030D-6E8A-4147-A177-3AD203B41FA5}">
                      <a16:colId xmlns:a16="http://schemas.microsoft.com/office/drawing/2014/main" val="4211585313"/>
                    </a:ext>
                  </a:extLst>
                </a:gridCol>
                <a:gridCol w="208280">
                  <a:extLst>
                    <a:ext uri="{9D8B030D-6E8A-4147-A177-3AD203B41FA5}">
                      <a16:colId xmlns:a16="http://schemas.microsoft.com/office/drawing/2014/main" val="2539421212"/>
                    </a:ext>
                  </a:extLst>
                </a:gridCol>
                <a:gridCol w="208280">
                  <a:extLst>
                    <a:ext uri="{9D8B030D-6E8A-4147-A177-3AD203B41FA5}">
                      <a16:colId xmlns:a16="http://schemas.microsoft.com/office/drawing/2014/main" val="1879185431"/>
                    </a:ext>
                  </a:extLst>
                </a:gridCol>
                <a:gridCol w="208280">
                  <a:extLst>
                    <a:ext uri="{9D8B030D-6E8A-4147-A177-3AD203B41FA5}">
                      <a16:colId xmlns:a16="http://schemas.microsoft.com/office/drawing/2014/main" val="1861833927"/>
                    </a:ext>
                  </a:extLst>
                </a:gridCol>
              </a:tblGrid>
              <a:tr h="0">
                <a:tc>
                  <a:txBody>
                    <a:bodyPr/>
                    <a:lstStyle/>
                    <a:p>
                      <a:pPr algn="ctr" latinLnBrk="1"/>
                      <a:r>
                        <a:rPr lang="ko-KR" altLang="en-US" sz="750" dirty="0">
                          <a:latin typeface="맑은 고딕" panose="020B0503020000020004" pitchFamily="50" charset="-127"/>
                          <a:ea typeface="맑은 고딕" panose="020B0503020000020004" pitchFamily="50" charset="-127"/>
                        </a:rPr>
                        <a:t>연구개발 과제</a:t>
                      </a:r>
                    </a:p>
                  </a:txBody>
                  <a:tcPr anchor="b">
                    <a:solidFill>
                      <a:schemeClr val="accent2"/>
                    </a:solidFill>
                  </a:tcPr>
                </a:tc>
                <a:tc>
                  <a:txBody>
                    <a:bodyPr/>
                    <a:lstStyle/>
                    <a:p>
                      <a:pPr algn="ctr" latinLnBrk="1"/>
                      <a:r>
                        <a:rPr lang="ko-KR" altLang="en-US" sz="750" dirty="0">
                          <a:latin typeface="맑은 고딕" panose="020B0503020000020004" pitchFamily="50" charset="-127"/>
                          <a:ea typeface="맑은 고딕" panose="020B0503020000020004" pitchFamily="50" charset="-127"/>
                        </a:rPr>
                        <a:t>사업 분야</a:t>
                      </a:r>
                      <a:endParaRPr lang="en-US" altLang="ko-KR" sz="750" dirty="0">
                        <a:latin typeface="맑은 고딕" panose="020B0503020000020004" pitchFamily="50" charset="-127"/>
                        <a:ea typeface="맑은 고딕" panose="020B0503020000020004" pitchFamily="50" charset="-127"/>
                      </a:endParaRPr>
                    </a:p>
                  </a:txBody>
                  <a:tcPr anchor="b">
                    <a:solidFill>
                      <a:schemeClr val="accent2"/>
                    </a:solidFill>
                  </a:tcPr>
                </a:tc>
                <a:tc>
                  <a:txBody>
                    <a:bodyPr/>
                    <a:lstStyle/>
                    <a:p>
                      <a:pPr algn="ctr" latinLnBrk="1"/>
                      <a:r>
                        <a:rPr lang="ko-KR" altLang="en-US" sz="750" dirty="0">
                          <a:latin typeface="맑은 고딕" panose="020B0503020000020004" pitchFamily="50" charset="-127"/>
                          <a:ea typeface="맑은 고딕" panose="020B0503020000020004" pitchFamily="50" charset="-127"/>
                        </a:rPr>
                        <a:t>내용</a:t>
                      </a:r>
                    </a:p>
                  </a:txBody>
                  <a:tcPr anchor="b">
                    <a:solidFill>
                      <a:schemeClr val="accent2"/>
                    </a:solidFill>
                  </a:tcPr>
                </a:tc>
                <a:tc gridSpan="4">
                  <a:txBody>
                    <a:bodyPr/>
                    <a:lstStyle/>
                    <a:p>
                      <a:pPr algn="ctr"/>
                      <a:r>
                        <a:rPr lang="en-US" altLang="ko-KR" sz="750" dirty="0">
                          <a:latin typeface="맑은 고딕" panose="020B0503020000020004" pitchFamily="50" charset="-127"/>
                          <a:ea typeface="맑은 고딕" panose="020B0503020000020004" pitchFamily="50" charset="-127"/>
                        </a:rPr>
                        <a:t>2021 </a:t>
                      </a:r>
                      <a:r>
                        <a:rPr lang="ko-KR" altLang="en-US" sz="750" dirty="0">
                          <a:latin typeface="맑은 고딕" panose="020B0503020000020004" pitchFamily="50" charset="-127"/>
                          <a:ea typeface="맑은 고딕" panose="020B0503020000020004" pitchFamily="50" charset="-127"/>
                        </a:rPr>
                        <a:t>년</a:t>
                      </a:r>
                    </a:p>
                  </a:txBody>
                  <a:tcPr anchor="b">
                    <a:solidFill>
                      <a:schemeClr val="accent2"/>
                    </a:solidFill>
                  </a:tcPr>
                </a:tc>
                <a:tc hMerge="1">
                  <a:txBody>
                    <a:bodyPr/>
                    <a:lstStyle/>
                    <a:p>
                      <a:endParaRPr lang="ko-KR" altLang="en-US" dirty="0"/>
                    </a:p>
                  </a:txBody>
                  <a:tcPr/>
                </a:tc>
                <a:tc hMerge="1">
                  <a:txBody>
                    <a:bodyPr/>
                    <a:lstStyle/>
                    <a:p>
                      <a:endParaRPr lang="ko-KR" altLang="en-US" dirty="0"/>
                    </a:p>
                  </a:txBody>
                  <a:tcPr/>
                </a:tc>
                <a:tc hMerge="1">
                  <a:txBody>
                    <a:bodyPr/>
                    <a:lstStyle/>
                    <a:p>
                      <a:endParaRPr lang="ko-KR" altLang="en-US" dirty="0"/>
                    </a:p>
                  </a:txBody>
                  <a:tcPr/>
                </a:tc>
                <a:tc gridSpan="4">
                  <a:txBody>
                    <a:bodyPr/>
                    <a:lstStyle/>
                    <a:p>
                      <a:pPr algn="ctr"/>
                      <a:r>
                        <a:rPr lang="en-US" altLang="ko-KR" sz="750" dirty="0">
                          <a:latin typeface="맑은 고딕" panose="020B0503020000020004" pitchFamily="50" charset="-127"/>
                          <a:ea typeface="맑은 고딕" panose="020B0503020000020004" pitchFamily="50" charset="-127"/>
                        </a:rPr>
                        <a:t>2022</a:t>
                      </a:r>
                      <a:r>
                        <a:rPr lang="ko-KR" altLang="en-US" sz="750" dirty="0">
                          <a:latin typeface="맑은 고딕" panose="020B0503020000020004" pitchFamily="50" charset="-127"/>
                          <a:ea typeface="맑은 고딕" panose="020B0503020000020004" pitchFamily="50" charset="-127"/>
                        </a:rPr>
                        <a:t>년</a:t>
                      </a:r>
                    </a:p>
                  </a:txBody>
                  <a:tcPr anchor="b">
                    <a:solidFill>
                      <a:schemeClr val="accent2"/>
                    </a:solidFill>
                  </a:tcPr>
                </a:tc>
                <a:tc hMerge="1">
                  <a:txBody>
                    <a:bodyPr/>
                    <a:lstStyle/>
                    <a:p>
                      <a:endParaRPr lang="ko-KR" altLang="en-US" dirty="0"/>
                    </a:p>
                  </a:txBody>
                  <a:tcPr/>
                </a:tc>
                <a:tc hMerge="1">
                  <a:txBody>
                    <a:bodyPr/>
                    <a:lstStyle/>
                    <a:p>
                      <a:endParaRPr lang="ko-KR" altLang="en-US" dirty="0"/>
                    </a:p>
                  </a:txBody>
                  <a:tcPr/>
                </a:tc>
                <a:tc hMerge="1">
                  <a:txBody>
                    <a:bodyPr/>
                    <a:lstStyle/>
                    <a:p>
                      <a:endParaRPr lang="ko-KR" altLang="en-US" dirty="0"/>
                    </a:p>
                  </a:txBody>
                  <a:tcPr/>
                </a:tc>
                <a:tc gridSpan="4">
                  <a:txBody>
                    <a:bodyPr/>
                    <a:lstStyle/>
                    <a:p>
                      <a:pPr algn="ctr"/>
                      <a:r>
                        <a:rPr lang="en-US" altLang="ko-KR" sz="750" dirty="0">
                          <a:latin typeface="맑은 고딕" panose="020B0503020000020004" pitchFamily="50" charset="-127"/>
                          <a:ea typeface="맑은 고딕" panose="020B0503020000020004" pitchFamily="50" charset="-127"/>
                        </a:rPr>
                        <a:t>2023 </a:t>
                      </a:r>
                      <a:r>
                        <a:rPr lang="ko-KR" altLang="en-US" sz="750" dirty="0">
                          <a:latin typeface="맑은 고딕" panose="020B0503020000020004" pitchFamily="50" charset="-127"/>
                          <a:ea typeface="맑은 고딕" panose="020B0503020000020004" pitchFamily="50" charset="-127"/>
                        </a:rPr>
                        <a:t>년</a:t>
                      </a:r>
                    </a:p>
                  </a:txBody>
                  <a:tcPr anchor="b">
                    <a:solidFill>
                      <a:schemeClr val="accent2"/>
                    </a:solidFill>
                  </a:tcPr>
                </a:tc>
                <a:tc hMerge="1">
                  <a:txBody>
                    <a:bodyPr/>
                    <a:lstStyle/>
                    <a:p>
                      <a:endParaRPr lang="ko-KR" altLang="en-US" dirty="0"/>
                    </a:p>
                  </a:txBody>
                  <a:tcPr/>
                </a:tc>
                <a:tc hMerge="1">
                  <a:txBody>
                    <a:bodyPr/>
                    <a:lstStyle/>
                    <a:p>
                      <a:endParaRPr lang="ko-KR" altLang="en-US" dirty="0"/>
                    </a:p>
                  </a:txBody>
                  <a:tcPr/>
                </a:tc>
                <a:tc hMerge="1">
                  <a:txBody>
                    <a:bodyPr/>
                    <a:lstStyle/>
                    <a:p>
                      <a:endParaRPr lang="ko-KR" altLang="en-US" dirty="0"/>
                    </a:p>
                  </a:txBody>
                  <a:tcPr/>
                </a:tc>
                <a:extLst>
                  <a:ext uri="{0D108BD9-81ED-4DB2-BD59-A6C34878D82A}">
                    <a16:rowId xmlns:a16="http://schemas.microsoft.com/office/drawing/2014/main" val="3948807587"/>
                  </a:ext>
                </a:extLst>
              </a:tr>
              <a:tr h="0">
                <a:tc>
                  <a:txBody>
                    <a:bodyPr/>
                    <a:lstStyle/>
                    <a:p>
                      <a:pPr algn="l" latinLnBrk="1"/>
                      <a:r>
                        <a:rPr lang="ko-KR" altLang="en-US" sz="700" dirty="0" err="1">
                          <a:solidFill>
                            <a:schemeClr val="tx1"/>
                          </a:solidFill>
                          <a:latin typeface="맑은 고딕" panose="020B0503020000020004" pitchFamily="50" charset="-127"/>
                          <a:ea typeface="맑은 고딕" panose="020B0503020000020004" pitchFamily="50" charset="-127"/>
                        </a:rPr>
                        <a:t>적외선나노입자</a:t>
                      </a:r>
                      <a:r>
                        <a:rPr lang="en-US" altLang="ko-KR" sz="700" dirty="0">
                          <a:solidFill>
                            <a:schemeClr val="tx1"/>
                          </a:solidFill>
                          <a:latin typeface="맑은 고딕" panose="020B0503020000020004" pitchFamily="50" charset="-127"/>
                          <a:ea typeface="맑은 고딕" panose="020B0503020000020004" pitchFamily="50" charset="-127"/>
                        </a:rPr>
                        <a:t>/</a:t>
                      </a:r>
                    </a:p>
                    <a:p>
                      <a:pPr algn="l" latinLnBrk="1"/>
                      <a:r>
                        <a:rPr lang="ko-KR" altLang="en-US" sz="700" dirty="0">
                          <a:solidFill>
                            <a:schemeClr val="tx1"/>
                          </a:solidFill>
                          <a:latin typeface="맑은 고딕" panose="020B0503020000020004" pitchFamily="50" charset="-127"/>
                          <a:ea typeface="맑은 고딕" panose="020B0503020000020004" pitchFamily="50" charset="-127"/>
                        </a:rPr>
                        <a:t>나노자임</a:t>
                      </a:r>
                    </a:p>
                  </a:txBody>
                  <a:tcPr anchor="ctr">
                    <a:solidFill>
                      <a:srgbClr val="6D2077">
                        <a:alpha val="10196"/>
                      </a:srgbClr>
                    </a:solidFill>
                  </a:tcPr>
                </a:tc>
                <a:tc>
                  <a:txBody>
                    <a:bodyPr/>
                    <a:lstStyle/>
                    <a:p>
                      <a:pPr algn="l" latinLnBrk="1"/>
                      <a:r>
                        <a:rPr lang="ko-KR" altLang="en-US" sz="700" dirty="0">
                          <a:solidFill>
                            <a:schemeClr val="bg2">
                              <a:lumMod val="25000"/>
                            </a:schemeClr>
                          </a:solidFill>
                          <a:latin typeface="맑은 고딕" panose="020B0503020000020004" pitchFamily="50" charset="-127"/>
                          <a:ea typeface="맑은 고딕" panose="020B0503020000020004" pitchFamily="50" charset="-127"/>
                        </a:rPr>
                        <a:t>동물진단</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반려동물 대사성질환 진단키트 제품화</a:t>
                      </a:r>
                      <a:r>
                        <a:rPr lang="en-US" altLang="ko-KR" sz="700" dirty="0">
                          <a:latin typeface="맑은 고딕" panose="020B0503020000020004" pitchFamily="50" charset="-127"/>
                          <a:ea typeface="맑은 고딕" panose="020B0503020000020004" pitchFamily="50" charset="-127"/>
                        </a:rPr>
                        <a:t>(</a:t>
                      </a:r>
                      <a:r>
                        <a:rPr lang="ko-KR" altLang="en-US" sz="700" dirty="0" err="1">
                          <a:latin typeface="맑은 고딕" panose="020B0503020000020004" pitchFamily="50" charset="-127"/>
                          <a:ea typeface="맑은 고딕" panose="020B0503020000020004" pitchFamily="50" charset="-127"/>
                        </a:rPr>
                        <a:t>진단기</a:t>
                      </a:r>
                      <a:r>
                        <a:rPr lang="ko-KR" altLang="en-US" sz="700" dirty="0">
                          <a:latin typeface="맑은 고딕" panose="020B0503020000020004" pitchFamily="50" charset="-127"/>
                          <a:ea typeface="맑은 고딕" panose="020B0503020000020004" pitchFamily="50" charset="-127"/>
                        </a:rPr>
                        <a:t> </a:t>
                      </a:r>
                      <a:r>
                        <a:rPr lang="en-US" altLang="ko-KR" sz="700" dirty="0">
                          <a:latin typeface="맑은 고딕" panose="020B0503020000020004" pitchFamily="50" charset="-127"/>
                          <a:ea typeface="맑은 고딕" panose="020B0503020000020004" pitchFamily="50" charset="-127"/>
                        </a:rPr>
                        <a:t>OEM, </a:t>
                      </a:r>
                      <a:r>
                        <a:rPr lang="ko-KR" altLang="en-US" sz="700" dirty="0">
                          <a:latin typeface="맑은 고딕" panose="020B0503020000020004" pitchFamily="50" charset="-127"/>
                          <a:ea typeface="맑은 고딕" panose="020B0503020000020004" pitchFamily="50" charset="-127"/>
                        </a:rPr>
                        <a:t>키트 자체생산</a:t>
                      </a:r>
                      <a:r>
                        <a:rPr lang="en-US" altLang="ko-KR" sz="700" dirty="0">
                          <a:latin typeface="맑은 고딕" panose="020B0503020000020004" pitchFamily="50" charset="-127"/>
                          <a:ea typeface="맑은 고딕" panose="020B0503020000020004" pitchFamily="50" charset="-127"/>
                        </a:rPr>
                        <a:t>)</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extLst>
                  <a:ext uri="{0D108BD9-81ED-4DB2-BD59-A6C34878D82A}">
                    <a16:rowId xmlns:a16="http://schemas.microsoft.com/office/drawing/2014/main" val="657908533"/>
                  </a:ext>
                </a:extLst>
              </a:tr>
              <a:tr h="0">
                <a:tc>
                  <a:txBody>
                    <a:bodyPr/>
                    <a:lstStyle/>
                    <a:p>
                      <a:pPr algn="l" latinLnBrk="1"/>
                      <a:r>
                        <a:rPr lang="en-US" altLang="ko-KR" sz="700" dirty="0">
                          <a:solidFill>
                            <a:schemeClr val="tx1"/>
                          </a:solidFill>
                          <a:latin typeface="맑은 고딕" panose="020B0503020000020004" pitchFamily="50" charset="-127"/>
                          <a:ea typeface="맑은 고딕" panose="020B0503020000020004" pitchFamily="50" charset="-127"/>
                        </a:rPr>
                        <a:t>M2PK</a:t>
                      </a:r>
                      <a:endParaRPr lang="ko-KR" altLang="en-US" sz="700" dirty="0">
                        <a:solidFill>
                          <a:schemeClr val="tx1"/>
                        </a:solidFill>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인체진단</a:t>
                      </a: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인체 대장암</a:t>
                      </a:r>
                      <a:endParaRPr lang="en-US" altLang="ko-KR" sz="700" dirty="0">
                        <a:latin typeface="맑은 고딕" panose="020B0503020000020004" pitchFamily="50" charset="-127"/>
                        <a:ea typeface="맑은 고딕" panose="020B0503020000020004" pitchFamily="50" charset="-127"/>
                      </a:endParaRPr>
                    </a:p>
                    <a:p>
                      <a:pPr algn="l" latinLnBrk="1"/>
                      <a:r>
                        <a:rPr lang="ko-KR" altLang="en-US" sz="700" dirty="0">
                          <a:latin typeface="맑은 고딕" panose="020B0503020000020004" pitchFamily="50" charset="-127"/>
                          <a:ea typeface="맑은 고딕" panose="020B0503020000020004" pitchFamily="50" charset="-127"/>
                        </a:rPr>
                        <a:t>진단키트 개발</a:t>
                      </a:r>
                      <a:endParaRPr lang="en-US" altLang="ko-KR" sz="700" dirty="0">
                        <a:latin typeface="맑은 고딕" panose="020B0503020000020004" pitchFamily="50" charset="-127"/>
                        <a:ea typeface="맑은 고딕" panose="020B0503020000020004" pitchFamily="50" charset="-127"/>
                      </a:endParaRPr>
                    </a:p>
                    <a:p>
                      <a:pPr algn="l" latinLnBrk="1"/>
                      <a:r>
                        <a:rPr lang="en-US" altLang="ko-KR" sz="700" dirty="0">
                          <a:latin typeface="맑은 고딕" panose="020B0503020000020004" pitchFamily="50" charset="-127"/>
                          <a:ea typeface="맑은 고딕" panose="020B0503020000020004" pitchFamily="50" charset="-127"/>
                        </a:rPr>
                        <a:t>(</a:t>
                      </a:r>
                      <a:r>
                        <a:rPr lang="ko-KR" altLang="en-US" sz="700" dirty="0">
                          <a:latin typeface="맑은 고딕" panose="020B0503020000020004" pitchFamily="50" charset="-127"/>
                          <a:ea typeface="맑은 고딕" panose="020B0503020000020004" pitchFamily="50" charset="-127"/>
                        </a:rPr>
                        <a:t>자체생산</a:t>
                      </a:r>
                      <a:r>
                        <a:rPr lang="en-US" altLang="ko-KR" sz="700" dirty="0">
                          <a:latin typeface="맑은 고딕" panose="020B0503020000020004" pitchFamily="50" charset="-127"/>
                          <a:ea typeface="맑은 고딕" panose="020B0503020000020004" pitchFamily="50" charset="-127"/>
                        </a:rPr>
                        <a:t>)</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extLst>
                  <a:ext uri="{0D108BD9-81ED-4DB2-BD59-A6C34878D82A}">
                    <a16:rowId xmlns:a16="http://schemas.microsoft.com/office/drawing/2014/main" val="2710334631"/>
                  </a:ext>
                </a:extLst>
              </a:tr>
              <a:tr h="0">
                <a:tc>
                  <a:txBody>
                    <a:bodyPr/>
                    <a:lstStyle/>
                    <a:p>
                      <a:pPr algn="l" latinLnBrk="1"/>
                      <a:r>
                        <a:rPr lang="ko-KR" altLang="en-US" sz="700" dirty="0">
                          <a:solidFill>
                            <a:schemeClr val="tx1"/>
                          </a:solidFill>
                          <a:latin typeface="맑은 고딕" panose="020B0503020000020004" pitchFamily="50" charset="-127"/>
                          <a:ea typeface="맑은 고딕" panose="020B0503020000020004" pitchFamily="50" charset="-127"/>
                        </a:rPr>
                        <a:t>구제역 진단키트</a:t>
                      </a:r>
                      <a:r>
                        <a:rPr lang="en-US" altLang="ko-KR" sz="700" dirty="0">
                          <a:solidFill>
                            <a:schemeClr val="tx1"/>
                          </a:solidFill>
                          <a:latin typeface="맑은 고딕" panose="020B0503020000020004" pitchFamily="50" charset="-127"/>
                          <a:ea typeface="맑은 고딕" panose="020B0503020000020004" pitchFamily="50" charset="-127"/>
                        </a:rPr>
                        <a:t>(FMDV</a:t>
                      </a:r>
                      <a:r>
                        <a:rPr lang="en-US" altLang="ko-KR" sz="700" baseline="0" dirty="0">
                          <a:solidFill>
                            <a:schemeClr val="tx1"/>
                          </a:solidFill>
                          <a:latin typeface="맑은 고딕" panose="020B0503020000020004" pitchFamily="50" charset="-127"/>
                          <a:ea typeface="맑은 고딕" panose="020B0503020000020004" pitchFamily="50" charset="-127"/>
                        </a:rPr>
                        <a:t> 3Diff/Pan)</a:t>
                      </a:r>
                      <a:endParaRPr lang="ko-KR" altLang="en-US" sz="700" dirty="0">
                        <a:solidFill>
                          <a:schemeClr val="tx1"/>
                        </a:solidFill>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marL="0" indent="0" algn="l" latinLnBrk="1">
                        <a:buFontTx/>
                        <a:buNone/>
                      </a:pPr>
                      <a:r>
                        <a:rPr lang="ko-KR" altLang="en-US" sz="700" dirty="0">
                          <a:latin typeface="맑은 고딕" panose="020B0503020000020004" pitchFamily="50" charset="-127"/>
                          <a:ea typeface="맑은 고딕" panose="020B0503020000020004" pitchFamily="50" charset="-127"/>
                        </a:rPr>
                        <a:t>동물진단</a:t>
                      </a:r>
                    </a:p>
                  </a:txBody>
                  <a:tcPr anchor="ctr">
                    <a:solidFill>
                      <a:srgbClr val="6D2077">
                        <a:alpha val="10196"/>
                      </a:srgbClr>
                    </a:solidFill>
                  </a:tcPr>
                </a:tc>
                <a:tc>
                  <a:txBody>
                    <a:bodyPr/>
                    <a:lstStyle/>
                    <a:p>
                      <a:pPr marL="0" indent="0" algn="l" latinLnBrk="1">
                        <a:buFontTx/>
                        <a:buNone/>
                      </a:pPr>
                      <a:r>
                        <a:rPr lang="en-US" altLang="ko-KR" sz="700" dirty="0">
                          <a:latin typeface="맑은 고딕" panose="020B0503020000020004" pitchFamily="50" charset="-127"/>
                          <a:ea typeface="맑은 고딕" panose="020B0503020000020004" pitchFamily="50" charset="-127"/>
                        </a:rPr>
                        <a:t>OIE </a:t>
                      </a:r>
                      <a:r>
                        <a:rPr lang="ko-KR" altLang="en-US" sz="700" dirty="0" err="1">
                          <a:latin typeface="맑은 고딕" panose="020B0503020000020004" pitchFamily="50" charset="-127"/>
                          <a:ea typeface="맑은 고딕" panose="020B0503020000020004" pitchFamily="50" charset="-127"/>
                        </a:rPr>
                        <a:t>안증</a:t>
                      </a:r>
                      <a:r>
                        <a:rPr lang="ko-KR" altLang="en-US" sz="700" dirty="0">
                          <a:latin typeface="맑은 고딕" panose="020B0503020000020004" pitchFamily="50" charset="-127"/>
                          <a:ea typeface="맑은 고딕" panose="020B0503020000020004" pitchFamily="50" charset="-127"/>
                        </a:rPr>
                        <a:t> 진행</a:t>
                      </a:r>
                      <a:endParaRPr lang="en-US" altLang="ko-KR" sz="700" dirty="0">
                        <a:latin typeface="맑은 고딕" panose="020B0503020000020004" pitchFamily="50" charset="-127"/>
                        <a:ea typeface="맑은 고딕" panose="020B0503020000020004" pitchFamily="50" charset="-127"/>
                      </a:endParaRPr>
                    </a:p>
                    <a:p>
                      <a:pPr marL="0" indent="0" algn="l" latinLnBrk="1">
                        <a:buFontTx/>
                        <a:buNone/>
                      </a:pPr>
                      <a:r>
                        <a:rPr lang="en-US" altLang="ko-KR" sz="700" dirty="0">
                          <a:latin typeface="맑은 고딕" panose="020B0503020000020004" pitchFamily="50" charset="-127"/>
                          <a:ea typeface="맑은 고딕" panose="020B0503020000020004" pitchFamily="50" charset="-127"/>
                        </a:rPr>
                        <a:t>(</a:t>
                      </a:r>
                      <a:r>
                        <a:rPr lang="ko-KR" altLang="en-US" sz="700" dirty="0">
                          <a:latin typeface="맑은 고딕" panose="020B0503020000020004" pitchFamily="50" charset="-127"/>
                          <a:ea typeface="맑은 고딕" panose="020B0503020000020004" pitchFamily="50" charset="-127"/>
                        </a:rPr>
                        <a:t>자체생산</a:t>
                      </a:r>
                      <a:r>
                        <a:rPr lang="en-US" altLang="ko-KR" sz="700" dirty="0">
                          <a:latin typeface="맑은 고딕" panose="020B0503020000020004" pitchFamily="50" charset="-127"/>
                          <a:ea typeface="맑은 고딕" panose="020B0503020000020004" pitchFamily="50" charset="-127"/>
                        </a:rPr>
                        <a:t>)</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extLst>
                  <a:ext uri="{0D108BD9-81ED-4DB2-BD59-A6C34878D82A}">
                    <a16:rowId xmlns:a16="http://schemas.microsoft.com/office/drawing/2014/main" val="3935231387"/>
                  </a:ext>
                </a:extLst>
              </a:tr>
              <a:tr h="0">
                <a:tc>
                  <a:txBody>
                    <a:bodyPr/>
                    <a:lstStyle/>
                    <a:p>
                      <a:pPr algn="l" latinLnBrk="1"/>
                      <a:r>
                        <a:rPr lang="en-US" altLang="ko-KR" sz="700" dirty="0">
                          <a:solidFill>
                            <a:schemeClr val="tx1"/>
                          </a:solidFill>
                          <a:latin typeface="맑은 고딕" panose="020B0503020000020004" pitchFamily="50" charset="-127"/>
                          <a:ea typeface="맑은 고딕" panose="020B0503020000020004" pitchFamily="50" charset="-127"/>
                        </a:rPr>
                        <a:t>ASFV vaccine</a:t>
                      </a:r>
                      <a:endParaRPr lang="ko-KR" altLang="en-US" sz="700" dirty="0">
                        <a:solidFill>
                          <a:schemeClr val="tx1"/>
                        </a:solidFill>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동물진단</a:t>
                      </a: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차세대 </a:t>
                      </a:r>
                      <a:r>
                        <a:rPr lang="en-US" altLang="ko-KR" sz="700" dirty="0">
                          <a:latin typeface="맑은 고딕" panose="020B0503020000020004" pitchFamily="50" charset="-127"/>
                          <a:ea typeface="맑은 고딕" panose="020B0503020000020004" pitchFamily="50" charset="-127"/>
                        </a:rPr>
                        <a:t>ASF</a:t>
                      </a:r>
                    </a:p>
                    <a:p>
                      <a:pPr algn="l" latinLnBrk="1"/>
                      <a:r>
                        <a:rPr lang="ko-KR" altLang="en-US" sz="700" dirty="0">
                          <a:latin typeface="맑은 고딕" panose="020B0503020000020004" pitchFamily="50" charset="-127"/>
                          <a:ea typeface="맑은 고딕" panose="020B0503020000020004" pitchFamily="50" charset="-127"/>
                        </a:rPr>
                        <a:t>재조합 백신 개발</a:t>
                      </a:r>
                      <a:r>
                        <a:rPr lang="en-US" altLang="ko-KR" sz="700" dirty="0">
                          <a:latin typeface="맑은 고딕" panose="020B0503020000020004" pitchFamily="50" charset="-127"/>
                          <a:ea typeface="맑은 고딕" panose="020B0503020000020004" pitchFamily="50" charset="-127"/>
                        </a:rPr>
                        <a:t>(KSU</a:t>
                      </a:r>
                      <a:r>
                        <a:rPr lang="ko-KR" altLang="en-US" sz="700" dirty="0">
                          <a:latin typeface="맑은 고딕" panose="020B0503020000020004" pitchFamily="50" charset="-127"/>
                          <a:ea typeface="맑은 고딕" panose="020B0503020000020004" pitchFamily="50" charset="-127"/>
                        </a:rPr>
                        <a:t>공동연구</a:t>
                      </a:r>
                      <a:r>
                        <a:rPr lang="en-US" altLang="ko-KR" sz="700" dirty="0">
                          <a:latin typeface="맑은 고딕" panose="020B0503020000020004" pitchFamily="50" charset="-127"/>
                          <a:ea typeface="맑은 고딕" panose="020B0503020000020004" pitchFamily="50" charset="-127"/>
                        </a:rPr>
                        <a:t>)</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extLst>
                  <a:ext uri="{0D108BD9-81ED-4DB2-BD59-A6C34878D82A}">
                    <a16:rowId xmlns:a16="http://schemas.microsoft.com/office/drawing/2014/main" val="3833757464"/>
                  </a:ext>
                </a:extLst>
              </a:tr>
              <a:tr h="0">
                <a:tc>
                  <a:txBody>
                    <a:bodyPr/>
                    <a:lstStyle/>
                    <a:p>
                      <a:pPr algn="l" latinLnBrk="1"/>
                      <a:r>
                        <a:rPr lang="en-US" altLang="ko-KR" sz="700" dirty="0" err="1">
                          <a:solidFill>
                            <a:schemeClr val="tx1"/>
                          </a:solidFill>
                          <a:latin typeface="맑은 고딕" panose="020B0503020000020004" pitchFamily="50" charset="-127"/>
                          <a:ea typeface="맑은 고딕" panose="020B0503020000020004" pitchFamily="50" charset="-127"/>
                        </a:rPr>
                        <a:t>MDx</a:t>
                      </a:r>
                      <a:r>
                        <a:rPr lang="en-US" altLang="ko-KR" sz="700" dirty="0">
                          <a:solidFill>
                            <a:schemeClr val="tx1"/>
                          </a:solidFill>
                          <a:latin typeface="맑은 고딕" panose="020B0503020000020004" pitchFamily="50" charset="-127"/>
                          <a:ea typeface="맑은 고딕" panose="020B0503020000020004" pitchFamily="50" charset="-127"/>
                        </a:rPr>
                        <a:t>® COVID-19 Ag Rapid </a:t>
                      </a:r>
                      <a:r>
                        <a:rPr lang="ko-KR" altLang="en-US" sz="700" dirty="0">
                          <a:solidFill>
                            <a:schemeClr val="tx1"/>
                          </a:solidFill>
                          <a:latin typeface="맑은 고딕" panose="020B0503020000020004" pitchFamily="50" charset="-127"/>
                          <a:ea typeface="맑은 고딕" panose="020B0503020000020004" pitchFamily="50" charset="-127"/>
                        </a:rPr>
                        <a:t>키트</a:t>
                      </a:r>
                      <a:r>
                        <a:rPr lang="en-US" altLang="ko-KR" sz="700" baseline="0" dirty="0">
                          <a:solidFill>
                            <a:schemeClr val="tx1"/>
                          </a:solidFill>
                          <a:latin typeface="맑은 고딕" panose="020B0503020000020004" pitchFamily="50" charset="-127"/>
                          <a:ea typeface="맑은 고딕" panose="020B0503020000020004" pitchFamily="50" charset="-127"/>
                        </a:rPr>
                        <a:t> </a:t>
                      </a:r>
                      <a:endParaRPr lang="ko-KR" altLang="en-US" sz="700" dirty="0">
                        <a:solidFill>
                          <a:schemeClr val="tx1"/>
                        </a:solidFill>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인체진단</a:t>
                      </a:r>
                    </a:p>
                  </a:txBody>
                  <a:tcPr anchor="ctr">
                    <a:solidFill>
                      <a:srgbClr val="6D2077">
                        <a:alpha val="10196"/>
                      </a:srgbClr>
                    </a:solidFill>
                  </a:tcPr>
                </a:tc>
                <a:tc>
                  <a:txBody>
                    <a:bodyPr/>
                    <a:lstStyle/>
                    <a:p>
                      <a:pPr algn="l" latinLnBrk="1"/>
                      <a:r>
                        <a:rPr lang="ko-KR" altLang="en-US" sz="700" dirty="0">
                          <a:latin typeface="맑은 고딕" panose="020B0503020000020004" pitchFamily="50" charset="-127"/>
                          <a:ea typeface="맑은 고딕" panose="020B0503020000020004" pitchFamily="50" charset="-127"/>
                        </a:rPr>
                        <a:t>전문가용</a:t>
                      </a:r>
                      <a:r>
                        <a:rPr lang="en-US" altLang="ko-KR" sz="700" dirty="0">
                          <a:latin typeface="맑은 고딕" panose="020B0503020000020004" pitchFamily="50" charset="-127"/>
                          <a:ea typeface="맑은 고딕" panose="020B0503020000020004" pitchFamily="50" charset="-127"/>
                        </a:rPr>
                        <a:t>/</a:t>
                      </a:r>
                      <a:r>
                        <a:rPr lang="en-US" altLang="ko-KR" sz="700" baseline="0" dirty="0">
                          <a:latin typeface="맑은 고딕" panose="020B0503020000020004" pitchFamily="50" charset="-127"/>
                          <a:ea typeface="맑은 고딕" panose="020B0503020000020004" pitchFamily="50" charset="-127"/>
                        </a:rPr>
                        <a:t> </a:t>
                      </a:r>
                      <a:r>
                        <a:rPr lang="ko-KR" altLang="en-US" sz="700" baseline="0" dirty="0">
                          <a:latin typeface="맑은 고딕" panose="020B0503020000020004" pitchFamily="50" charset="-127"/>
                          <a:ea typeface="맑은 고딕" panose="020B0503020000020004" pitchFamily="50" charset="-127"/>
                        </a:rPr>
                        <a:t>자가진단용 국내 품목 허가 완료 추진</a:t>
                      </a:r>
                      <a:endParaRPr lang="en-US" altLang="ko-KR" sz="700" baseline="0" dirty="0">
                        <a:latin typeface="맑은 고딕" panose="020B0503020000020004" pitchFamily="50" charset="-127"/>
                        <a:ea typeface="맑은 고딕" panose="020B0503020000020004" pitchFamily="50" charset="-127"/>
                      </a:endParaRPr>
                    </a:p>
                    <a:p>
                      <a:pPr algn="l" latinLnBrk="1"/>
                      <a:r>
                        <a:rPr lang="en-US" altLang="ko-KR" sz="700" baseline="0" dirty="0">
                          <a:latin typeface="맑은 고딕" panose="020B0503020000020004" pitchFamily="50" charset="-127"/>
                          <a:ea typeface="맑은 고딕" panose="020B0503020000020004" pitchFamily="50" charset="-127"/>
                        </a:rPr>
                        <a:t>(</a:t>
                      </a:r>
                      <a:r>
                        <a:rPr lang="ko-KR" altLang="en-US" sz="700" baseline="0" dirty="0">
                          <a:latin typeface="맑은 고딕" panose="020B0503020000020004" pitchFamily="50" charset="-127"/>
                          <a:ea typeface="맑은 고딕" panose="020B0503020000020004" pitchFamily="50" charset="-127"/>
                        </a:rPr>
                        <a:t>자체생산</a:t>
                      </a:r>
                      <a:r>
                        <a:rPr lang="en-US" altLang="ko-KR" sz="700" baseline="0" dirty="0">
                          <a:latin typeface="맑은 고딕" panose="020B0503020000020004" pitchFamily="50" charset="-127"/>
                          <a:ea typeface="맑은 고딕" panose="020B0503020000020004" pitchFamily="50" charset="-127"/>
                        </a:rPr>
                        <a:t>, </a:t>
                      </a:r>
                      <a:r>
                        <a:rPr lang="ko-KR" altLang="en-US" sz="700" baseline="0" dirty="0">
                          <a:latin typeface="맑은 고딕" panose="020B0503020000020004" pitchFamily="50" charset="-127"/>
                          <a:ea typeface="맑은 고딕" panose="020B0503020000020004" pitchFamily="50" charset="-127"/>
                        </a:rPr>
                        <a:t>조립 외주</a:t>
                      </a:r>
                      <a:r>
                        <a:rPr lang="en-US" altLang="ko-KR" sz="700" baseline="0" dirty="0">
                          <a:latin typeface="맑은 고딕" panose="020B0503020000020004" pitchFamily="50" charset="-127"/>
                          <a:ea typeface="맑은 고딕" panose="020B0503020000020004" pitchFamily="50" charset="-127"/>
                        </a:rPr>
                        <a:t>)</a:t>
                      </a:r>
                      <a:endParaRPr lang="ko-KR" altLang="en-US" sz="700" dirty="0">
                        <a:latin typeface="맑은 고딕" panose="020B0503020000020004" pitchFamily="50" charset="-127"/>
                        <a:ea typeface="맑은 고딕" panose="020B0503020000020004" pitchFamily="50" charset="-127"/>
                      </a:endParaRPr>
                    </a:p>
                  </a:txBody>
                  <a:tcPr anchor="ct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tc>
                  <a:txBody>
                    <a:bodyPr/>
                    <a:lstStyle/>
                    <a:p>
                      <a:pPr latinLnBrk="1"/>
                      <a:endParaRPr lang="ko-KR" altLang="en-US" sz="750" dirty="0">
                        <a:latin typeface="맑은 고딕" panose="020B0503020000020004" pitchFamily="50" charset="-127"/>
                        <a:ea typeface="맑은 고딕" panose="020B0503020000020004" pitchFamily="50" charset="-127"/>
                      </a:endParaRPr>
                    </a:p>
                  </a:txBody>
                  <a:tcPr>
                    <a:solidFill>
                      <a:srgbClr val="6D2077">
                        <a:alpha val="10196"/>
                      </a:srgbClr>
                    </a:solidFill>
                  </a:tcPr>
                </a:tc>
                <a:extLst>
                  <a:ext uri="{0D108BD9-81ED-4DB2-BD59-A6C34878D82A}">
                    <a16:rowId xmlns:a16="http://schemas.microsoft.com/office/drawing/2014/main" val="403085103"/>
                  </a:ext>
                </a:extLst>
              </a:tr>
            </a:tbl>
          </a:graphicData>
        </a:graphic>
      </p:graphicFrame>
      <p:cxnSp>
        <p:nvCxnSpPr>
          <p:cNvPr id="13" name="직선 화살표 연결선 12">
            <a:extLst>
              <a:ext uri="{FF2B5EF4-FFF2-40B4-BE49-F238E27FC236}">
                <a16:creationId xmlns:a16="http://schemas.microsoft.com/office/drawing/2014/main" id="{BD5A3A11-0E53-49DB-AFAA-94B1EB4257DB}"/>
              </a:ext>
            </a:extLst>
          </p:cNvPr>
          <p:cNvCxnSpPr>
            <a:cxnSpLocks/>
          </p:cNvCxnSpPr>
          <p:nvPr/>
        </p:nvCxnSpPr>
        <p:spPr>
          <a:xfrm>
            <a:off x="6754908" y="2073491"/>
            <a:ext cx="1731145" cy="0"/>
          </a:xfrm>
          <a:prstGeom prst="straightConnector1">
            <a:avLst/>
          </a:prstGeom>
          <a:ln w="12700">
            <a:solidFill>
              <a:srgbClr val="00338D"/>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8A14C59-62A3-4800-9861-3458B818A39B}"/>
              </a:ext>
            </a:extLst>
          </p:cNvPr>
          <p:cNvCxnSpPr>
            <a:cxnSpLocks/>
          </p:cNvCxnSpPr>
          <p:nvPr/>
        </p:nvCxnSpPr>
        <p:spPr>
          <a:xfrm>
            <a:off x="6754908" y="2462999"/>
            <a:ext cx="1731145" cy="0"/>
          </a:xfrm>
          <a:prstGeom prst="straightConnector1">
            <a:avLst/>
          </a:prstGeom>
          <a:ln w="12700">
            <a:solidFill>
              <a:srgbClr val="00338D"/>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8FE0CAC-82D3-4B7B-8FDA-4957A0B45915}"/>
              </a:ext>
            </a:extLst>
          </p:cNvPr>
          <p:cNvCxnSpPr>
            <a:cxnSpLocks/>
          </p:cNvCxnSpPr>
          <p:nvPr/>
        </p:nvCxnSpPr>
        <p:spPr>
          <a:xfrm>
            <a:off x="6754908" y="2852507"/>
            <a:ext cx="1074198" cy="0"/>
          </a:xfrm>
          <a:prstGeom prst="straightConnector1">
            <a:avLst/>
          </a:prstGeom>
          <a:ln w="12700">
            <a:solidFill>
              <a:srgbClr val="00338D"/>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7274A83-B18D-46A8-B33E-918D39E7BD76}"/>
              </a:ext>
            </a:extLst>
          </p:cNvPr>
          <p:cNvCxnSpPr>
            <a:cxnSpLocks/>
          </p:cNvCxnSpPr>
          <p:nvPr/>
        </p:nvCxnSpPr>
        <p:spPr>
          <a:xfrm>
            <a:off x="6754908" y="3242015"/>
            <a:ext cx="2555290" cy="0"/>
          </a:xfrm>
          <a:prstGeom prst="straightConnector1">
            <a:avLst/>
          </a:prstGeom>
          <a:ln w="12700">
            <a:solidFill>
              <a:srgbClr val="00338D"/>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557586F-CA81-409C-A768-46A69424C3F0}"/>
              </a:ext>
            </a:extLst>
          </p:cNvPr>
          <p:cNvCxnSpPr>
            <a:cxnSpLocks/>
          </p:cNvCxnSpPr>
          <p:nvPr/>
        </p:nvCxnSpPr>
        <p:spPr>
          <a:xfrm>
            <a:off x="6754908" y="3631523"/>
            <a:ext cx="850777" cy="0"/>
          </a:xfrm>
          <a:prstGeom prst="straightConnector1">
            <a:avLst/>
          </a:prstGeom>
          <a:ln w="12700">
            <a:solidFill>
              <a:srgbClr val="00338D"/>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
            <a:extLst>
              <a:ext uri="{FF2B5EF4-FFF2-40B4-BE49-F238E27FC236}">
                <a16:creationId xmlns:a16="http://schemas.microsoft.com/office/drawing/2014/main" id="{835B90BF-9D30-49F2-8DA6-A92A596B9734}"/>
              </a:ext>
            </a:extLst>
          </p:cNvPr>
          <p:cNvSpPr/>
          <p:nvPr>
            <p:custDataLst>
              <p:tags r:id="rId1"/>
            </p:custDataLst>
          </p:nvPr>
        </p:nvSpPr>
        <p:spPr>
          <a:xfrm>
            <a:off x="6148317" y="4074666"/>
            <a:ext cx="3284020" cy="109195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770" dirty="0">
                <a:solidFill>
                  <a:schemeClr val="tx1"/>
                </a:solidFill>
                <a:latin typeface="맑은 고딕" panose="020B0503020000020004" pitchFamily="50" charset="-127"/>
                <a:ea typeface="맑은 고딕" panose="020B0503020000020004" pitchFamily="50" charset="-127"/>
              </a:rPr>
              <a:t>회사는 </a:t>
            </a:r>
            <a:r>
              <a:rPr lang="en-US" altLang="ko-KR" sz="770" dirty="0">
                <a:solidFill>
                  <a:schemeClr val="tx1"/>
                </a:solidFill>
                <a:latin typeface="맑은 고딕" panose="020B0503020000020004" pitchFamily="50" charset="-127"/>
                <a:ea typeface="맑은 고딕" panose="020B0503020000020004" pitchFamily="50" charset="-127"/>
              </a:rPr>
              <a:t>20</a:t>
            </a:r>
            <a:r>
              <a:rPr lang="ko-KR" altLang="en-US" sz="770" dirty="0">
                <a:solidFill>
                  <a:schemeClr val="tx1"/>
                </a:solidFill>
                <a:latin typeface="맑은 고딕" panose="020B0503020000020004" pitchFamily="50" charset="-127"/>
                <a:ea typeface="맑은 고딕" panose="020B0503020000020004" pitchFamily="50" charset="-127"/>
              </a:rPr>
              <a:t>년 </a:t>
            </a:r>
            <a:r>
              <a:rPr lang="en-US" altLang="ko-KR" sz="770" dirty="0">
                <a:solidFill>
                  <a:schemeClr val="tx1"/>
                </a:solidFill>
                <a:latin typeface="맑은 고딕" panose="020B0503020000020004" pitchFamily="50" charset="-127"/>
                <a:ea typeface="맑은 고딕" panose="020B0503020000020004" pitchFamily="50" charset="-127"/>
              </a:rPr>
              <a:t>ASFV </a:t>
            </a:r>
            <a:r>
              <a:rPr lang="ko-KR" altLang="en-US" sz="770" dirty="0">
                <a:solidFill>
                  <a:schemeClr val="tx1"/>
                </a:solidFill>
                <a:latin typeface="맑은 고딕" panose="020B0503020000020004" pitchFamily="50" charset="-127"/>
                <a:ea typeface="맑은 고딕" panose="020B0503020000020004" pitchFamily="50" charset="-127"/>
              </a:rPr>
              <a:t>백신 개발 임상비용을 </a:t>
            </a:r>
            <a:r>
              <a:rPr lang="en-US" altLang="ko-KR" sz="770" dirty="0">
                <a:solidFill>
                  <a:schemeClr val="tx1"/>
                </a:solidFill>
                <a:latin typeface="맑은 고딕" panose="020B0503020000020004" pitchFamily="50" charset="-127"/>
                <a:ea typeface="맑은 고딕" panose="020B0503020000020004" pitchFamily="50" charset="-127"/>
              </a:rPr>
              <a:t>3.5</a:t>
            </a:r>
            <a:r>
              <a:rPr lang="ko-KR" altLang="en-US" sz="770" dirty="0">
                <a:solidFill>
                  <a:schemeClr val="tx1"/>
                </a:solidFill>
                <a:latin typeface="맑은 고딕" panose="020B0503020000020004" pitchFamily="50" charset="-127"/>
                <a:ea typeface="맑은 고딕" panose="020B0503020000020004" pitchFamily="50" charset="-127"/>
              </a:rPr>
              <a:t>억 지출하였음</a:t>
            </a:r>
            <a:r>
              <a:rPr lang="en-US" altLang="ko-KR" sz="770" dirty="0">
                <a:solidFill>
                  <a:schemeClr val="tx1"/>
                </a:solidFill>
                <a:latin typeface="맑은 고딕" panose="020B0503020000020004" pitchFamily="50" charset="-127"/>
                <a:ea typeface="맑은 고딕" panose="020B0503020000020004" pitchFamily="50" charset="-127"/>
              </a:rPr>
              <a:t>.</a:t>
            </a:r>
          </a:p>
          <a:p>
            <a:pPr>
              <a:lnSpc>
                <a:spcPct val="120000"/>
              </a:lnSpc>
            </a:pPr>
            <a:r>
              <a:rPr lang="ko-KR" altLang="en-US" sz="770" dirty="0">
                <a:solidFill>
                  <a:schemeClr val="tx1"/>
                </a:solidFill>
                <a:latin typeface="맑은 고딕" panose="020B0503020000020004" pitchFamily="50" charset="-127"/>
                <a:ea typeface="맑은 고딕" panose="020B0503020000020004" pitchFamily="50" charset="-127"/>
              </a:rPr>
              <a:t>한편</a:t>
            </a:r>
            <a:r>
              <a:rPr lang="en-US" altLang="ko-KR" sz="770" dirty="0">
                <a:solidFill>
                  <a:schemeClr val="tx1"/>
                </a:solidFill>
                <a:latin typeface="맑은 고딕" panose="020B0503020000020004" pitchFamily="50" charset="-127"/>
                <a:ea typeface="맑은 고딕" panose="020B0503020000020004" pitchFamily="50" charset="-127"/>
              </a:rPr>
              <a:t>, </a:t>
            </a:r>
            <a:r>
              <a:rPr lang="ko-KR" altLang="en-US" sz="770" dirty="0" err="1">
                <a:solidFill>
                  <a:schemeClr val="tx1"/>
                </a:solidFill>
                <a:latin typeface="맑은 고딕" panose="020B0503020000020004" pitchFamily="50" charset="-127"/>
                <a:ea typeface="맑은 고딕" panose="020B0503020000020004" pitchFamily="50" charset="-127"/>
              </a:rPr>
              <a:t>나노입자와</a:t>
            </a:r>
            <a:r>
              <a:rPr lang="ko-KR" altLang="en-US" sz="770" dirty="0">
                <a:solidFill>
                  <a:schemeClr val="tx1"/>
                </a:solidFill>
                <a:latin typeface="맑은 고딕" panose="020B0503020000020004" pitchFamily="50" charset="-127"/>
                <a:ea typeface="맑은 고딕" panose="020B0503020000020004" pitchFamily="50" charset="-127"/>
              </a:rPr>
              <a:t> </a:t>
            </a:r>
            <a:r>
              <a:rPr lang="en-US" altLang="ko-KR" sz="770" dirty="0">
                <a:solidFill>
                  <a:schemeClr val="tx1"/>
                </a:solidFill>
                <a:latin typeface="맑은 고딕" panose="020B0503020000020004" pitchFamily="50" charset="-127"/>
                <a:ea typeface="맑은 고딕" panose="020B0503020000020004" pitchFamily="50" charset="-127"/>
              </a:rPr>
              <a:t>ASFV </a:t>
            </a:r>
            <a:r>
              <a:rPr lang="ko-KR" altLang="en-US" sz="770" dirty="0">
                <a:solidFill>
                  <a:schemeClr val="tx1"/>
                </a:solidFill>
                <a:latin typeface="맑은 고딕" panose="020B0503020000020004" pitchFamily="50" charset="-127"/>
                <a:ea typeface="맑은 고딕" panose="020B0503020000020004" pitchFamily="50" charset="-127"/>
              </a:rPr>
              <a:t>관련하여 과학기술정보통신부 한국연구재단으로부터 수임한 정부출연 국책과제가 있으며</a:t>
            </a:r>
            <a:r>
              <a:rPr lang="en-US" altLang="ko-KR" sz="770" dirty="0">
                <a:solidFill>
                  <a:schemeClr val="tx1"/>
                </a:solidFill>
                <a:latin typeface="맑은 고딕" panose="020B0503020000020004" pitchFamily="50" charset="-127"/>
                <a:ea typeface="맑은 고딕" panose="020B0503020000020004" pitchFamily="50" charset="-127"/>
              </a:rPr>
              <a:t>, </a:t>
            </a:r>
            <a:r>
              <a:rPr lang="ko-KR" altLang="en-US" sz="770" dirty="0">
                <a:solidFill>
                  <a:schemeClr val="tx1"/>
                </a:solidFill>
                <a:latin typeface="맑은 고딕" panose="020B0503020000020004" pitchFamily="50" charset="-127"/>
                <a:ea typeface="맑은 고딕" panose="020B0503020000020004" pitchFamily="50" charset="-127"/>
              </a:rPr>
              <a:t>각각 협약기간은 다음과 같음</a:t>
            </a:r>
            <a:r>
              <a:rPr lang="en-US" altLang="ko-KR" sz="770" dirty="0">
                <a:solidFill>
                  <a:schemeClr val="tx1"/>
                </a:solidFill>
                <a:latin typeface="맑은 고딕" panose="020B0503020000020004" pitchFamily="50" charset="-127"/>
                <a:ea typeface="맑은 고딕" panose="020B0503020000020004" pitchFamily="50" charset="-127"/>
              </a:rPr>
              <a:t>. </a:t>
            </a:r>
          </a:p>
          <a:p>
            <a:pPr>
              <a:lnSpc>
                <a:spcPct val="120000"/>
              </a:lnSpc>
            </a:pPr>
            <a:r>
              <a:rPr lang="en-US" altLang="ko-KR" sz="770" dirty="0">
                <a:solidFill>
                  <a:schemeClr val="tx1"/>
                </a:solidFill>
                <a:latin typeface="맑은 고딕" panose="020B0503020000020004" pitchFamily="50" charset="-127"/>
                <a:ea typeface="맑은 고딕" panose="020B0503020000020004" pitchFamily="50" charset="-127"/>
              </a:rPr>
              <a:t>- </a:t>
            </a:r>
            <a:r>
              <a:rPr lang="ko-KR" altLang="en-US" sz="770" dirty="0" err="1">
                <a:solidFill>
                  <a:schemeClr val="tx1"/>
                </a:solidFill>
                <a:latin typeface="맑은 고딕" panose="020B0503020000020004" pitchFamily="50" charset="-127"/>
                <a:ea typeface="맑은 고딕" panose="020B0503020000020004" pitchFamily="50" charset="-127"/>
              </a:rPr>
              <a:t>나노입자</a:t>
            </a:r>
            <a:r>
              <a:rPr lang="en-US" altLang="ko-KR" sz="770" dirty="0">
                <a:solidFill>
                  <a:schemeClr val="tx1"/>
                </a:solidFill>
                <a:latin typeface="맑은 고딕" panose="020B0503020000020004" pitchFamily="50" charset="-127"/>
                <a:ea typeface="맑은 고딕" panose="020B0503020000020004" pitchFamily="50" charset="-127"/>
              </a:rPr>
              <a:t>(</a:t>
            </a:r>
            <a:r>
              <a:rPr lang="ko-KR" altLang="en-US" sz="770" dirty="0">
                <a:solidFill>
                  <a:schemeClr val="tx1"/>
                </a:solidFill>
                <a:latin typeface="맑은 고딕" panose="020B0503020000020004" pitchFamily="50" charset="-127"/>
                <a:ea typeface="맑은 고딕" panose="020B0503020000020004" pitchFamily="50" charset="-127"/>
              </a:rPr>
              <a:t>항체 원료개발 및 기존 상용화 제품과 성능 비교평가</a:t>
            </a:r>
            <a:r>
              <a:rPr lang="en-US" altLang="ko-KR" sz="770" dirty="0">
                <a:solidFill>
                  <a:schemeClr val="tx1"/>
                </a:solidFill>
                <a:latin typeface="맑은 고딕" panose="020B0503020000020004" pitchFamily="50" charset="-127"/>
                <a:ea typeface="맑은 고딕" panose="020B0503020000020004" pitchFamily="50" charset="-127"/>
              </a:rPr>
              <a:t>):</a:t>
            </a:r>
            <a:r>
              <a:rPr lang="ko-KR" altLang="en-US" sz="770" dirty="0">
                <a:solidFill>
                  <a:schemeClr val="tx1"/>
                </a:solidFill>
                <a:latin typeface="맑은 고딕" panose="020B0503020000020004" pitchFamily="50" charset="-127"/>
                <a:ea typeface="맑은 고딕" panose="020B0503020000020004" pitchFamily="50" charset="-127"/>
              </a:rPr>
              <a:t> </a:t>
            </a:r>
            <a:r>
              <a:rPr lang="en-US" altLang="ko-KR" sz="770" dirty="0">
                <a:solidFill>
                  <a:schemeClr val="tx1"/>
                </a:solidFill>
                <a:latin typeface="맑은 고딕" panose="020B0503020000020004" pitchFamily="50" charset="-127"/>
                <a:ea typeface="맑은 고딕" panose="020B0503020000020004" pitchFamily="50" charset="-127"/>
              </a:rPr>
              <a:t>2021.06.01-2024.12.31,</a:t>
            </a:r>
          </a:p>
          <a:p>
            <a:pPr>
              <a:lnSpc>
                <a:spcPct val="120000"/>
              </a:lnSpc>
            </a:pPr>
            <a:r>
              <a:rPr lang="en-US" altLang="ko-KR" sz="770" dirty="0">
                <a:solidFill>
                  <a:schemeClr val="tx1"/>
                </a:solidFill>
                <a:latin typeface="맑은 고딕" panose="020B0503020000020004" pitchFamily="50" charset="-127"/>
                <a:ea typeface="맑은 고딕" panose="020B0503020000020004" pitchFamily="50" charset="-127"/>
              </a:rPr>
              <a:t>- ASFV(</a:t>
            </a:r>
            <a:r>
              <a:rPr lang="ko-KR" altLang="en-US" sz="770" dirty="0">
                <a:solidFill>
                  <a:schemeClr val="tx1"/>
                </a:solidFill>
                <a:latin typeface="맑은 고딕" panose="020B0503020000020004" pitchFamily="50" charset="-127"/>
                <a:ea typeface="맑은 고딕" panose="020B0503020000020004" pitchFamily="50" charset="-127"/>
              </a:rPr>
              <a:t>항원 및 항체 진단키트 개발</a:t>
            </a:r>
            <a:r>
              <a:rPr lang="en-US" altLang="ko-KR" sz="770" dirty="0">
                <a:solidFill>
                  <a:schemeClr val="tx1"/>
                </a:solidFill>
                <a:latin typeface="맑은 고딕" panose="020B0503020000020004" pitchFamily="50" charset="-127"/>
                <a:ea typeface="맑은 고딕" panose="020B0503020000020004" pitchFamily="50" charset="-127"/>
              </a:rPr>
              <a:t>): 2019.12.31-2022.12.30</a:t>
            </a:r>
            <a:r>
              <a:rPr lang="ko-KR" altLang="en-US" sz="770" dirty="0">
                <a:solidFill>
                  <a:schemeClr val="tx1"/>
                </a:solidFill>
                <a:latin typeface="맑은 고딕" panose="020B0503020000020004" pitchFamily="50" charset="-127"/>
                <a:ea typeface="맑은 고딕" panose="020B0503020000020004" pitchFamily="50" charset="-127"/>
              </a:rPr>
              <a:t> </a:t>
            </a: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28" name="타원 27">
            <a:extLst>
              <a:ext uri="{FF2B5EF4-FFF2-40B4-BE49-F238E27FC236}">
                <a16:creationId xmlns:a16="http://schemas.microsoft.com/office/drawing/2014/main" id="{CBA8E67F-29CE-4EAA-A8D5-2C96ABC0754F}"/>
              </a:ext>
            </a:extLst>
          </p:cNvPr>
          <p:cNvSpPr/>
          <p:nvPr/>
        </p:nvSpPr>
        <p:spPr>
          <a:xfrm>
            <a:off x="6098025" y="4048662"/>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29" name="Rounded Rectangle 2">
            <a:extLst>
              <a:ext uri="{FF2B5EF4-FFF2-40B4-BE49-F238E27FC236}">
                <a16:creationId xmlns:a16="http://schemas.microsoft.com/office/drawing/2014/main" id="{88E96494-309A-4A08-A7A3-B4B4ED98B89A}"/>
              </a:ext>
            </a:extLst>
          </p:cNvPr>
          <p:cNvSpPr/>
          <p:nvPr>
            <p:custDataLst>
              <p:tags r:id="rId2"/>
            </p:custDataLst>
          </p:nvPr>
        </p:nvSpPr>
        <p:spPr>
          <a:xfrm>
            <a:off x="4424717" y="1779270"/>
            <a:ext cx="4920989" cy="46667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30" name="타원 29">
            <a:extLst>
              <a:ext uri="{FF2B5EF4-FFF2-40B4-BE49-F238E27FC236}">
                <a16:creationId xmlns:a16="http://schemas.microsoft.com/office/drawing/2014/main" id="{D4025964-0955-40FF-B335-66A7CB0C218C}"/>
              </a:ext>
            </a:extLst>
          </p:cNvPr>
          <p:cNvSpPr/>
          <p:nvPr/>
        </p:nvSpPr>
        <p:spPr>
          <a:xfrm>
            <a:off x="4374425" y="1779605"/>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31" name="Rounded Rectangle 2">
            <a:extLst>
              <a:ext uri="{FF2B5EF4-FFF2-40B4-BE49-F238E27FC236}">
                <a16:creationId xmlns:a16="http://schemas.microsoft.com/office/drawing/2014/main" id="{7B07547D-61F6-468A-A3CB-80E307474D08}"/>
              </a:ext>
            </a:extLst>
          </p:cNvPr>
          <p:cNvSpPr/>
          <p:nvPr>
            <p:custDataLst>
              <p:tags r:id="rId3"/>
            </p:custDataLst>
          </p:nvPr>
        </p:nvSpPr>
        <p:spPr>
          <a:xfrm>
            <a:off x="4417319" y="2990850"/>
            <a:ext cx="4920989" cy="41148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32" name="타원 31">
            <a:extLst>
              <a:ext uri="{FF2B5EF4-FFF2-40B4-BE49-F238E27FC236}">
                <a16:creationId xmlns:a16="http://schemas.microsoft.com/office/drawing/2014/main" id="{CD3F71CB-B28B-4FB0-922D-972D0BBDF666}"/>
              </a:ext>
            </a:extLst>
          </p:cNvPr>
          <p:cNvSpPr/>
          <p:nvPr/>
        </p:nvSpPr>
        <p:spPr>
          <a:xfrm>
            <a:off x="4367027" y="2979570"/>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34" name="Rounded Rectangle 2">
            <a:extLst>
              <a:ext uri="{FF2B5EF4-FFF2-40B4-BE49-F238E27FC236}">
                <a16:creationId xmlns:a16="http://schemas.microsoft.com/office/drawing/2014/main" id="{0822DE0E-AEA3-44EB-B376-CAC9F319FEAA}"/>
              </a:ext>
            </a:extLst>
          </p:cNvPr>
          <p:cNvSpPr/>
          <p:nvPr>
            <p:custDataLst>
              <p:tags r:id="rId4"/>
            </p:custDataLst>
          </p:nvPr>
        </p:nvSpPr>
        <p:spPr>
          <a:xfrm>
            <a:off x="4424939" y="3432810"/>
            <a:ext cx="4920989" cy="563880"/>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35" name="타원 34">
            <a:extLst>
              <a:ext uri="{FF2B5EF4-FFF2-40B4-BE49-F238E27FC236}">
                <a16:creationId xmlns:a16="http://schemas.microsoft.com/office/drawing/2014/main" id="{CD8B848D-93D0-4F1D-9FF3-BD70387101D8}"/>
              </a:ext>
            </a:extLst>
          </p:cNvPr>
          <p:cNvSpPr/>
          <p:nvPr/>
        </p:nvSpPr>
        <p:spPr>
          <a:xfrm>
            <a:off x="4374647" y="3429150"/>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2</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36" name="Rounded Rectangle 2">
            <a:extLst>
              <a:ext uri="{FF2B5EF4-FFF2-40B4-BE49-F238E27FC236}">
                <a16:creationId xmlns:a16="http://schemas.microsoft.com/office/drawing/2014/main" id="{7622EA0B-4D7D-4843-978D-18AE0E466B4D}"/>
              </a:ext>
            </a:extLst>
          </p:cNvPr>
          <p:cNvSpPr/>
          <p:nvPr>
            <p:custDataLst>
              <p:tags r:id="rId5"/>
            </p:custDataLst>
          </p:nvPr>
        </p:nvSpPr>
        <p:spPr>
          <a:xfrm>
            <a:off x="6148317" y="5220497"/>
            <a:ext cx="3276400" cy="96705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r>
              <a:rPr lang="en-US" altLang="ko-KR" sz="770" dirty="0" err="1">
                <a:solidFill>
                  <a:schemeClr val="tx1"/>
                </a:solidFill>
                <a:latin typeface="맑은 고딕" panose="020B0503020000020004" pitchFamily="50" charset="-127"/>
                <a:ea typeface="맑은 고딕" panose="020B0503020000020004" pitchFamily="50" charset="-127"/>
                <a:cs typeface="Arial" panose="020B0604020202020204" pitchFamily="34" charset="0"/>
              </a:rPr>
              <a:t>MDx</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COVID-19 Rapid </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키트 관련 임상비용은 </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20</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년 </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4.4</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21</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년 상반기 </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0.5</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 지출이 있음</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21</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년 하반기 전문가용 키트</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0.5</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자가진단용 키트 </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억의 임상비용 지출이 예정되어 있음</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p>
          <a:p>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2021</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년 </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9</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월 기준 전문가용 키트 임상 완료 후 품목 허가 신청을 완료했으며</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자가진단용 키트는 임상 진행 중임</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품목 허가 후</a:t>
            </a:r>
            <a:r>
              <a:rPr lang="en-US" altLang="ko-KR"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77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직접 생산 및 조립 외주하여 판매 예정임</a:t>
            </a:r>
            <a:r>
              <a:rPr lang="ko-KR" altLang="en-US" sz="770" dirty="0">
                <a:solidFill>
                  <a:srgbClr val="00338D"/>
                </a:solidFill>
                <a:latin typeface="맑은 고딕" panose="020B0503020000020004" pitchFamily="50" charset="-127"/>
                <a:ea typeface="맑은 고딕" panose="020B0503020000020004" pitchFamily="50" charset="-127"/>
                <a:cs typeface="Arial" panose="020B0604020202020204" pitchFamily="34" charset="0"/>
              </a:rPr>
              <a:t> </a:t>
            </a:r>
            <a:endParaRPr lang="en-US" altLang="ko-KR" sz="770" dirty="0">
              <a:solidFill>
                <a:srgbClr val="00338D"/>
              </a:solidFill>
              <a:latin typeface="맑은 고딕" panose="020B0503020000020004" pitchFamily="50" charset="-127"/>
              <a:ea typeface="맑은 고딕" panose="020B0503020000020004" pitchFamily="50" charset="-127"/>
              <a:cs typeface="Arial" panose="020B0604020202020204" pitchFamily="34" charset="0"/>
            </a:endParaRPr>
          </a:p>
        </p:txBody>
      </p:sp>
      <p:sp>
        <p:nvSpPr>
          <p:cNvPr id="37" name="타원 36">
            <a:extLst>
              <a:ext uri="{FF2B5EF4-FFF2-40B4-BE49-F238E27FC236}">
                <a16:creationId xmlns:a16="http://schemas.microsoft.com/office/drawing/2014/main" id="{C8313EB2-4ACF-43BC-8CBF-DDD1CA62850E}"/>
              </a:ext>
            </a:extLst>
          </p:cNvPr>
          <p:cNvSpPr/>
          <p:nvPr/>
        </p:nvSpPr>
        <p:spPr>
          <a:xfrm>
            <a:off x="6090405" y="5145794"/>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2</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graphicFrame>
        <p:nvGraphicFramePr>
          <p:cNvPr id="38" name="Chart1">
            <a:extLst>
              <a:ext uri="{FF2B5EF4-FFF2-40B4-BE49-F238E27FC236}">
                <a16:creationId xmlns:a16="http://schemas.microsoft.com/office/drawing/2014/main" id="{8CE4B7F2-9F79-476B-9D62-4596B7197C28}"/>
              </a:ext>
            </a:extLst>
          </p:cNvPr>
          <p:cNvGraphicFramePr>
            <a:graphicFrameLocks/>
          </p:cNvGraphicFramePr>
          <p:nvPr/>
        </p:nvGraphicFramePr>
        <p:xfrm>
          <a:off x="3223247" y="4371352"/>
          <a:ext cx="4445000" cy="2794000"/>
        </p:xfrm>
        <a:graphic>
          <a:graphicData uri="http://schemas.openxmlformats.org/drawingml/2006/chart">
            <c:chart xmlns:c="http://schemas.openxmlformats.org/drawingml/2006/chart" xmlns:r="http://schemas.openxmlformats.org/officeDocument/2006/relationships" r:id="rId11"/>
          </a:graphicData>
        </a:graphic>
      </p:graphicFrame>
      <p:sp>
        <p:nvSpPr>
          <p:cNvPr id="55" name="Rounded Rectangle 2">
            <a:extLst>
              <a:ext uri="{FF2B5EF4-FFF2-40B4-BE49-F238E27FC236}">
                <a16:creationId xmlns:a16="http://schemas.microsoft.com/office/drawing/2014/main" id="{28651667-FB47-453A-BEB9-DE4415599E65}"/>
              </a:ext>
            </a:extLst>
          </p:cNvPr>
          <p:cNvSpPr/>
          <p:nvPr>
            <p:custDataLst>
              <p:tags r:id="rId6"/>
            </p:custDataLst>
          </p:nvPr>
        </p:nvSpPr>
        <p:spPr>
          <a:xfrm>
            <a:off x="2600904" y="2722796"/>
            <a:ext cx="1762106" cy="148802"/>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56" name="타원 55">
            <a:extLst>
              <a:ext uri="{FF2B5EF4-FFF2-40B4-BE49-F238E27FC236}">
                <a16:creationId xmlns:a16="http://schemas.microsoft.com/office/drawing/2014/main" id="{D6E5D486-1CBE-4D36-A76F-47680F3BEE75}"/>
              </a:ext>
            </a:extLst>
          </p:cNvPr>
          <p:cNvSpPr/>
          <p:nvPr/>
        </p:nvSpPr>
        <p:spPr>
          <a:xfrm>
            <a:off x="2519464" y="2735293"/>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2</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59" name="Rounded Rectangle 2">
            <a:extLst>
              <a:ext uri="{FF2B5EF4-FFF2-40B4-BE49-F238E27FC236}">
                <a16:creationId xmlns:a16="http://schemas.microsoft.com/office/drawing/2014/main" id="{894AC5BE-A808-4F25-B180-31220A62E120}"/>
              </a:ext>
            </a:extLst>
          </p:cNvPr>
          <p:cNvSpPr/>
          <p:nvPr>
            <p:custDataLst>
              <p:tags r:id="rId7"/>
            </p:custDataLst>
          </p:nvPr>
        </p:nvSpPr>
        <p:spPr>
          <a:xfrm>
            <a:off x="2632141" y="2571783"/>
            <a:ext cx="248152" cy="136933"/>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70" dirty="0">
              <a:solidFill>
                <a:schemeClr val="tx1"/>
              </a:solidFill>
              <a:latin typeface="맑은 고딕" panose="020B0503020000020004" pitchFamily="50" charset="-127"/>
              <a:ea typeface="맑은 고딕" panose="020B0503020000020004" pitchFamily="50" charset="-127"/>
            </a:endParaRPr>
          </a:p>
        </p:txBody>
      </p:sp>
      <p:sp>
        <p:nvSpPr>
          <p:cNvPr id="60" name="타원 59">
            <a:extLst>
              <a:ext uri="{FF2B5EF4-FFF2-40B4-BE49-F238E27FC236}">
                <a16:creationId xmlns:a16="http://schemas.microsoft.com/office/drawing/2014/main" id="{5012DE9B-12A7-4BAF-91F2-49C92725F3A1}"/>
              </a:ext>
            </a:extLst>
          </p:cNvPr>
          <p:cNvSpPr/>
          <p:nvPr/>
        </p:nvSpPr>
        <p:spPr>
          <a:xfrm>
            <a:off x="2521952" y="2580133"/>
            <a:ext cx="125665" cy="12566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62" name="Text Box 51">
            <a:extLst>
              <a:ext uri="{FF2B5EF4-FFF2-40B4-BE49-F238E27FC236}">
                <a16:creationId xmlns:a16="http://schemas.microsoft.com/office/drawing/2014/main" id="{03E1EB11-34A2-478F-BDAC-7B301FF84007}"/>
              </a:ext>
            </a:extLst>
          </p:cNvPr>
          <p:cNvSpPr txBox="1">
            <a:spLocks noChangeArrowheads="1"/>
          </p:cNvSpPr>
          <p:nvPr/>
        </p:nvSpPr>
        <p:spPr bwMode="auto">
          <a:xfrm>
            <a:off x="3973039" y="6228852"/>
            <a:ext cx="2066074" cy="114020"/>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600" i="1" dirty="0">
                <a:solidFill>
                  <a:srgbClr val="00338D"/>
                </a:solidFill>
                <a:latin typeface="+mn-ea"/>
                <a:cs typeface="Arial" panose="020B0604020202020204" pitchFamily="34" charset="0"/>
              </a:rPr>
              <a:t>Source: </a:t>
            </a:r>
            <a:r>
              <a:rPr lang="ko-KR" altLang="en-US" sz="600" i="1" dirty="0">
                <a:solidFill>
                  <a:srgbClr val="00338D"/>
                </a:solidFill>
                <a:latin typeface="+mn-ea"/>
                <a:cs typeface="Arial" panose="020B0604020202020204" pitchFamily="34" charset="0"/>
              </a:rPr>
              <a:t>회사제공자료</a:t>
            </a:r>
            <a:endParaRPr lang="en-US" altLang="ko-KR" sz="600" i="1" dirty="0">
              <a:solidFill>
                <a:srgbClr val="00338D"/>
              </a:solidFill>
              <a:latin typeface="+mn-ea"/>
              <a:cs typeface="Arial" panose="020B0604020202020204" pitchFamily="34" charset="0"/>
            </a:endParaRPr>
          </a:p>
        </p:txBody>
      </p:sp>
      <p:sp>
        <p:nvSpPr>
          <p:cNvPr id="63" name="Text Box 51">
            <a:extLst>
              <a:ext uri="{FF2B5EF4-FFF2-40B4-BE49-F238E27FC236}">
                <a16:creationId xmlns:a16="http://schemas.microsoft.com/office/drawing/2014/main" id="{EDF70613-4FFA-40DA-8E33-F6F3B9A1AFF1}"/>
              </a:ext>
            </a:extLst>
          </p:cNvPr>
          <p:cNvSpPr txBox="1">
            <a:spLocks noChangeArrowheads="1"/>
          </p:cNvSpPr>
          <p:nvPr/>
        </p:nvSpPr>
        <p:spPr bwMode="auto">
          <a:xfrm>
            <a:off x="4449289" y="4009527"/>
            <a:ext cx="2066074" cy="114020"/>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600" i="1" dirty="0">
                <a:solidFill>
                  <a:srgbClr val="00338D"/>
                </a:solidFill>
                <a:latin typeface="+mn-ea"/>
                <a:cs typeface="Arial" panose="020B0604020202020204" pitchFamily="34" charset="0"/>
              </a:rPr>
              <a:t>Source: </a:t>
            </a:r>
            <a:r>
              <a:rPr lang="ko-KR" altLang="en-US" sz="600" i="1" dirty="0">
                <a:solidFill>
                  <a:srgbClr val="00338D"/>
                </a:solidFill>
                <a:latin typeface="+mn-ea"/>
                <a:cs typeface="Arial" panose="020B0604020202020204" pitchFamily="34" charset="0"/>
              </a:rPr>
              <a:t>회사제공자료</a:t>
            </a:r>
            <a:endParaRPr lang="en-US" altLang="ko-KR" sz="600" i="1" dirty="0">
              <a:solidFill>
                <a:srgbClr val="00338D"/>
              </a:solidFill>
              <a:latin typeface="+mn-ea"/>
              <a:cs typeface="Arial" panose="020B0604020202020204" pitchFamily="34" charset="0"/>
            </a:endParaRPr>
          </a:p>
        </p:txBody>
      </p:sp>
      <p:pic>
        <p:nvPicPr>
          <p:cNvPr id="133" name="그림 132">
            <a:extLst>
              <a:ext uri="{FF2B5EF4-FFF2-40B4-BE49-F238E27FC236}">
                <a16:creationId xmlns:a16="http://schemas.microsoft.com/office/drawing/2014/main" id="{6F0E2F15-DC62-4714-95DE-4045BA8DA22E}"/>
              </a:ext>
            </a:extLst>
          </p:cNvPr>
          <p:cNvPicPr>
            <a:picLocks noChangeAspect="1"/>
          </p:cNvPicPr>
          <p:nvPr/>
        </p:nvPicPr>
        <p:blipFill>
          <a:blip r:embed="rId12"/>
          <a:stretch>
            <a:fillRect/>
          </a:stretch>
        </p:blipFill>
        <p:spPr>
          <a:xfrm>
            <a:off x="546397" y="4110269"/>
            <a:ext cx="3419475" cy="2152650"/>
          </a:xfrm>
          <a:prstGeom prst="rect">
            <a:avLst/>
          </a:prstGeom>
        </p:spPr>
      </p:pic>
      <p:sp>
        <p:nvSpPr>
          <p:cNvPr id="39" name="Text Placeholder 3">
            <a:extLst>
              <a:ext uri="{FF2B5EF4-FFF2-40B4-BE49-F238E27FC236}">
                <a16:creationId xmlns:a16="http://schemas.microsoft.com/office/drawing/2014/main" id="{8A39F8A4-9D15-4D47-8F23-7496201136D0}"/>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40" name="Rectangle 2">
            <a:extLst>
              <a:ext uri="{FF2B5EF4-FFF2-40B4-BE49-F238E27FC236}">
                <a16:creationId xmlns:a16="http://schemas.microsoft.com/office/drawing/2014/main" id="{90B4BD6B-682B-4663-9047-3E4A97A6437B}"/>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(8) </a:t>
            </a:r>
            <a:r>
              <a:rPr lang="en-US" altLang="ko-KR" sz="3000" b="1" dirty="0">
                <a:solidFill>
                  <a:srgbClr val="00338D"/>
                </a:solidFill>
                <a:cs typeface="KPMG Extralight"/>
              </a:rPr>
              <a:t>R&amp;D expenses</a:t>
            </a:r>
          </a:p>
        </p:txBody>
      </p:sp>
    </p:spTree>
    <p:extLst>
      <p:ext uri="{BB962C8B-B14F-4D97-AF65-F5344CB8AC3E}">
        <p14:creationId xmlns:p14="http://schemas.microsoft.com/office/powerpoint/2010/main" val="2404160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0F7EFD72-604D-42B9-AA06-D3EC338F7B74}"/>
              </a:ext>
            </a:extLst>
          </p:cNvPr>
          <p:cNvGrpSpPr/>
          <p:nvPr/>
        </p:nvGrpSpPr>
        <p:grpSpPr>
          <a:xfrm>
            <a:off x="4559313" y="3696912"/>
            <a:ext cx="7244661" cy="3345040"/>
            <a:chOff x="4733484" y="3696912"/>
            <a:chExt cx="7244661" cy="3345040"/>
          </a:xfrm>
        </p:grpSpPr>
        <p:sp>
          <p:nvSpPr>
            <p:cNvPr id="49" name="Rounded Rectangle 2">
              <a:extLst>
                <a:ext uri="{FF2B5EF4-FFF2-40B4-BE49-F238E27FC236}">
                  <a16:creationId xmlns:a16="http://schemas.microsoft.com/office/drawing/2014/main" id="{3415B14D-77AE-4B1B-A372-61C5EAC9BFFF}"/>
                </a:ext>
              </a:extLst>
            </p:cNvPr>
            <p:cNvSpPr/>
            <p:nvPr/>
          </p:nvSpPr>
          <p:spPr>
            <a:xfrm>
              <a:off x="8089960" y="3757357"/>
              <a:ext cx="1204407" cy="498056"/>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r>
                <a:rPr lang="en-US" altLang="ko-KR" sz="700">
                  <a:solidFill>
                    <a:schemeClr val="tx1"/>
                  </a:solidFill>
                  <a:latin typeface="Arial" panose="020B0604020202020204" pitchFamily="34" charset="0"/>
                  <a:ea typeface="맑은 고딕" panose="020B0503020000020004" pitchFamily="50" charset="-127"/>
                </a:rPr>
                <a:t>Covid-19</a:t>
              </a:r>
              <a:r>
                <a:rPr lang="ko-KR" altLang="en-US" sz="700">
                  <a:solidFill>
                    <a:schemeClr val="tx1"/>
                  </a:solidFill>
                  <a:latin typeface="Arial" panose="020B0604020202020204" pitchFamily="34" charset="0"/>
                  <a:ea typeface="맑은 고딕" panose="020B0503020000020004" pitchFamily="50" charset="-127"/>
                </a:rPr>
                <a:t>로 인한 원재료 수급 불안으로 대량매입건 증가에 따름</a:t>
              </a:r>
              <a:r>
                <a:rPr lang="en-US" altLang="ko-KR" sz="700">
                  <a:solidFill>
                    <a:schemeClr val="tx1"/>
                  </a:solidFill>
                  <a:latin typeface="Arial" panose="020B0604020202020204" pitchFamily="34" charset="0"/>
                  <a:ea typeface="맑은 고딕" panose="020B0503020000020004" pitchFamily="50" charset="-127"/>
                </a:rPr>
                <a:t>.</a:t>
              </a:r>
            </a:p>
          </p:txBody>
        </p:sp>
        <p:graphicFrame>
          <p:nvGraphicFramePr>
            <p:cNvPr id="30" name="Chart6">
              <a:extLst>
                <a:ext uri="{FF2B5EF4-FFF2-40B4-BE49-F238E27FC236}">
                  <a16:creationId xmlns:a16="http://schemas.microsoft.com/office/drawing/2014/main" id="{7AFB806A-74FB-46DF-B0C8-0AAE02CD7424}"/>
                </a:ext>
              </a:extLst>
            </p:cNvPr>
            <p:cNvGraphicFramePr>
              <a:graphicFrameLocks/>
            </p:cNvGraphicFramePr>
            <p:nvPr/>
          </p:nvGraphicFramePr>
          <p:xfrm>
            <a:off x="4733484" y="3776982"/>
            <a:ext cx="7244661" cy="3264970"/>
          </p:xfrm>
          <a:graphic>
            <a:graphicData uri="http://schemas.openxmlformats.org/drawingml/2006/chart">
              <c:chart xmlns:c="http://schemas.openxmlformats.org/drawingml/2006/chart" xmlns:r="http://schemas.openxmlformats.org/officeDocument/2006/relationships" r:id="rId3"/>
            </a:graphicData>
          </a:graphic>
        </p:graphicFrame>
        <p:sp>
          <p:nvSpPr>
            <p:cNvPr id="33" name="Rounded Rectangle 2">
              <a:extLst>
                <a:ext uri="{FF2B5EF4-FFF2-40B4-BE49-F238E27FC236}">
                  <a16:creationId xmlns:a16="http://schemas.microsoft.com/office/drawing/2014/main" id="{600E2644-9CB0-43E3-9303-A214627B116C}"/>
                </a:ext>
              </a:extLst>
            </p:cNvPr>
            <p:cNvSpPr/>
            <p:nvPr/>
          </p:nvSpPr>
          <p:spPr>
            <a:xfrm rot="19281021">
              <a:off x="8408689" y="4602949"/>
              <a:ext cx="826387" cy="306808"/>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endParaRPr lang="en-US" altLang="ko-KR" sz="700">
                <a:solidFill>
                  <a:schemeClr val="tx1"/>
                </a:solidFill>
                <a:latin typeface="Arial" panose="020B0604020202020204" pitchFamily="34" charset="0"/>
                <a:ea typeface="맑은 고딕" panose="020B0503020000020004" pitchFamily="50" charset="-127"/>
              </a:endParaRPr>
            </a:p>
          </p:txBody>
        </p:sp>
        <p:sp>
          <p:nvSpPr>
            <p:cNvPr id="42" name="타원 41">
              <a:extLst>
                <a:ext uri="{FF2B5EF4-FFF2-40B4-BE49-F238E27FC236}">
                  <a16:creationId xmlns:a16="http://schemas.microsoft.com/office/drawing/2014/main" id="{42A68ED9-2849-4A6D-9B24-737B311BA58B}"/>
                </a:ext>
              </a:extLst>
            </p:cNvPr>
            <p:cNvSpPr/>
            <p:nvPr/>
          </p:nvSpPr>
          <p:spPr>
            <a:xfrm>
              <a:off x="8030680" y="3696912"/>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3</a:t>
              </a:r>
              <a:endParaRPr lang="ko-KR" altLang="en-US" sz="700" dirty="0">
                <a:solidFill>
                  <a:srgbClr val="FFFFFF"/>
                </a:solidFill>
                <a:latin typeface=""/>
                <a:cs typeface="KPMG Extralight"/>
              </a:endParaRPr>
            </a:p>
          </p:txBody>
        </p:sp>
        <p:sp>
          <p:nvSpPr>
            <p:cNvPr id="44" name="타원 43">
              <a:extLst>
                <a:ext uri="{FF2B5EF4-FFF2-40B4-BE49-F238E27FC236}">
                  <a16:creationId xmlns:a16="http://schemas.microsoft.com/office/drawing/2014/main" id="{1A643E78-A9EB-4576-B403-98D23A34C85B}"/>
                </a:ext>
              </a:extLst>
            </p:cNvPr>
            <p:cNvSpPr/>
            <p:nvPr/>
          </p:nvSpPr>
          <p:spPr>
            <a:xfrm>
              <a:off x="8363389" y="4812739"/>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3</a:t>
              </a:r>
              <a:endParaRPr lang="ko-KR" altLang="en-US" sz="700" dirty="0">
                <a:solidFill>
                  <a:srgbClr val="FFFFFF"/>
                </a:solidFill>
                <a:latin typeface=""/>
                <a:cs typeface="KPMG Extralight"/>
              </a:endParaRPr>
            </a:p>
          </p:txBody>
        </p:sp>
      </p:grpSp>
      <p:graphicFrame>
        <p:nvGraphicFramePr>
          <p:cNvPr id="26" name="Chart5">
            <a:extLst>
              <a:ext uri="{FF2B5EF4-FFF2-40B4-BE49-F238E27FC236}">
                <a16:creationId xmlns:a16="http://schemas.microsoft.com/office/drawing/2014/main" id="{83609553-627A-476D-A6F6-A03442A4BD30}"/>
              </a:ext>
            </a:extLst>
          </p:cNvPr>
          <p:cNvGraphicFramePr>
            <a:graphicFrameLocks/>
          </p:cNvGraphicFramePr>
          <p:nvPr/>
        </p:nvGraphicFramePr>
        <p:xfrm>
          <a:off x="4386364" y="1286056"/>
          <a:ext cx="7435610" cy="33659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5">
            <a:extLst>
              <a:ext uri="{FF2B5EF4-FFF2-40B4-BE49-F238E27FC236}">
                <a16:creationId xmlns:a16="http://schemas.microsoft.com/office/drawing/2014/main" id="{72784634-7BB5-4EFC-8957-F40DCAABB951}"/>
              </a:ext>
            </a:extLst>
          </p:cNvPr>
          <p:cNvGraphicFramePr>
            <a:graphicFrameLocks/>
          </p:cNvGraphicFramePr>
          <p:nvPr/>
        </p:nvGraphicFramePr>
        <p:xfrm>
          <a:off x="-12821" y="1272708"/>
          <a:ext cx="6909222" cy="3502368"/>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그룹 1">
            <a:extLst>
              <a:ext uri="{FF2B5EF4-FFF2-40B4-BE49-F238E27FC236}">
                <a16:creationId xmlns:a16="http://schemas.microsoft.com/office/drawing/2014/main" id="{39CF430C-6CB4-4717-B89C-2C5B81E1367A}"/>
              </a:ext>
            </a:extLst>
          </p:cNvPr>
          <p:cNvGrpSpPr/>
          <p:nvPr/>
        </p:nvGrpSpPr>
        <p:grpSpPr>
          <a:xfrm>
            <a:off x="119919" y="3539584"/>
            <a:ext cx="7053748" cy="3676073"/>
            <a:chOff x="27508" y="3454844"/>
            <a:chExt cx="7759123" cy="3676073"/>
          </a:xfrm>
        </p:grpSpPr>
        <p:graphicFrame>
          <p:nvGraphicFramePr>
            <p:cNvPr id="18" name="Chart6">
              <a:extLst>
                <a:ext uri="{FF2B5EF4-FFF2-40B4-BE49-F238E27FC236}">
                  <a16:creationId xmlns:a16="http://schemas.microsoft.com/office/drawing/2014/main" id="{81AB112C-A485-4DBC-8AD7-7E771078B40F}"/>
                </a:ext>
              </a:extLst>
            </p:cNvPr>
            <p:cNvGraphicFramePr>
              <a:graphicFrameLocks/>
            </p:cNvGraphicFramePr>
            <p:nvPr/>
          </p:nvGraphicFramePr>
          <p:xfrm>
            <a:off x="27508" y="3454844"/>
            <a:ext cx="7759123" cy="3676073"/>
          </p:xfrm>
          <a:graphic>
            <a:graphicData uri="http://schemas.openxmlformats.org/drawingml/2006/chart">
              <c:chart xmlns:c="http://schemas.openxmlformats.org/drawingml/2006/chart" xmlns:r="http://schemas.openxmlformats.org/officeDocument/2006/relationships" r:id="rId6"/>
            </a:graphicData>
          </a:graphic>
        </p:graphicFrame>
        <p:sp>
          <p:nvSpPr>
            <p:cNvPr id="24" name="TextBox 8">
              <a:extLst>
                <a:ext uri="{FF2B5EF4-FFF2-40B4-BE49-F238E27FC236}">
                  <a16:creationId xmlns:a16="http://schemas.microsoft.com/office/drawing/2014/main" id="{16964E1B-23B5-448F-B138-337F10B39E80}"/>
                </a:ext>
              </a:extLst>
            </p:cNvPr>
            <p:cNvSpPr txBox="1"/>
            <p:nvPr/>
          </p:nvSpPr>
          <p:spPr>
            <a:xfrm>
              <a:off x="724409" y="6016500"/>
              <a:ext cx="1106584" cy="14712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sp>
          <p:nvSpPr>
            <p:cNvPr id="47" name="TextBox 8">
              <a:extLst>
                <a:ext uri="{FF2B5EF4-FFF2-40B4-BE49-F238E27FC236}">
                  <a16:creationId xmlns:a16="http://schemas.microsoft.com/office/drawing/2014/main" id="{E0CB9671-9AAB-4C29-8FA8-E04E06EB263C}"/>
                </a:ext>
              </a:extLst>
            </p:cNvPr>
            <p:cNvSpPr txBox="1"/>
            <p:nvPr/>
          </p:nvSpPr>
          <p:spPr>
            <a:xfrm>
              <a:off x="5799330" y="5942938"/>
              <a:ext cx="1106584" cy="14712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sp>
          <p:nvSpPr>
            <p:cNvPr id="48" name="TextBox 8">
              <a:extLst>
                <a:ext uri="{FF2B5EF4-FFF2-40B4-BE49-F238E27FC236}">
                  <a16:creationId xmlns:a16="http://schemas.microsoft.com/office/drawing/2014/main" id="{E648BC0D-6571-4888-981C-6AE274E3DAF2}"/>
                </a:ext>
              </a:extLst>
            </p:cNvPr>
            <p:cNvSpPr txBox="1"/>
            <p:nvPr/>
          </p:nvSpPr>
          <p:spPr>
            <a:xfrm>
              <a:off x="5761674" y="3545119"/>
              <a:ext cx="1106584" cy="14712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a:t>
              </a:r>
              <a:r>
                <a:rPr lang="en-US" altLang="ko-KR" sz="600" i="1">
                  <a:solidFill>
                    <a:schemeClr val="tx2"/>
                  </a:solidFill>
                </a:rPr>
                <a:t>: KPMG</a:t>
              </a:r>
              <a:r>
                <a:rPr lang="ko-KR" altLang="en-US" sz="600" i="1">
                  <a:solidFill>
                    <a:schemeClr val="tx2"/>
                  </a:solidFill>
                </a:rPr>
                <a:t> </a:t>
              </a:r>
              <a:r>
                <a:rPr lang="en-US" altLang="ko-KR" sz="600" i="1">
                  <a:solidFill>
                    <a:schemeClr val="tx2"/>
                  </a:solidFill>
                </a:rPr>
                <a:t>Analysis</a:t>
              </a:r>
              <a:endParaRPr lang="en-US" altLang="ko-KR" sz="600" i="1" dirty="0">
                <a:solidFill>
                  <a:schemeClr val="tx2"/>
                </a:solidFill>
              </a:endParaRPr>
            </a:p>
          </p:txBody>
        </p:sp>
      </p:grpSp>
      <p:sp>
        <p:nvSpPr>
          <p:cNvPr id="36" name="Rounded Rectangle 2">
            <a:extLst>
              <a:ext uri="{FF2B5EF4-FFF2-40B4-BE49-F238E27FC236}">
                <a16:creationId xmlns:a16="http://schemas.microsoft.com/office/drawing/2014/main" id="{804B6652-29CF-4F5F-B718-D087B6764C84}"/>
              </a:ext>
            </a:extLst>
          </p:cNvPr>
          <p:cNvSpPr/>
          <p:nvPr/>
        </p:nvSpPr>
        <p:spPr>
          <a:xfrm rot="17889743">
            <a:off x="3670786" y="4438435"/>
            <a:ext cx="1059432" cy="269694"/>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endParaRPr lang="en-US" altLang="ko-KR" sz="700">
              <a:solidFill>
                <a:schemeClr val="tx1"/>
              </a:solidFill>
              <a:latin typeface="Arial" panose="020B0604020202020204" pitchFamily="34" charset="0"/>
              <a:ea typeface="맑은 고딕" panose="020B0503020000020004" pitchFamily="50" charset="-127"/>
            </a:endParaRPr>
          </a:p>
        </p:txBody>
      </p:sp>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(9) </a:t>
            </a:r>
            <a:r>
              <a:rPr lang="en-US" altLang="ko-KR" sz="3000" b="1" dirty="0">
                <a:solidFill>
                  <a:srgbClr val="00338D"/>
                </a:solidFill>
                <a:cs typeface="KPMG Extralight"/>
              </a:rPr>
              <a:t>NWC</a:t>
            </a: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1508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순운전자본은 </a:t>
            </a:r>
            <a:r>
              <a:rPr lang="en-US" altLang="ko-KR" sz="900" dirty="0">
                <a:solidFill>
                  <a:srgbClr val="00338D"/>
                </a:solidFill>
                <a:latin typeface="Arial" panose="020B0604020202020204" pitchFamily="34" charset="0"/>
                <a:ea typeface="맑은 고딕" panose="020B0503020000020004" pitchFamily="50" charset="-127"/>
              </a:rPr>
              <a:t>2017</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a:t>
            </a:r>
            <a:r>
              <a:rPr lang="ko-KR" altLang="en-US" sz="900" dirty="0">
                <a:solidFill>
                  <a:srgbClr val="00338D"/>
                </a:solidFill>
                <a:latin typeface="Arial" panose="020B0604020202020204" pitchFamily="34" charset="0"/>
                <a:ea typeface="맑은 고딕" panose="020B0503020000020004" pitchFamily="50" charset="-127"/>
              </a:rPr>
              <a:t>분기 </a:t>
            </a:r>
            <a:r>
              <a:rPr lang="en-US" altLang="ko-KR" sz="900" dirty="0">
                <a:solidFill>
                  <a:srgbClr val="00338D"/>
                </a:solidFill>
                <a:latin typeface="Arial" panose="020B0604020202020204" pitchFamily="34" charset="0"/>
                <a:ea typeface="맑은 고딕" panose="020B0503020000020004" pitchFamily="50" charset="-127"/>
              </a:rPr>
              <a:t>40.7</a:t>
            </a:r>
            <a:r>
              <a:rPr lang="ko-KR" altLang="en-US" sz="900" dirty="0">
                <a:solidFill>
                  <a:srgbClr val="00338D"/>
                </a:solidFill>
                <a:latin typeface="Arial" panose="020B0604020202020204" pitchFamily="34" charset="0"/>
                <a:ea typeface="맑은 고딕" panose="020B0503020000020004" pitchFamily="50" charset="-127"/>
              </a:rPr>
              <a:t>억에서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44.3</a:t>
            </a:r>
            <a:r>
              <a:rPr lang="ko-KR" altLang="en-US" sz="900" dirty="0">
                <a:solidFill>
                  <a:srgbClr val="00338D"/>
                </a:solidFill>
                <a:latin typeface="Arial" panose="020B0604020202020204" pitchFamily="34" charset="0"/>
                <a:ea typeface="맑은 고딕" panose="020B0503020000020004" pitchFamily="50" charset="-127"/>
              </a:rPr>
              <a:t>억으로 증가하였습니다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이는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a:t>
            </a:r>
            <a:r>
              <a:rPr lang="ko-KR" altLang="en-US" sz="900" dirty="0">
                <a:solidFill>
                  <a:srgbClr val="00338D"/>
                </a:solidFill>
                <a:latin typeface="Arial" panose="020B0604020202020204" pitchFamily="34" charset="0"/>
                <a:ea typeface="맑은 고딕" panose="020B0503020000020004" pitchFamily="50" charset="-127"/>
              </a:rPr>
              <a:t> 관련 제품생산 관련 재고 및 기타안전재고의 증가에 따름입니다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제품</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생산을 위해 관련 재고가 증가하였으며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원재료 수급 불안에 대비하여 과거 기간에 비해 많은 수준의 재고를 보유하고 있습니다</a:t>
            </a:r>
            <a:r>
              <a:rPr lang="en-US" altLang="ko-KR" sz="900" dirty="0">
                <a:solidFill>
                  <a:srgbClr val="00338D"/>
                </a:solidFill>
                <a:latin typeface="Arial" panose="020B0604020202020204" pitchFamily="34" charset="0"/>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매출채권의 평균 회수기일은 </a:t>
            </a:r>
            <a:r>
              <a:rPr lang="en-US" altLang="ko-KR" sz="900" dirty="0">
                <a:solidFill>
                  <a:srgbClr val="00338D"/>
                </a:solidFill>
                <a:latin typeface="Arial" panose="020B0604020202020204" pitchFamily="34" charset="0"/>
                <a:ea typeface="맑은 고딕" panose="020B0503020000020004" pitchFamily="50" charset="-127"/>
              </a:rPr>
              <a:t>60~80</a:t>
            </a:r>
            <a:r>
              <a:rPr lang="ko-KR" altLang="en-US" sz="900" dirty="0">
                <a:solidFill>
                  <a:srgbClr val="00338D"/>
                </a:solidFill>
                <a:latin typeface="Arial" panose="020B0604020202020204" pitchFamily="34" charset="0"/>
                <a:ea typeface="맑은 고딕" panose="020B0503020000020004" pitchFamily="50" charset="-127"/>
              </a:rPr>
              <a:t>일 사이이며 매입채무는 </a:t>
            </a:r>
            <a:r>
              <a:rPr lang="en-US" altLang="ko-KR" sz="900" dirty="0">
                <a:solidFill>
                  <a:srgbClr val="00338D"/>
                </a:solidFill>
                <a:latin typeface="Arial" panose="020B0604020202020204" pitchFamily="34" charset="0"/>
                <a:ea typeface="맑은 고딕" panose="020B0503020000020004" pitchFamily="50" charset="-127"/>
              </a:rPr>
              <a:t>30</a:t>
            </a:r>
            <a:r>
              <a:rPr lang="ko-KR" altLang="en-US" sz="900" dirty="0">
                <a:solidFill>
                  <a:srgbClr val="00338D"/>
                </a:solidFill>
                <a:latin typeface="Arial" panose="020B0604020202020204" pitchFamily="34" charset="0"/>
                <a:ea typeface="맑은 고딕" panose="020B0503020000020004" pitchFamily="50" charset="-127"/>
              </a:rPr>
              <a:t>일 이내에 지급되고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2" name="TextBox 8">
            <a:extLst>
              <a:ext uri="{FF2B5EF4-FFF2-40B4-BE49-F238E27FC236}">
                <a16:creationId xmlns:a16="http://schemas.microsoft.com/office/drawing/2014/main" id="{02BB09B4-F4A8-40B6-9256-3DEDAD85B466}"/>
              </a:ext>
            </a:extLst>
          </p:cNvPr>
          <p:cNvSpPr txBox="1"/>
          <p:nvPr/>
        </p:nvSpPr>
        <p:spPr>
          <a:xfrm>
            <a:off x="703166" y="3638722"/>
            <a:ext cx="1106584" cy="147123"/>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sp>
        <p:nvSpPr>
          <p:cNvPr id="34" name="Rounded Rectangle 2">
            <a:extLst>
              <a:ext uri="{FF2B5EF4-FFF2-40B4-BE49-F238E27FC236}">
                <a16:creationId xmlns:a16="http://schemas.microsoft.com/office/drawing/2014/main" id="{CF380E51-21D7-4378-AF72-392A9A15195A}"/>
              </a:ext>
            </a:extLst>
          </p:cNvPr>
          <p:cNvSpPr/>
          <p:nvPr/>
        </p:nvSpPr>
        <p:spPr>
          <a:xfrm rot="17570651">
            <a:off x="2247024" y="4676503"/>
            <a:ext cx="1115467" cy="221927"/>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endParaRPr lang="en-US" altLang="ko-KR" sz="700">
              <a:solidFill>
                <a:schemeClr val="tx1"/>
              </a:solidFill>
              <a:latin typeface="Arial" panose="020B0604020202020204" pitchFamily="34" charset="0"/>
              <a:ea typeface="맑은 고딕" panose="020B0503020000020004" pitchFamily="50" charset="-127"/>
            </a:endParaRPr>
          </a:p>
        </p:txBody>
      </p:sp>
      <p:sp>
        <p:nvSpPr>
          <p:cNvPr id="37" name="타원 36">
            <a:extLst>
              <a:ext uri="{FF2B5EF4-FFF2-40B4-BE49-F238E27FC236}">
                <a16:creationId xmlns:a16="http://schemas.microsoft.com/office/drawing/2014/main" id="{040C1774-C350-47A5-B5BB-715226EC37CA}"/>
              </a:ext>
            </a:extLst>
          </p:cNvPr>
          <p:cNvSpPr/>
          <p:nvPr/>
        </p:nvSpPr>
        <p:spPr>
          <a:xfrm>
            <a:off x="2838352" y="4202219"/>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sp>
        <p:nvSpPr>
          <p:cNvPr id="35" name="Rounded Rectangle 2">
            <a:extLst>
              <a:ext uri="{FF2B5EF4-FFF2-40B4-BE49-F238E27FC236}">
                <a16:creationId xmlns:a16="http://schemas.microsoft.com/office/drawing/2014/main" id="{90491657-EAC5-4AF7-97D0-19364187CF06}"/>
              </a:ext>
            </a:extLst>
          </p:cNvPr>
          <p:cNvSpPr/>
          <p:nvPr/>
        </p:nvSpPr>
        <p:spPr>
          <a:xfrm>
            <a:off x="981329" y="4202219"/>
            <a:ext cx="1627060" cy="489734"/>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r>
              <a:rPr lang="en-US" altLang="ko-KR" sz="700">
                <a:solidFill>
                  <a:schemeClr val="tx1"/>
                </a:solidFill>
                <a:latin typeface="Arial" panose="020B0604020202020204" pitchFamily="34" charset="0"/>
                <a:ea typeface="맑은 고딕" panose="020B0503020000020004" pitchFamily="50" charset="-127"/>
              </a:rPr>
              <a:t>2019</a:t>
            </a:r>
            <a:r>
              <a:rPr lang="ko-KR" altLang="en-US" sz="700">
                <a:solidFill>
                  <a:schemeClr val="tx1"/>
                </a:solidFill>
                <a:latin typeface="Arial" panose="020B0604020202020204" pitchFamily="34" charset="0"/>
                <a:ea typeface="맑은 고딕" panose="020B0503020000020004" pitchFamily="50" charset="-127"/>
              </a:rPr>
              <a:t>년 </a:t>
            </a:r>
            <a:r>
              <a:rPr lang="en-US" altLang="ko-KR" sz="700">
                <a:solidFill>
                  <a:schemeClr val="tx1"/>
                </a:solidFill>
                <a:latin typeface="Arial" panose="020B0604020202020204" pitchFamily="34" charset="0"/>
                <a:ea typeface="맑은 고딕" panose="020B0503020000020004" pitchFamily="50" charset="-127"/>
              </a:rPr>
              <a:t>2</a:t>
            </a:r>
            <a:r>
              <a:rPr lang="ko-KR" altLang="en-US" sz="700">
                <a:solidFill>
                  <a:schemeClr val="tx1"/>
                </a:solidFill>
                <a:latin typeface="Arial" panose="020B0604020202020204" pitchFamily="34" charset="0"/>
                <a:ea typeface="맑은 고딕" panose="020B0503020000020004" pitchFamily="50" charset="-127"/>
              </a:rPr>
              <a:t>분기 말 대비 </a:t>
            </a:r>
            <a:r>
              <a:rPr lang="en-US" altLang="ko-KR" sz="700">
                <a:solidFill>
                  <a:schemeClr val="tx1"/>
                </a:solidFill>
                <a:latin typeface="Arial" panose="020B0604020202020204" pitchFamily="34" charset="0"/>
                <a:ea typeface="맑은 고딕" panose="020B0503020000020004" pitchFamily="50" charset="-127"/>
              </a:rPr>
              <a:t>FBS(</a:t>
            </a:r>
            <a:r>
              <a:rPr lang="ko-KR" altLang="en-US" sz="700">
                <a:solidFill>
                  <a:schemeClr val="tx1"/>
                </a:solidFill>
                <a:latin typeface="Arial" panose="020B0604020202020204" pitchFamily="34" charset="0"/>
                <a:ea typeface="맑은 고딕" panose="020B0503020000020004" pitchFamily="50" charset="-127"/>
              </a:rPr>
              <a:t>소태아혈청</a:t>
            </a:r>
            <a:r>
              <a:rPr lang="en-US" altLang="ko-KR" sz="700">
                <a:solidFill>
                  <a:schemeClr val="tx1"/>
                </a:solidFill>
                <a:latin typeface="Arial" panose="020B0604020202020204" pitchFamily="34" charset="0"/>
                <a:ea typeface="맑은 고딕" panose="020B0503020000020004" pitchFamily="50" charset="-127"/>
              </a:rPr>
              <a:t>) </a:t>
            </a:r>
            <a:r>
              <a:rPr lang="ko-KR" altLang="en-US" sz="700">
                <a:solidFill>
                  <a:schemeClr val="tx1"/>
                </a:solidFill>
                <a:latin typeface="Arial" panose="020B0604020202020204" pitchFamily="34" charset="0"/>
                <a:ea typeface="맑은 고딕" panose="020B0503020000020004" pitchFamily="50" charset="-127"/>
              </a:rPr>
              <a:t>상품매출 관련 재고 </a:t>
            </a:r>
            <a:r>
              <a:rPr lang="en-US" altLang="ko-KR" sz="700">
                <a:solidFill>
                  <a:schemeClr val="tx1"/>
                </a:solidFill>
                <a:latin typeface="Arial" panose="020B0604020202020204" pitchFamily="34" charset="0"/>
                <a:ea typeface="맑은 고딕" panose="020B0503020000020004" pitchFamily="50" charset="-127"/>
              </a:rPr>
              <a:t>3.2</a:t>
            </a:r>
            <a:r>
              <a:rPr lang="ko-KR" altLang="en-US" sz="700">
                <a:solidFill>
                  <a:schemeClr val="tx1"/>
                </a:solidFill>
                <a:latin typeface="Arial" panose="020B0604020202020204" pitchFamily="34" charset="0"/>
                <a:ea typeface="맑은 고딕" panose="020B0503020000020004" pitchFamily="50" charset="-127"/>
              </a:rPr>
              <a:t>억이 증가함에 따른 변동임</a:t>
            </a:r>
            <a:r>
              <a:rPr lang="en-US" altLang="ko-KR" sz="700">
                <a:solidFill>
                  <a:srgbClr val="FF0000"/>
                </a:solidFill>
                <a:latin typeface="Arial" panose="020B0604020202020204" pitchFamily="34" charset="0"/>
                <a:ea typeface="맑은 고딕" panose="020B0503020000020004" pitchFamily="50" charset="-127"/>
              </a:rPr>
              <a:t>.</a:t>
            </a:r>
            <a:r>
              <a:rPr lang="ko-KR" altLang="en-US" sz="700">
                <a:solidFill>
                  <a:srgbClr val="FF0000"/>
                </a:solidFill>
                <a:latin typeface="Arial" panose="020B0604020202020204" pitchFamily="34" charset="0"/>
                <a:ea typeface="맑은 고딕" panose="020B0503020000020004" pitchFamily="50" charset="-127"/>
              </a:rPr>
              <a:t> </a:t>
            </a:r>
            <a:r>
              <a:rPr lang="en-US" altLang="ko-KR" sz="700">
                <a:solidFill>
                  <a:srgbClr val="FF0000"/>
                </a:solidFill>
                <a:latin typeface="Arial" panose="020B0604020202020204" pitchFamily="34" charset="0"/>
                <a:ea typeface="맑은 고딕" panose="020B0503020000020004" pitchFamily="50" charset="-127"/>
              </a:rPr>
              <a:t>	</a:t>
            </a:r>
          </a:p>
        </p:txBody>
      </p:sp>
      <p:sp>
        <p:nvSpPr>
          <p:cNvPr id="25" name="타원 24">
            <a:extLst>
              <a:ext uri="{FF2B5EF4-FFF2-40B4-BE49-F238E27FC236}">
                <a16:creationId xmlns:a16="http://schemas.microsoft.com/office/drawing/2014/main" id="{0DE93C8B-AE80-4B86-8070-081F8D898CD9}"/>
              </a:ext>
            </a:extLst>
          </p:cNvPr>
          <p:cNvSpPr/>
          <p:nvPr/>
        </p:nvSpPr>
        <p:spPr>
          <a:xfrm>
            <a:off x="932772" y="4122406"/>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sp>
        <p:nvSpPr>
          <p:cNvPr id="50" name="타원 49">
            <a:extLst>
              <a:ext uri="{FF2B5EF4-FFF2-40B4-BE49-F238E27FC236}">
                <a16:creationId xmlns:a16="http://schemas.microsoft.com/office/drawing/2014/main" id="{DF5E4D53-20C9-43D3-A333-61AA44DCB4CE}"/>
              </a:ext>
            </a:extLst>
          </p:cNvPr>
          <p:cNvSpPr/>
          <p:nvPr/>
        </p:nvSpPr>
        <p:spPr>
          <a:xfrm>
            <a:off x="3836572" y="3582885"/>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2</a:t>
            </a:r>
            <a:endParaRPr lang="ko-KR" altLang="en-US" sz="700" dirty="0">
              <a:solidFill>
                <a:srgbClr val="FFFFFF"/>
              </a:solidFill>
              <a:latin typeface=""/>
              <a:cs typeface="KPMG Extralight"/>
            </a:endParaRPr>
          </a:p>
        </p:txBody>
      </p:sp>
      <p:sp>
        <p:nvSpPr>
          <p:cNvPr id="40" name="Rounded Rectangle 2">
            <a:extLst>
              <a:ext uri="{FF2B5EF4-FFF2-40B4-BE49-F238E27FC236}">
                <a16:creationId xmlns:a16="http://schemas.microsoft.com/office/drawing/2014/main" id="{F64B4048-986D-413E-8551-794CBDF1D31F}"/>
              </a:ext>
            </a:extLst>
          </p:cNvPr>
          <p:cNvSpPr/>
          <p:nvPr/>
        </p:nvSpPr>
        <p:spPr>
          <a:xfrm>
            <a:off x="3919563" y="3629196"/>
            <a:ext cx="1413233" cy="450045"/>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r>
              <a:rPr lang="en-US" altLang="ko-KR" sz="700">
                <a:solidFill>
                  <a:schemeClr val="tx1"/>
                </a:solidFill>
                <a:latin typeface="Arial" panose="020B0604020202020204" pitchFamily="34" charset="0"/>
                <a:ea typeface="맑은 고딕" panose="020B0503020000020004" pitchFamily="50" charset="-127"/>
              </a:rPr>
              <a:t>2020</a:t>
            </a:r>
            <a:r>
              <a:rPr lang="ko-KR" altLang="en-US" sz="700">
                <a:solidFill>
                  <a:schemeClr val="tx1"/>
                </a:solidFill>
                <a:latin typeface="Arial" panose="020B0604020202020204" pitchFamily="34" charset="0"/>
                <a:ea typeface="맑은 고딕" panose="020B0503020000020004" pitchFamily="50" charset="-127"/>
              </a:rPr>
              <a:t>년 중 비경상적인 </a:t>
            </a:r>
            <a:r>
              <a:rPr lang="en-US" altLang="ko-KR" sz="700">
                <a:solidFill>
                  <a:schemeClr val="tx1"/>
                </a:solidFill>
                <a:latin typeface="Arial" panose="020B0604020202020204" pitchFamily="34" charset="0"/>
                <a:ea typeface="맑은 고딕" panose="020B0503020000020004" pitchFamily="50" charset="-127"/>
              </a:rPr>
              <a:t>Covid-19 </a:t>
            </a:r>
            <a:r>
              <a:rPr lang="ko-KR" altLang="en-US" sz="700">
                <a:solidFill>
                  <a:schemeClr val="tx1"/>
                </a:solidFill>
                <a:latin typeface="Arial" panose="020B0604020202020204" pitchFamily="34" charset="0"/>
                <a:ea typeface="맑은 고딕" panose="020B0503020000020004" pitchFamily="50" charset="-127"/>
              </a:rPr>
              <a:t>제품 생산 관련 따른 재고매입</a:t>
            </a:r>
            <a:r>
              <a:rPr lang="en-US" altLang="ko-KR" sz="700">
                <a:solidFill>
                  <a:schemeClr val="tx1"/>
                </a:solidFill>
                <a:latin typeface="Arial" panose="020B0604020202020204" pitchFamily="34" charset="0"/>
                <a:ea typeface="맑은 고딕" panose="020B0503020000020004" pitchFamily="50" charset="-127"/>
              </a:rPr>
              <a:t> </a:t>
            </a:r>
            <a:r>
              <a:rPr lang="ko-KR" altLang="en-US" sz="700">
                <a:solidFill>
                  <a:schemeClr val="tx1"/>
                </a:solidFill>
                <a:latin typeface="Arial" panose="020B0604020202020204" pitchFamily="34" charset="0"/>
                <a:ea typeface="맑은 고딕" panose="020B0503020000020004" pitchFamily="50" charset="-127"/>
              </a:rPr>
              <a:t>증가로 인함</a:t>
            </a:r>
            <a:r>
              <a:rPr lang="en-US" altLang="ko-KR" sz="700">
                <a:solidFill>
                  <a:schemeClr val="tx1"/>
                </a:solidFill>
                <a:latin typeface="Arial" panose="020B0604020202020204" pitchFamily="34" charset="0"/>
                <a:ea typeface="맑은 고딕" panose="020B0503020000020004" pitchFamily="50" charset="-127"/>
              </a:rPr>
              <a:t>.</a:t>
            </a:r>
          </a:p>
        </p:txBody>
      </p:sp>
      <p:sp>
        <p:nvSpPr>
          <p:cNvPr id="38" name="타원 37">
            <a:extLst>
              <a:ext uri="{FF2B5EF4-FFF2-40B4-BE49-F238E27FC236}">
                <a16:creationId xmlns:a16="http://schemas.microsoft.com/office/drawing/2014/main" id="{90F7948F-CFDE-4C13-94A7-41C9633245E6}"/>
              </a:ext>
            </a:extLst>
          </p:cNvPr>
          <p:cNvSpPr/>
          <p:nvPr/>
        </p:nvSpPr>
        <p:spPr>
          <a:xfrm>
            <a:off x="4245954" y="4050512"/>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2</a:t>
            </a:r>
            <a:endParaRPr lang="ko-KR" altLang="en-US" sz="700" dirty="0">
              <a:solidFill>
                <a:srgbClr val="FFFFFF"/>
              </a:solidFill>
              <a:latin typeface=""/>
              <a:cs typeface="KPMG Extralight"/>
            </a:endParaRPr>
          </a:p>
        </p:txBody>
      </p:sp>
      <p:sp>
        <p:nvSpPr>
          <p:cNvPr id="27" name="Text Placeholder 3">
            <a:extLst>
              <a:ext uri="{FF2B5EF4-FFF2-40B4-BE49-F238E27FC236}">
                <a16:creationId xmlns:a16="http://schemas.microsoft.com/office/drawing/2014/main" id="{5E85FB7A-1900-45D3-91B8-062F4BD4A492}"/>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Tree>
    <p:extLst>
      <p:ext uri="{BB962C8B-B14F-4D97-AF65-F5344CB8AC3E}">
        <p14:creationId xmlns:p14="http://schemas.microsoft.com/office/powerpoint/2010/main" val="36049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id="{A4C30CB8-87FA-48EC-BF41-FA7712763779}"/>
              </a:ext>
            </a:extLst>
          </p:cNvPr>
          <p:cNvSpPr/>
          <p:nvPr/>
        </p:nvSpPr>
        <p:spPr>
          <a:xfrm>
            <a:off x="415635" y="756760"/>
            <a:ext cx="9077499" cy="61508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국내 동물진단 시장은 공공사업 영역이므로 과거 중요한 대손 사례는 없었습니다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다만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제품 대금 </a:t>
            </a:r>
            <a:r>
              <a:rPr lang="en-US" altLang="ko-KR" sz="900" dirty="0">
                <a:solidFill>
                  <a:srgbClr val="00338D"/>
                </a:solidFill>
                <a:latin typeface="Arial" panose="020B0604020202020204" pitchFamily="34" charset="0"/>
                <a:ea typeface="맑은 고딕" panose="020B0503020000020004" pitchFamily="50" charset="-127"/>
              </a:rPr>
              <a:t>540</a:t>
            </a:r>
            <a:r>
              <a:rPr lang="ko-KR" altLang="en-US" sz="900" dirty="0">
                <a:solidFill>
                  <a:srgbClr val="00338D"/>
                </a:solidFill>
                <a:latin typeface="Arial" panose="020B0604020202020204" pitchFamily="34" charset="0"/>
                <a:ea typeface="맑은 고딕" panose="020B0503020000020004" pitchFamily="50" charset="-127"/>
              </a:rPr>
              <a:t>백만원을 회수하지 못하였고</a:t>
            </a:r>
            <a:r>
              <a:rPr lang="en-US" altLang="ko-KR" sz="900" dirty="0">
                <a:solidFill>
                  <a:srgbClr val="00338D"/>
                </a:solidFill>
                <a:latin typeface="Arial" panose="020B0604020202020204" pitchFamily="34" charset="0"/>
                <a:ea typeface="맑은 고딕" panose="020B0503020000020004" pitchFamily="50" charset="-127"/>
              </a:rPr>
              <a:t>, 2018</a:t>
            </a:r>
            <a:r>
              <a:rPr lang="ko-KR" altLang="en-US" sz="900" dirty="0">
                <a:solidFill>
                  <a:srgbClr val="00338D"/>
                </a:solidFill>
                <a:latin typeface="Arial" panose="020B0604020202020204" pitchFamily="34" charset="0"/>
                <a:ea typeface="맑은 고딕" panose="020B0503020000020004" pitchFamily="50" charset="-127"/>
              </a:rPr>
              <a:t>년 중국 거래처로부터 대금 </a:t>
            </a:r>
            <a:r>
              <a:rPr lang="en-US" altLang="ko-KR" sz="900" dirty="0">
                <a:solidFill>
                  <a:srgbClr val="00338D"/>
                </a:solidFill>
                <a:latin typeface="Arial" panose="020B0604020202020204" pitchFamily="34" charset="0"/>
                <a:ea typeface="맑은 고딕" panose="020B0503020000020004" pitchFamily="50" charset="-127"/>
              </a:rPr>
              <a:t>55</a:t>
            </a:r>
            <a:r>
              <a:rPr lang="ko-KR" altLang="en-US" sz="900" dirty="0">
                <a:solidFill>
                  <a:srgbClr val="00338D"/>
                </a:solidFill>
                <a:latin typeface="Arial" panose="020B0604020202020204" pitchFamily="34" charset="0"/>
                <a:ea typeface="맑은 고딕" panose="020B0503020000020004" pitchFamily="50" charset="-127"/>
              </a:rPr>
              <a:t>백만원을 회수하지 못한 사례가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38" name="Rounded Rectangle 2">
            <a:extLst>
              <a:ext uri="{FF2B5EF4-FFF2-40B4-BE49-F238E27FC236}">
                <a16:creationId xmlns:a16="http://schemas.microsoft.com/office/drawing/2014/main" id="{44C918FD-1222-4E8B-B81C-E971BBA2FC59}"/>
              </a:ext>
            </a:extLst>
          </p:cNvPr>
          <p:cNvSpPr/>
          <p:nvPr/>
        </p:nvSpPr>
        <p:spPr>
          <a:xfrm>
            <a:off x="5119662" y="2058957"/>
            <a:ext cx="3998272" cy="147928"/>
          </a:xfrm>
          <a:prstGeom prst="roundRect">
            <a:avLst>
              <a:gd name="adj" fmla="val 5307"/>
            </a:avLst>
          </a:prstGeom>
          <a:solidFill>
            <a:srgbClr val="00338D">
              <a:alpha val="5000"/>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endParaRPr lang="en-US" altLang="ko-KR" sz="700" dirty="0">
              <a:solidFill>
                <a:schemeClr val="tx1"/>
              </a:solidFill>
              <a:latin typeface="Arial" panose="020B0604020202020204" pitchFamily="34" charset="0"/>
              <a:ea typeface="맑은 고딕" panose="020B0503020000020004" pitchFamily="50" charset="-127"/>
            </a:endParaRPr>
          </a:p>
          <a:p>
            <a:pPr>
              <a:lnSpc>
                <a:spcPct val="120000"/>
              </a:lnSpc>
            </a:pPr>
            <a:endParaRPr lang="en-US" altLang="ko-KR" sz="700" dirty="0">
              <a:solidFill>
                <a:srgbClr val="00338D"/>
              </a:solidFill>
              <a:latin typeface="Arial" panose="020B0604020202020204" pitchFamily="34" charset="0"/>
              <a:ea typeface="맑은 고딕" panose="020B0503020000020004" pitchFamily="50" charset="-127"/>
            </a:endParaRPr>
          </a:p>
        </p:txBody>
      </p:sp>
      <p:sp>
        <p:nvSpPr>
          <p:cNvPr id="39" name="Rounded Rectangle 2">
            <a:extLst>
              <a:ext uri="{FF2B5EF4-FFF2-40B4-BE49-F238E27FC236}">
                <a16:creationId xmlns:a16="http://schemas.microsoft.com/office/drawing/2014/main" id="{20867D65-6620-4769-AD2F-3A21499552AA}"/>
              </a:ext>
            </a:extLst>
          </p:cNvPr>
          <p:cNvSpPr/>
          <p:nvPr/>
        </p:nvSpPr>
        <p:spPr>
          <a:xfrm>
            <a:off x="5117320" y="2218666"/>
            <a:ext cx="3998272" cy="147928"/>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nSpc>
                <a:spcPct val="120000"/>
              </a:lnSpc>
            </a:pPr>
            <a:endParaRPr lang="en-US" altLang="ko-KR" sz="700" dirty="0">
              <a:solidFill>
                <a:schemeClr val="tx1"/>
              </a:solidFill>
              <a:latin typeface="Arial" panose="020B0604020202020204" pitchFamily="34" charset="0"/>
              <a:ea typeface="맑은 고딕" panose="020B0503020000020004" pitchFamily="50" charset="-127"/>
            </a:endParaRPr>
          </a:p>
        </p:txBody>
      </p:sp>
      <p:sp>
        <p:nvSpPr>
          <p:cNvPr id="40" name="Rounded Rectangle 2">
            <a:extLst>
              <a:ext uri="{FF2B5EF4-FFF2-40B4-BE49-F238E27FC236}">
                <a16:creationId xmlns:a16="http://schemas.microsoft.com/office/drawing/2014/main" id="{23FD9F23-AD6E-435A-A137-A354236C21DF}"/>
              </a:ext>
            </a:extLst>
          </p:cNvPr>
          <p:cNvSpPr/>
          <p:nvPr/>
        </p:nvSpPr>
        <p:spPr>
          <a:xfrm>
            <a:off x="5136057" y="2758875"/>
            <a:ext cx="3933825" cy="343546"/>
          </a:xfrm>
          <a:prstGeom prst="roundRect">
            <a:avLst>
              <a:gd name="adj" fmla="val 5307"/>
            </a:avLst>
          </a:prstGeom>
          <a:solidFill>
            <a:srgbClr val="00338D">
              <a:alpha val="5000"/>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92075" indent="-80963">
              <a:lnSpc>
                <a:spcPct val="120000"/>
              </a:lnSpc>
              <a:buFont typeface="Wingdings" panose="05000000000000000000" pitchFamily="2" charset="2"/>
              <a:buChar char="ü"/>
              <a:tabLst>
                <a:tab pos="92075" algn="l"/>
              </a:tabLst>
            </a:pPr>
            <a:r>
              <a:rPr lang="en-US" altLang="ko-KR" sz="700" dirty="0">
                <a:solidFill>
                  <a:schemeClr val="tx1"/>
                </a:solidFill>
                <a:latin typeface="Arial" panose="020B0604020202020204" pitchFamily="34" charset="0"/>
                <a:ea typeface="맑은 고딕" panose="020B0503020000020004" pitchFamily="50" charset="-127"/>
              </a:rPr>
              <a:t>2018</a:t>
            </a:r>
            <a:r>
              <a:rPr lang="ko-KR" altLang="en-US" sz="700" dirty="0">
                <a:solidFill>
                  <a:schemeClr val="tx1"/>
                </a:solidFill>
                <a:latin typeface="Arial" panose="020B0604020202020204" pitchFamily="34" charset="0"/>
                <a:ea typeface="맑은 고딕" panose="020B0503020000020004" pitchFamily="50" charset="-127"/>
              </a:rPr>
              <a:t>년 이전 중국에 수출한 </a:t>
            </a:r>
            <a:r>
              <a:rPr lang="en-US" altLang="ko-KR" sz="700" dirty="0">
                <a:solidFill>
                  <a:schemeClr val="tx1"/>
                </a:solidFill>
                <a:latin typeface="Arial" panose="020B0604020202020204" pitchFamily="34" charset="0"/>
                <a:ea typeface="맑은 고딕" panose="020B0503020000020004" pitchFamily="50" charset="-127"/>
              </a:rPr>
              <a:t>VDRG®(Rapid)</a:t>
            </a:r>
            <a:r>
              <a:rPr lang="ko-KR" altLang="en-US" sz="700" dirty="0">
                <a:solidFill>
                  <a:schemeClr val="tx1"/>
                </a:solidFill>
                <a:latin typeface="Arial" panose="020B0604020202020204" pitchFamily="34" charset="0"/>
                <a:ea typeface="맑은 고딕" panose="020B0503020000020004" pitchFamily="50" charset="-127"/>
              </a:rPr>
              <a:t> 대금을 회수하지 못함</a:t>
            </a:r>
            <a:r>
              <a:rPr lang="en-US" altLang="ko-KR" sz="700" dirty="0">
                <a:solidFill>
                  <a:schemeClr val="tx1"/>
                </a:solidFill>
                <a:latin typeface="Arial" panose="020B0604020202020204" pitchFamily="34" charset="0"/>
                <a:ea typeface="맑은 고딕" panose="020B0503020000020004" pitchFamily="50" charset="-127"/>
              </a:rPr>
              <a:t>(</a:t>
            </a:r>
            <a:r>
              <a:rPr lang="ko-KR" altLang="en-US" sz="700" dirty="0">
                <a:solidFill>
                  <a:schemeClr val="tx1"/>
                </a:solidFill>
                <a:latin typeface="Arial" panose="020B0604020202020204" pitchFamily="34" charset="0"/>
                <a:ea typeface="맑은 고딕" panose="020B0503020000020004" pitchFamily="50" charset="-127"/>
              </a:rPr>
              <a:t>충당금 </a:t>
            </a:r>
            <a:r>
              <a:rPr lang="en-US" altLang="ko-KR" sz="700" dirty="0">
                <a:solidFill>
                  <a:schemeClr val="tx1"/>
                </a:solidFill>
                <a:latin typeface="Arial" panose="020B0604020202020204" pitchFamily="34" charset="0"/>
                <a:ea typeface="맑은 고딕" panose="020B0503020000020004" pitchFamily="50" charset="-127"/>
              </a:rPr>
              <a:t>100% </a:t>
            </a:r>
            <a:r>
              <a:rPr lang="ko-KR" altLang="en-US" sz="700" dirty="0">
                <a:solidFill>
                  <a:schemeClr val="tx1"/>
                </a:solidFill>
                <a:latin typeface="Arial" panose="020B0604020202020204" pitchFamily="34" charset="0"/>
                <a:ea typeface="맑은 고딕" panose="020B0503020000020004" pitchFamily="50" charset="-127"/>
              </a:rPr>
              <a:t>설정</a:t>
            </a:r>
            <a:r>
              <a:rPr lang="en-US" altLang="ko-KR" sz="700" dirty="0">
                <a:solidFill>
                  <a:schemeClr val="tx1"/>
                </a:solidFill>
                <a:latin typeface="Arial" panose="020B0604020202020204" pitchFamily="34" charset="0"/>
                <a:ea typeface="맑은 고딕" panose="020B0503020000020004" pitchFamily="50" charset="-127"/>
              </a:rPr>
              <a:t>)</a:t>
            </a:r>
          </a:p>
        </p:txBody>
      </p:sp>
      <p:sp>
        <p:nvSpPr>
          <p:cNvPr id="41" name="Rounded Rectangle 2">
            <a:extLst>
              <a:ext uri="{FF2B5EF4-FFF2-40B4-BE49-F238E27FC236}">
                <a16:creationId xmlns:a16="http://schemas.microsoft.com/office/drawing/2014/main" id="{5014513B-6756-4729-90E0-4FB4A959C66F}"/>
              </a:ext>
            </a:extLst>
          </p:cNvPr>
          <p:cNvSpPr/>
          <p:nvPr/>
        </p:nvSpPr>
        <p:spPr>
          <a:xfrm>
            <a:off x="5134719" y="3180683"/>
            <a:ext cx="3933825" cy="633183"/>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92075" indent="-80963">
              <a:lnSpc>
                <a:spcPct val="120000"/>
              </a:lnSpc>
              <a:buFont typeface="Wingdings" panose="05000000000000000000" pitchFamily="2" charset="2"/>
              <a:buChar char="ü"/>
              <a:tabLst>
                <a:tab pos="92075" algn="l"/>
              </a:tabLst>
            </a:pPr>
            <a:r>
              <a:rPr lang="en-US" altLang="ko-KR" sz="700" dirty="0">
                <a:solidFill>
                  <a:schemeClr val="tx1"/>
                </a:solidFill>
                <a:latin typeface="Arial" panose="020B0604020202020204" pitchFamily="34" charset="0"/>
                <a:ea typeface="맑은 고딕" panose="020B0503020000020004" pitchFamily="50" charset="-127"/>
              </a:rPr>
              <a:t>2020</a:t>
            </a:r>
            <a:r>
              <a:rPr lang="ko-KR" altLang="en-US" sz="700" dirty="0">
                <a:solidFill>
                  <a:schemeClr val="tx1"/>
                </a:solidFill>
                <a:latin typeface="Arial" panose="020B0604020202020204" pitchFamily="34" charset="0"/>
                <a:ea typeface="맑은 고딕" panose="020B0503020000020004" pitchFamily="50" charset="-127"/>
              </a:rPr>
              <a:t>년 중헌제약에 </a:t>
            </a:r>
            <a:r>
              <a:rPr lang="en-US" altLang="ko-KR" sz="700" dirty="0">
                <a:solidFill>
                  <a:schemeClr val="tx1"/>
                </a:solidFill>
                <a:latin typeface="Arial" panose="020B0604020202020204" pitchFamily="34" charset="0"/>
                <a:ea typeface="맑은 고딕" panose="020B0503020000020004" pitchFamily="50" charset="-127"/>
              </a:rPr>
              <a:t>ODM </a:t>
            </a:r>
            <a:r>
              <a:rPr lang="ko-KR" altLang="en-US" sz="700" dirty="0">
                <a:solidFill>
                  <a:schemeClr val="tx1"/>
                </a:solidFill>
                <a:latin typeface="Arial" panose="020B0604020202020204" pitchFamily="34" charset="0"/>
                <a:ea typeface="맑은 고딕" panose="020B0503020000020004" pitchFamily="50" charset="-127"/>
              </a:rPr>
              <a:t>형식으로 납품한 </a:t>
            </a:r>
            <a:r>
              <a:rPr lang="en-US" altLang="ko-KR" sz="700" dirty="0">
                <a:solidFill>
                  <a:schemeClr val="tx1"/>
                </a:solidFill>
                <a:latin typeface="Arial" panose="020B0604020202020204" pitchFamily="34" charset="0"/>
                <a:ea typeface="맑은 고딕" panose="020B0503020000020004" pitchFamily="50" charset="-127"/>
              </a:rPr>
              <a:t>COVID-19 </a:t>
            </a:r>
            <a:r>
              <a:rPr lang="ko-KR" altLang="en-US" sz="700" dirty="0">
                <a:solidFill>
                  <a:schemeClr val="tx1"/>
                </a:solidFill>
                <a:latin typeface="Arial" panose="020B0604020202020204" pitchFamily="34" charset="0"/>
                <a:ea typeface="맑은 고딕" panose="020B0503020000020004" pitchFamily="50" charset="-127"/>
              </a:rPr>
              <a:t>제품 </a:t>
            </a:r>
            <a:r>
              <a:rPr lang="en-US" altLang="ko-KR" sz="700" dirty="0" err="1">
                <a:solidFill>
                  <a:schemeClr val="tx1"/>
                </a:solidFill>
                <a:latin typeface="Arial" panose="020B0604020202020204" pitchFamily="34" charset="0"/>
                <a:ea typeface="맑은 고딕" panose="020B0503020000020004" pitchFamily="50" charset="-127"/>
              </a:rPr>
              <a:t>MDx</a:t>
            </a:r>
            <a:r>
              <a:rPr lang="en-US" altLang="ko-KR" sz="700" dirty="0">
                <a:solidFill>
                  <a:schemeClr val="tx1"/>
                </a:solidFill>
                <a:latin typeface="Arial" panose="020B0604020202020204" pitchFamily="34" charset="0"/>
                <a:ea typeface="맑은 고딕" panose="020B0503020000020004" pitchFamily="50" charset="-127"/>
              </a:rPr>
              <a:t>®(PCR)</a:t>
            </a:r>
            <a:r>
              <a:rPr lang="ko-KR" altLang="en-US" sz="700" dirty="0">
                <a:solidFill>
                  <a:schemeClr val="tx1"/>
                </a:solidFill>
                <a:latin typeface="Arial" panose="020B0604020202020204" pitchFamily="34" charset="0"/>
                <a:ea typeface="맑은 고딕" panose="020B0503020000020004" pitchFamily="50" charset="-127"/>
              </a:rPr>
              <a:t>의 판매가 부진함에 따라 회수가 지연</a:t>
            </a:r>
            <a:endParaRPr lang="en-US" altLang="ko-KR" sz="700" dirty="0">
              <a:solidFill>
                <a:schemeClr val="tx1"/>
              </a:solidFill>
              <a:latin typeface="Arial" panose="020B0604020202020204" pitchFamily="34" charset="0"/>
              <a:ea typeface="맑은 고딕" panose="020B0503020000020004" pitchFamily="50" charset="-127"/>
            </a:endParaRPr>
          </a:p>
          <a:p>
            <a:pPr marL="92075" indent="-80963">
              <a:lnSpc>
                <a:spcPct val="120000"/>
              </a:lnSpc>
              <a:buFont typeface="Wingdings" panose="05000000000000000000" pitchFamily="2" charset="2"/>
              <a:buChar char="ü"/>
              <a:tabLst>
                <a:tab pos="92075" algn="l"/>
              </a:tabLst>
            </a:pPr>
            <a:r>
              <a:rPr lang="en-US" altLang="ko-KR" sz="700" dirty="0">
                <a:solidFill>
                  <a:schemeClr val="tx1"/>
                </a:solidFill>
                <a:latin typeface="Arial" panose="020B0604020202020204" pitchFamily="34" charset="0"/>
                <a:ea typeface="맑은 고딕" panose="020B0503020000020004" pitchFamily="50" charset="-127"/>
              </a:rPr>
              <a:t>2021</a:t>
            </a:r>
            <a:r>
              <a:rPr lang="ko-KR" altLang="en-US" sz="700" dirty="0">
                <a:solidFill>
                  <a:schemeClr val="tx1"/>
                </a:solidFill>
                <a:latin typeface="Arial" panose="020B0604020202020204" pitchFamily="34" charset="0"/>
                <a:ea typeface="맑은 고딕" panose="020B0503020000020004" pitchFamily="50" charset="-127"/>
              </a:rPr>
              <a:t>년 </a:t>
            </a:r>
            <a:r>
              <a:rPr lang="en-US" altLang="ko-KR" sz="700" dirty="0">
                <a:solidFill>
                  <a:schemeClr val="tx1"/>
                </a:solidFill>
                <a:latin typeface="Arial" panose="020B0604020202020204" pitchFamily="34" charset="0"/>
                <a:ea typeface="맑은 고딕" panose="020B0503020000020004" pitchFamily="50" charset="-127"/>
              </a:rPr>
              <a:t>5</a:t>
            </a:r>
            <a:r>
              <a:rPr lang="ko-KR" altLang="en-US" sz="700" dirty="0">
                <a:solidFill>
                  <a:schemeClr val="tx1"/>
                </a:solidFill>
                <a:latin typeface="Arial" panose="020B0604020202020204" pitchFamily="34" charset="0"/>
                <a:ea typeface="맑은 고딕" panose="020B0503020000020004" pitchFamily="50" charset="-127"/>
              </a:rPr>
              <a:t>월 체결한 협약서를 통해 해당월 이후 매월 </a:t>
            </a:r>
            <a:r>
              <a:rPr lang="en-US" altLang="ko-KR" sz="700" dirty="0">
                <a:solidFill>
                  <a:schemeClr val="tx1"/>
                </a:solidFill>
                <a:latin typeface="Arial" panose="020B0604020202020204" pitchFamily="34" charset="0"/>
                <a:ea typeface="맑은 고딕" panose="020B0503020000020004" pitchFamily="50" charset="-127"/>
              </a:rPr>
              <a:t>5</a:t>
            </a:r>
            <a:r>
              <a:rPr lang="ko-KR" altLang="en-US" sz="700" dirty="0" err="1">
                <a:solidFill>
                  <a:schemeClr val="tx1"/>
                </a:solidFill>
                <a:latin typeface="Arial" panose="020B0604020202020204" pitchFamily="34" charset="0"/>
                <a:ea typeface="맑은 고딕" panose="020B0503020000020004" pitchFamily="50" charset="-127"/>
              </a:rPr>
              <a:t>천만원씩</a:t>
            </a:r>
            <a:r>
              <a:rPr lang="ko-KR" altLang="en-US" sz="700" dirty="0">
                <a:solidFill>
                  <a:schemeClr val="tx1"/>
                </a:solidFill>
                <a:latin typeface="Arial" panose="020B0604020202020204" pitchFamily="34" charset="0"/>
                <a:ea typeface="맑은 고딕" panose="020B0503020000020004" pitchFamily="50" charset="-127"/>
              </a:rPr>
              <a:t> 대금을 회수하고 있음</a:t>
            </a:r>
            <a:r>
              <a:rPr lang="en-US" altLang="ko-KR" sz="700" dirty="0">
                <a:solidFill>
                  <a:schemeClr val="tx1"/>
                </a:solidFill>
                <a:latin typeface="Arial" panose="020B0604020202020204" pitchFamily="34" charset="0"/>
                <a:ea typeface="맑은 고딕" panose="020B0503020000020004" pitchFamily="50" charset="-127"/>
              </a:rPr>
              <a:t>. </a:t>
            </a:r>
          </a:p>
          <a:p>
            <a:pPr marL="11112">
              <a:lnSpc>
                <a:spcPct val="120000"/>
              </a:lnSpc>
              <a:tabLst>
                <a:tab pos="92075" algn="l"/>
              </a:tabLst>
            </a:pPr>
            <a:r>
              <a:rPr lang="en-US" altLang="ko-KR" sz="700" dirty="0">
                <a:solidFill>
                  <a:schemeClr val="tx1"/>
                </a:solidFill>
                <a:latin typeface="Arial" panose="020B0604020202020204" pitchFamily="34" charset="0"/>
                <a:ea typeface="맑은 고딕" panose="020B0503020000020004" pitchFamily="50" charset="-127"/>
              </a:rPr>
              <a:t>   (</a:t>
            </a:r>
            <a:r>
              <a:rPr lang="ko-KR" altLang="en-US" sz="700" dirty="0">
                <a:solidFill>
                  <a:schemeClr val="tx1"/>
                </a:solidFill>
                <a:latin typeface="Arial" panose="020B0604020202020204" pitchFamily="34" charset="0"/>
                <a:ea typeface="맑은 고딕" panose="020B0503020000020004" pitchFamily="50" charset="-127"/>
              </a:rPr>
              <a:t>연말 잔여채권 전부를 지급받을 예정임</a:t>
            </a:r>
            <a:r>
              <a:rPr lang="en-US" altLang="ko-KR" sz="700" dirty="0">
                <a:solidFill>
                  <a:schemeClr val="tx1"/>
                </a:solidFill>
                <a:latin typeface="Arial" panose="020B0604020202020204" pitchFamily="34" charset="0"/>
                <a:ea typeface="맑은 고딕" panose="020B0503020000020004" pitchFamily="50" charset="-127"/>
              </a:rPr>
              <a:t>)</a:t>
            </a:r>
          </a:p>
        </p:txBody>
      </p:sp>
      <p:pic>
        <p:nvPicPr>
          <p:cNvPr id="42" name="그림 41">
            <a:extLst>
              <a:ext uri="{FF2B5EF4-FFF2-40B4-BE49-F238E27FC236}">
                <a16:creationId xmlns:a16="http://schemas.microsoft.com/office/drawing/2014/main" id="{DBFDCFC5-1E1F-4F29-9A36-CC2C9521AC73}"/>
              </a:ext>
            </a:extLst>
          </p:cNvPr>
          <p:cNvPicPr>
            <a:picLocks noChangeAspect="1"/>
          </p:cNvPicPr>
          <p:nvPr/>
        </p:nvPicPr>
        <p:blipFill>
          <a:blip r:embed="rId4"/>
          <a:stretch>
            <a:fillRect/>
          </a:stretch>
        </p:blipFill>
        <p:spPr>
          <a:xfrm>
            <a:off x="5136057" y="1508749"/>
            <a:ext cx="3933825" cy="1181100"/>
          </a:xfrm>
          <a:prstGeom prst="rect">
            <a:avLst/>
          </a:prstGeom>
        </p:spPr>
      </p:pic>
      <p:graphicFrame>
        <p:nvGraphicFramePr>
          <p:cNvPr id="43" name="Chart1">
            <a:extLst>
              <a:ext uri="{FF2B5EF4-FFF2-40B4-BE49-F238E27FC236}">
                <a16:creationId xmlns:a16="http://schemas.microsoft.com/office/drawing/2014/main" id="{3A225DF7-C72E-441F-AF00-481C4146640B}"/>
              </a:ext>
            </a:extLst>
          </p:cNvPr>
          <p:cNvGraphicFramePr>
            <a:graphicFrameLocks/>
          </p:cNvGraphicFramePr>
          <p:nvPr>
            <p:extLst>
              <p:ext uri="{D42A27DB-BD31-4B8C-83A1-F6EECF244321}">
                <p14:modId xmlns:p14="http://schemas.microsoft.com/office/powerpoint/2010/main" val="4121613695"/>
              </p:ext>
            </p:extLst>
          </p:nvPr>
        </p:nvGraphicFramePr>
        <p:xfrm>
          <a:off x="273804" y="1356323"/>
          <a:ext cx="5047133" cy="2811830"/>
        </p:xfrm>
        <a:graphic>
          <a:graphicData uri="http://schemas.openxmlformats.org/drawingml/2006/chart">
            <c:chart xmlns:c="http://schemas.openxmlformats.org/drawingml/2006/chart" xmlns:r="http://schemas.openxmlformats.org/officeDocument/2006/relationships" r:id="rId5"/>
          </a:graphicData>
        </a:graphic>
      </p:graphicFrame>
      <p:sp>
        <p:nvSpPr>
          <p:cNvPr id="44" name="Rounded Rectangle 2">
            <a:extLst>
              <a:ext uri="{FF2B5EF4-FFF2-40B4-BE49-F238E27FC236}">
                <a16:creationId xmlns:a16="http://schemas.microsoft.com/office/drawing/2014/main" id="{F24B9326-FD96-418D-89C1-C468A6EE09FF}"/>
              </a:ext>
            </a:extLst>
          </p:cNvPr>
          <p:cNvSpPr/>
          <p:nvPr>
            <p:custDataLst>
              <p:tags r:id="rId1"/>
            </p:custDataLst>
          </p:nvPr>
        </p:nvSpPr>
        <p:spPr>
          <a:xfrm>
            <a:off x="549064" y="4592223"/>
            <a:ext cx="3372264" cy="110171"/>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nchorCtr="0"/>
          <a:lstStyle/>
          <a:p>
            <a:pPr latinLnBrk="1"/>
            <a:endParaRPr lang="en-US" altLang="ko-KR" sz="700" b="1" dirty="0">
              <a:solidFill>
                <a:schemeClr val="tx1"/>
              </a:solidFill>
            </a:endParaRPr>
          </a:p>
        </p:txBody>
      </p:sp>
      <p:sp>
        <p:nvSpPr>
          <p:cNvPr id="45" name="타원 44">
            <a:extLst>
              <a:ext uri="{FF2B5EF4-FFF2-40B4-BE49-F238E27FC236}">
                <a16:creationId xmlns:a16="http://schemas.microsoft.com/office/drawing/2014/main" id="{B021DCD7-BA7E-4610-B173-C6868541CB5E}"/>
              </a:ext>
            </a:extLst>
          </p:cNvPr>
          <p:cNvSpPr/>
          <p:nvPr/>
        </p:nvSpPr>
        <p:spPr>
          <a:xfrm>
            <a:off x="424872" y="4572996"/>
            <a:ext cx="129407" cy="12939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00" dirty="0">
                <a:solidFill>
                  <a:srgbClr val="FFFFFF"/>
                </a:solidFill>
                <a:latin typeface=""/>
                <a:cs typeface="KPMG Extralight"/>
              </a:rPr>
              <a:t>1</a:t>
            </a:r>
            <a:endParaRPr lang="ko-KR" altLang="en-US" sz="700" dirty="0">
              <a:solidFill>
                <a:srgbClr val="FFFFFF"/>
              </a:solidFill>
              <a:latin typeface=""/>
              <a:cs typeface="KPMG Extralight"/>
            </a:endParaRPr>
          </a:p>
        </p:txBody>
      </p:sp>
      <p:pic>
        <p:nvPicPr>
          <p:cNvPr id="46" name="그림 45">
            <a:extLst>
              <a:ext uri="{FF2B5EF4-FFF2-40B4-BE49-F238E27FC236}">
                <a16:creationId xmlns:a16="http://schemas.microsoft.com/office/drawing/2014/main" id="{4A314473-2CBE-4650-9285-D0AFFD0EC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8" y="3429000"/>
            <a:ext cx="3372264" cy="2907230"/>
          </a:xfrm>
          <a:prstGeom prst="rect">
            <a:avLst/>
          </a:prstGeom>
          <a:noFill/>
          <a:extLst>
            <a:ext uri="{909E8E84-426E-40DD-AFC4-6F175D3DCCD1}">
              <a14:hiddenFill xmlns:a14="http://schemas.microsoft.com/office/drawing/2010/main">
                <a:solidFill>
                  <a:srgbClr val="FFFFFF"/>
                </a:solidFill>
              </a14:hiddenFill>
            </a:ext>
          </a:extLst>
        </p:spPr>
      </p:pic>
      <p:sp>
        <p:nvSpPr>
          <p:cNvPr id="47" name="Text Placeholder 3">
            <a:extLst>
              <a:ext uri="{FF2B5EF4-FFF2-40B4-BE49-F238E27FC236}">
                <a16:creationId xmlns:a16="http://schemas.microsoft.com/office/drawing/2014/main" id="{EE1587BE-865D-4121-9962-6F4F4FD647F8}"/>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48" name="Rectangle 2">
            <a:extLst>
              <a:ext uri="{FF2B5EF4-FFF2-40B4-BE49-F238E27FC236}">
                <a16:creationId xmlns:a16="http://schemas.microsoft.com/office/drawing/2014/main" id="{6DF91A66-171C-4CDE-B9E2-A39D0188F676}"/>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(10) </a:t>
            </a:r>
            <a:r>
              <a:rPr lang="en-US" altLang="ko-KR" sz="3000" b="1" dirty="0">
                <a:solidFill>
                  <a:srgbClr val="00338D"/>
                </a:solidFill>
                <a:cs typeface="KPMG Extralight"/>
              </a:rPr>
              <a:t>Account receivables</a:t>
            </a:r>
          </a:p>
        </p:txBody>
      </p:sp>
    </p:spTree>
    <p:extLst>
      <p:ext uri="{BB962C8B-B14F-4D97-AF65-F5344CB8AC3E}">
        <p14:creationId xmlns:p14="http://schemas.microsoft.com/office/powerpoint/2010/main" val="1243904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18">
            <a:extLst>
              <a:ext uri="{FF2B5EF4-FFF2-40B4-BE49-F238E27FC236}">
                <a16:creationId xmlns:a16="http://schemas.microsoft.com/office/drawing/2014/main" id="{101B9519-6C3A-4CC8-B9A4-6376BFAB2AD1}"/>
              </a:ext>
            </a:extLst>
          </p:cNvPr>
          <p:cNvGraphicFramePr>
            <a:graphicFrameLocks/>
          </p:cNvGraphicFramePr>
          <p:nvPr/>
        </p:nvGraphicFramePr>
        <p:xfrm>
          <a:off x="4916668" y="1346530"/>
          <a:ext cx="5897870" cy="3179455"/>
        </p:xfrm>
        <a:graphic>
          <a:graphicData uri="http://schemas.openxmlformats.org/drawingml/2006/chart">
            <c:chart xmlns:c="http://schemas.openxmlformats.org/drawingml/2006/chart" xmlns:r="http://schemas.openxmlformats.org/officeDocument/2006/relationships" r:id="rId8"/>
          </a:graphicData>
        </a:graphic>
      </p:graphicFrame>
      <p:sp>
        <p:nvSpPr>
          <p:cNvPr id="41" name="Rounded Rectangle 2">
            <a:extLst>
              <a:ext uri="{FF2B5EF4-FFF2-40B4-BE49-F238E27FC236}">
                <a16:creationId xmlns:a16="http://schemas.microsoft.com/office/drawing/2014/main" id="{E519AADC-87B8-4791-B942-3DB1EFF343AB}"/>
              </a:ext>
            </a:extLst>
          </p:cNvPr>
          <p:cNvSpPr/>
          <p:nvPr>
            <p:custDataLst>
              <p:tags r:id="rId1"/>
            </p:custDataLst>
          </p:nvPr>
        </p:nvSpPr>
        <p:spPr>
          <a:xfrm>
            <a:off x="4953000" y="2940183"/>
            <a:ext cx="4106414" cy="44150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50" dirty="0">
              <a:solidFill>
                <a:schemeClr val="tx1"/>
              </a:solidFill>
              <a:latin typeface="+mj-ea"/>
              <a:ea typeface="+mj-ea"/>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546396" y="833771"/>
            <a:ext cx="8815898" cy="59736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회사는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6</a:t>
            </a:r>
            <a:r>
              <a:rPr lang="ko-KR" altLang="en-US" sz="900" dirty="0">
                <a:solidFill>
                  <a:srgbClr val="00338D"/>
                </a:solidFill>
                <a:latin typeface="맑은 고딕" panose="020B0503020000020004" pitchFamily="50" charset="-127"/>
                <a:ea typeface="맑은 고딕" panose="020B0503020000020004" pitchFamily="50" charset="-127"/>
              </a:rPr>
              <a:t>월 말 기준 </a:t>
            </a:r>
            <a:r>
              <a:rPr lang="en-US" altLang="ko-KR" sz="900" dirty="0">
                <a:solidFill>
                  <a:srgbClr val="00338D"/>
                </a:solidFill>
                <a:latin typeface="맑은 고딕" panose="020B0503020000020004" pitchFamily="50" charset="-127"/>
                <a:ea typeface="맑은 고딕" panose="020B0503020000020004" pitchFamily="50" charset="-127"/>
              </a:rPr>
              <a:t>28</a:t>
            </a:r>
            <a:r>
              <a:rPr lang="ko-KR" altLang="en-US" sz="900" dirty="0">
                <a:solidFill>
                  <a:srgbClr val="00338D"/>
                </a:solidFill>
                <a:latin typeface="맑은 고딕" panose="020B0503020000020004" pitchFamily="50" charset="-127"/>
                <a:ea typeface="맑은 고딕" panose="020B0503020000020004" pitchFamily="50" charset="-127"/>
              </a:rPr>
              <a:t>억원의 재고자산을 보유하고 있으며</a:t>
            </a:r>
            <a:r>
              <a:rPr lang="en-US" altLang="ko-KR" sz="900" dirty="0">
                <a:solidFill>
                  <a:srgbClr val="00338D"/>
                </a:solidFill>
                <a:latin typeface="맑은 고딕" panose="020B0503020000020004" pitchFamily="50" charset="-127"/>
                <a:ea typeface="맑은 고딕" panose="020B0503020000020004" pitchFamily="50" charset="-127"/>
              </a:rPr>
              <a:t>, COVID-19 </a:t>
            </a:r>
            <a:r>
              <a:rPr lang="ko-KR" altLang="en-US" sz="900" dirty="0">
                <a:solidFill>
                  <a:srgbClr val="00338D"/>
                </a:solidFill>
                <a:latin typeface="맑은 고딕" panose="020B0503020000020004" pitchFamily="50" charset="-127"/>
                <a:ea typeface="맑은 고딕" panose="020B0503020000020004" pitchFamily="50" charset="-127"/>
              </a:rPr>
              <a:t>제품 관련 원재료 증가</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원료 수급에 대비하여 재고자산 보유 금액이 증가하였습니다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66507" indent="-166507">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유효기간 </a:t>
            </a:r>
            <a:r>
              <a:rPr lang="en-US" altLang="ko-KR" sz="900" dirty="0">
                <a:solidFill>
                  <a:srgbClr val="00338D"/>
                </a:solidFill>
                <a:latin typeface="맑은 고딕" panose="020B0503020000020004" pitchFamily="50" charset="-127"/>
                <a:ea typeface="맑은 고딕" panose="020B0503020000020004" pitchFamily="50" charset="-127"/>
              </a:rPr>
              <a:t>3</a:t>
            </a:r>
            <a:r>
              <a:rPr lang="ko-KR" altLang="en-US" sz="900" dirty="0">
                <a:solidFill>
                  <a:srgbClr val="00338D"/>
                </a:solidFill>
                <a:latin typeface="맑은 고딕" panose="020B0503020000020004" pitchFamily="50" charset="-127"/>
                <a:ea typeface="맑은 고딕" panose="020B0503020000020004" pitchFamily="50" charset="-127"/>
              </a:rPr>
              <a:t>개월 미만의 재고자산에 대해서는 충당금을 설정하고 있습니다</a:t>
            </a:r>
            <a:r>
              <a:rPr lang="en-US" altLang="ko-KR" sz="900" dirty="0">
                <a:solidFill>
                  <a:srgbClr val="00338D"/>
                </a:solidFill>
                <a:latin typeface="맑은 고딕" panose="020B0503020000020004" pitchFamily="50" charset="-127"/>
                <a:ea typeface="맑은 고딕" panose="020B0503020000020004" pitchFamily="50" charset="-127"/>
              </a:rPr>
              <a:t>. 2021</a:t>
            </a:r>
            <a:r>
              <a:rPr lang="ko-KR" altLang="en-US" sz="900" dirty="0">
                <a:solidFill>
                  <a:srgbClr val="00338D"/>
                </a:solidFill>
                <a:latin typeface="맑은 고딕" panose="020B0503020000020004" pitchFamily="50" charset="-127"/>
                <a:ea typeface="맑은 고딕" panose="020B0503020000020004" pitchFamily="50" charset="-127"/>
              </a:rPr>
              <a:t>년 반기 말 기준 </a:t>
            </a:r>
            <a:r>
              <a:rPr lang="en-US" altLang="ko-KR" sz="900" dirty="0">
                <a:solidFill>
                  <a:srgbClr val="00338D"/>
                </a:solidFill>
                <a:latin typeface="맑은 고딕" panose="020B0503020000020004" pitchFamily="50" charset="-127"/>
                <a:ea typeface="맑은 고딕" panose="020B0503020000020004" pitchFamily="50" charset="-127"/>
              </a:rPr>
              <a:t>COVID-19 </a:t>
            </a:r>
            <a:r>
              <a:rPr lang="ko-KR" altLang="en-US" sz="900" dirty="0">
                <a:solidFill>
                  <a:srgbClr val="00338D"/>
                </a:solidFill>
                <a:latin typeface="맑은 고딕" panose="020B0503020000020004" pitchFamily="50" charset="-127"/>
                <a:ea typeface="맑은 고딕" panose="020B0503020000020004" pitchFamily="50" charset="-127"/>
              </a:rPr>
              <a:t>제품 관련 재고 </a:t>
            </a:r>
            <a:r>
              <a:rPr lang="en-US" altLang="ko-KR" sz="900" dirty="0">
                <a:solidFill>
                  <a:srgbClr val="00338D"/>
                </a:solidFill>
                <a:latin typeface="맑은 고딕" panose="020B0503020000020004" pitchFamily="50" charset="-127"/>
                <a:ea typeface="맑은 고딕" panose="020B0503020000020004" pitchFamily="50" charset="-127"/>
              </a:rPr>
              <a:t>7.5</a:t>
            </a:r>
            <a:r>
              <a:rPr lang="ko-KR" altLang="en-US" sz="900" dirty="0">
                <a:solidFill>
                  <a:srgbClr val="00338D"/>
                </a:solidFill>
                <a:latin typeface="맑은 고딕" panose="020B0503020000020004" pitchFamily="50" charset="-127"/>
                <a:ea typeface="맑은 고딕" panose="020B0503020000020004" pitchFamily="50" charset="-127"/>
              </a:rPr>
              <a:t>억원</a:t>
            </a:r>
            <a:r>
              <a:rPr lang="en-US" altLang="ko-KR" sz="900" dirty="0">
                <a:solidFill>
                  <a:srgbClr val="00338D"/>
                </a:solidFill>
                <a:latin typeface="맑은 고딕" panose="020B0503020000020004" pitchFamily="50" charset="-127"/>
                <a:ea typeface="맑은 고딕" panose="020B0503020000020004" pitchFamily="50" charset="-127"/>
              </a:rPr>
              <a:t>, FBS </a:t>
            </a:r>
            <a:r>
              <a:rPr lang="ko-KR" altLang="en-US" sz="900" dirty="0">
                <a:solidFill>
                  <a:srgbClr val="00338D"/>
                </a:solidFill>
                <a:latin typeface="맑은 고딕" panose="020B0503020000020004" pitchFamily="50" charset="-127"/>
                <a:ea typeface="맑은 고딕" panose="020B0503020000020004" pitchFamily="50" charset="-127"/>
              </a:rPr>
              <a:t>관련 재고 </a:t>
            </a:r>
            <a:r>
              <a:rPr lang="en-US" altLang="ko-KR" sz="900" dirty="0">
                <a:solidFill>
                  <a:srgbClr val="00338D"/>
                </a:solidFill>
                <a:latin typeface="맑은 고딕" panose="020B0503020000020004" pitchFamily="50" charset="-127"/>
                <a:ea typeface="맑은 고딕" panose="020B0503020000020004" pitchFamily="50" charset="-127"/>
              </a:rPr>
              <a:t>2.5</a:t>
            </a:r>
            <a:r>
              <a:rPr lang="ko-KR" altLang="en-US" sz="900" dirty="0">
                <a:solidFill>
                  <a:srgbClr val="00338D"/>
                </a:solidFill>
                <a:latin typeface="맑은 고딕" panose="020B0503020000020004" pitchFamily="50" charset="-127"/>
                <a:ea typeface="맑은 고딕" panose="020B0503020000020004" pitchFamily="50" charset="-127"/>
              </a:rPr>
              <a:t>억원을 보유하고 있습니다</a:t>
            </a:r>
            <a:r>
              <a:rPr lang="en-US" altLang="ko-KR" sz="900" dirty="0">
                <a:solidFill>
                  <a:srgbClr val="00338D"/>
                </a:solidFill>
                <a:latin typeface="맑은 고딕" panose="020B0503020000020004" pitchFamily="50" charset="-127"/>
                <a:ea typeface="맑은 고딕" panose="020B0503020000020004" pitchFamily="50" charset="-127"/>
              </a:rPr>
              <a:t>.</a:t>
            </a:r>
          </a:p>
        </p:txBody>
      </p:sp>
      <p:sp>
        <p:nvSpPr>
          <p:cNvPr id="22" name="TextBox 8">
            <a:extLst>
              <a:ext uri="{FF2B5EF4-FFF2-40B4-BE49-F238E27FC236}">
                <a16:creationId xmlns:a16="http://schemas.microsoft.com/office/drawing/2014/main" id="{02BB09B4-F4A8-40B6-9256-3DEDAD85B466}"/>
              </a:ext>
            </a:extLst>
          </p:cNvPr>
          <p:cNvSpPr txBox="1"/>
          <p:nvPr/>
        </p:nvSpPr>
        <p:spPr>
          <a:xfrm>
            <a:off x="4953000" y="3758810"/>
            <a:ext cx="3937502" cy="220954"/>
          </a:xfrm>
          <a:prstGeom prst="rect">
            <a:avLst/>
          </a:prstGeom>
          <a:noFill/>
        </p:spPr>
        <p:txBody>
          <a:bodyPr wrap="square" lIns="53036" tIns="53036" rIns="53036" bIns="53036"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78"/>
              </a:lnSpc>
              <a:spcAft>
                <a:spcPts val="583"/>
              </a:spcAft>
            </a:pPr>
            <a:r>
              <a:rPr lang="en-US" altLang="ko-KR" sz="583" i="1" dirty="0">
                <a:solidFill>
                  <a:schemeClr val="tx2"/>
                </a:solidFill>
              </a:rPr>
              <a:t>Source: </a:t>
            </a:r>
            <a:r>
              <a:rPr lang="ko-KR" altLang="en-US" sz="583" i="1" dirty="0">
                <a:solidFill>
                  <a:schemeClr val="tx2"/>
                </a:solidFill>
              </a:rPr>
              <a:t>회사제공자료</a:t>
            </a:r>
            <a:endParaRPr lang="en-US" altLang="ko-KR" sz="583" i="1" dirty="0">
              <a:solidFill>
                <a:schemeClr val="tx2"/>
              </a:solidFill>
            </a:endParaRPr>
          </a:p>
          <a:p>
            <a:pPr>
              <a:lnSpc>
                <a:spcPts val="78"/>
              </a:lnSpc>
              <a:spcAft>
                <a:spcPts val="583"/>
              </a:spcAft>
            </a:pPr>
            <a:r>
              <a:rPr lang="en-US" altLang="ko-KR" sz="583" i="1" dirty="0">
                <a:solidFill>
                  <a:schemeClr val="tx2"/>
                </a:solidFill>
              </a:rPr>
              <a:t>Note ) </a:t>
            </a:r>
            <a:r>
              <a:rPr lang="ko-KR" altLang="en-US" sz="583" i="1" dirty="0">
                <a:solidFill>
                  <a:schemeClr val="tx2"/>
                </a:solidFill>
              </a:rPr>
              <a:t>선입선출법에 따라 출고되며</a:t>
            </a:r>
            <a:r>
              <a:rPr lang="en-US" altLang="ko-KR" sz="583" i="1" dirty="0">
                <a:solidFill>
                  <a:schemeClr val="tx2"/>
                </a:solidFill>
              </a:rPr>
              <a:t>, </a:t>
            </a:r>
            <a:r>
              <a:rPr lang="ko-KR" altLang="en-US" sz="583" i="1" dirty="0" err="1">
                <a:solidFill>
                  <a:schemeClr val="tx2"/>
                </a:solidFill>
              </a:rPr>
              <a:t>수불부</a:t>
            </a:r>
            <a:r>
              <a:rPr lang="ko-KR" altLang="en-US" sz="583" i="1" dirty="0">
                <a:solidFill>
                  <a:schemeClr val="tx2"/>
                </a:solidFill>
              </a:rPr>
              <a:t> 상 기말 재고는 가장 최근 매입 재고로 구성되어 있음을 가정함</a:t>
            </a:r>
            <a:r>
              <a:rPr lang="en-US" altLang="ko-KR" sz="583" i="1" dirty="0">
                <a:solidFill>
                  <a:schemeClr val="tx2"/>
                </a:solidFill>
              </a:rPr>
              <a:t>.</a:t>
            </a:r>
          </a:p>
        </p:txBody>
      </p:sp>
      <p:graphicFrame>
        <p:nvGraphicFramePr>
          <p:cNvPr id="32" name="Chart2">
            <a:extLst>
              <a:ext uri="{FF2B5EF4-FFF2-40B4-BE49-F238E27FC236}">
                <a16:creationId xmlns:a16="http://schemas.microsoft.com/office/drawing/2014/main" id="{994B1EBC-E9F9-4C61-8FE3-7652F4E8E124}"/>
              </a:ext>
            </a:extLst>
          </p:cNvPr>
          <p:cNvGraphicFramePr>
            <a:graphicFrameLocks/>
          </p:cNvGraphicFramePr>
          <p:nvPr/>
        </p:nvGraphicFramePr>
        <p:xfrm>
          <a:off x="504818" y="1497432"/>
          <a:ext cx="4456595" cy="2734365"/>
        </p:xfrm>
        <a:graphic>
          <a:graphicData uri="http://schemas.openxmlformats.org/drawingml/2006/chart">
            <c:chart xmlns:c="http://schemas.openxmlformats.org/drawingml/2006/chart" xmlns:r="http://schemas.openxmlformats.org/officeDocument/2006/relationships" r:id="rId9"/>
          </a:graphicData>
        </a:graphic>
      </p:graphicFrame>
      <p:sp>
        <p:nvSpPr>
          <p:cNvPr id="34" name="자유형: 도형 33">
            <a:extLst>
              <a:ext uri="{FF2B5EF4-FFF2-40B4-BE49-F238E27FC236}">
                <a16:creationId xmlns:a16="http://schemas.microsoft.com/office/drawing/2014/main" id="{E70966A0-EE9B-492E-96C2-51D71E17B148}"/>
              </a:ext>
            </a:extLst>
          </p:cNvPr>
          <p:cNvSpPr/>
          <p:nvPr/>
        </p:nvSpPr>
        <p:spPr>
          <a:xfrm>
            <a:off x="4211515" y="1485658"/>
            <a:ext cx="772297" cy="2268131"/>
          </a:xfrm>
          <a:custGeom>
            <a:avLst/>
            <a:gdLst>
              <a:gd name="connsiteX0" fmla="*/ 6350 w 254000"/>
              <a:gd name="connsiteY0" fmla="*/ 101600 h 488950"/>
              <a:gd name="connsiteX1" fmla="*/ 254000 w 254000"/>
              <a:gd name="connsiteY1" fmla="*/ 0 h 488950"/>
              <a:gd name="connsiteX2" fmla="*/ 241300 w 254000"/>
              <a:gd name="connsiteY2" fmla="*/ 488950 h 488950"/>
              <a:gd name="connsiteX3" fmla="*/ 0 w 254000"/>
              <a:gd name="connsiteY3" fmla="*/ 387350 h 488950"/>
              <a:gd name="connsiteX4" fmla="*/ 6350 w 254000"/>
              <a:gd name="connsiteY4" fmla="*/ 101600 h 48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488950">
                <a:moveTo>
                  <a:pt x="6350" y="101600"/>
                </a:moveTo>
                <a:lnTo>
                  <a:pt x="254000" y="0"/>
                </a:lnTo>
                <a:lnTo>
                  <a:pt x="241300" y="488950"/>
                </a:lnTo>
                <a:lnTo>
                  <a:pt x="0" y="387350"/>
                </a:lnTo>
                <a:lnTo>
                  <a:pt x="6350" y="101600"/>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graphicFrame>
        <p:nvGraphicFramePr>
          <p:cNvPr id="36" name="Chart16">
            <a:extLst>
              <a:ext uri="{FF2B5EF4-FFF2-40B4-BE49-F238E27FC236}">
                <a16:creationId xmlns:a16="http://schemas.microsoft.com/office/drawing/2014/main" id="{71C47554-D4DC-45B2-9A7D-A8452302D4D1}"/>
              </a:ext>
            </a:extLst>
          </p:cNvPr>
          <p:cNvGraphicFramePr>
            <a:graphicFrameLocks/>
          </p:cNvGraphicFramePr>
          <p:nvPr/>
        </p:nvGraphicFramePr>
        <p:xfrm>
          <a:off x="667974" y="4034291"/>
          <a:ext cx="4320000" cy="2520000"/>
        </p:xfrm>
        <a:graphic>
          <a:graphicData uri="http://schemas.openxmlformats.org/drawingml/2006/chart">
            <c:chart xmlns:c="http://schemas.openxmlformats.org/drawingml/2006/chart" xmlns:r="http://schemas.openxmlformats.org/officeDocument/2006/relationships" r:id="rId10"/>
          </a:graphicData>
        </a:graphic>
      </p:graphicFrame>
      <p:sp>
        <p:nvSpPr>
          <p:cNvPr id="37" name="TextBox 16">
            <a:extLst>
              <a:ext uri="{FF2B5EF4-FFF2-40B4-BE49-F238E27FC236}">
                <a16:creationId xmlns:a16="http://schemas.microsoft.com/office/drawing/2014/main" id="{31703285-7493-46D4-A7D3-C80CD9B61010}"/>
              </a:ext>
            </a:extLst>
          </p:cNvPr>
          <p:cNvSpPr txBox="1"/>
          <p:nvPr/>
        </p:nvSpPr>
        <p:spPr>
          <a:xfrm>
            <a:off x="701739" y="4660914"/>
            <a:ext cx="292388" cy="528350"/>
          </a:xfrm>
          <a:prstGeom prst="rect">
            <a:avLst/>
          </a:prstGeom>
          <a:noFill/>
        </p:spPr>
        <p:style>
          <a:lnRef idx="0">
            <a:scrgbClr r="0" g="0" b="0"/>
          </a:lnRef>
          <a:fillRef idx="0">
            <a:scrgbClr r="0" g="0" b="0"/>
          </a:fillRef>
          <a:effectRef idx="0">
            <a:scrgbClr r="0" g="0" b="0"/>
          </a:effectRef>
          <a:fontRef idx="minor">
            <a:schemeClr val="tx1"/>
          </a:fontRef>
        </p:style>
        <p:txBody>
          <a:bodyPr vert="vert270" wrap="none"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ko-KR" altLang="en-US" sz="700" dirty="0">
                <a:latin typeface="+mj-ea"/>
                <a:ea typeface="+mj-ea"/>
              </a:rPr>
              <a:t>백만원</a:t>
            </a:r>
            <a:r>
              <a:rPr lang="en-US" altLang="ko-KR" sz="700" dirty="0">
                <a:latin typeface="+mj-ea"/>
                <a:ea typeface="+mj-ea"/>
              </a:rPr>
              <a:t>(,%)</a:t>
            </a:r>
            <a:endParaRPr lang="ko-KR" altLang="en-US" sz="700" dirty="0">
              <a:latin typeface="+mj-ea"/>
              <a:ea typeface="+mj-ea"/>
            </a:endParaRPr>
          </a:p>
        </p:txBody>
      </p:sp>
      <p:sp>
        <p:nvSpPr>
          <p:cNvPr id="42" name="Rounded Rectangle 2">
            <a:extLst>
              <a:ext uri="{FF2B5EF4-FFF2-40B4-BE49-F238E27FC236}">
                <a16:creationId xmlns:a16="http://schemas.microsoft.com/office/drawing/2014/main" id="{74A1FE6C-977A-429B-B3F9-8410941E14AE}"/>
              </a:ext>
            </a:extLst>
          </p:cNvPr>
          <p:cNvSpPr/>
          <p:nvPr>
            <p:custDataLst>
              <p:tags r:id="rId2"/>
            </p:custDataLst>
          </p:nvPr>
        </p:nvSpPr>
        <p:spPr>
          <a:xfrm>
            <a:off x="4947534" y="2134160"/>
            <a:ext cx="4106414" cy="44150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750" dirty="0">
              <a:solidFill>
                <a:schemeClr val="tx1"/>
              </a:solidFill>
              <a:latin typeface="+mj-ea"/>
              <a:ea typeface="+mj-ea"/>
            </a:endParaRPr>
          </a:p>
        </p:txBody>
      </p:sp>
      <p:sp>
        <p:nvSpPr>
          <p:cNvPr id="43" name="타원 42">
            <a:extLst>
              <a:ext uri="{FF2B5EF4-FFF2-40B4-BE49-F238E27FC236}">
                <a16:creationId xmlns:a16="http://schemas.microsoft.com/office/drawing/2014/main" id="{89BCD783-DB4B-4B39-A052-8EB044D2CA7A}"/>
              </a:ext>
            </a:extLst>
          </p:cNvPr>
          <p:cNvSpPr/>
          <p:nvPr/>
        </p:nvSpPr>
        <p:spPr>
          <a:xfrm>
            <a:off x="4925135" y="2079483"/>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48" name="TextBox 8">
            <a:extLst>
              <a:ext uri="{FF2B5EF4-FFF2-40B4-BE49-F238E27FC236}">
                <a16:creationId xmlns:a16="http://schemas.microsoft.com/office/drawing/2014/main" id="{B36869EF-AF5D-45AE-96E0-C5089895E56B}"/>
              </a:ext>
            </a:extLst>
          </p:cNvPr>
          <p:cNvSpPr txBox="1"/>
          <p:nvPr/>
        </p:nvSpPr>
        <p:spPr>
          <a:xfrm>
            <a:off x="1084237" y="5956005"/>
            <a:ext cx="3937502" cy="220954"/>
          </a:xfrm>
          <a:prstGeom prst="rect">
            <a:avLst/>
          </a:prstGeom>
          <a:noFill/>
        </p:spPr>
        <p:txBody>
          <a:bodyPr wrap="square" lIns="53036" tIns="53036" rIns="53036" bIns="53036"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78"/>
              </a:lnSpc>
              <a:spcAft>
                <a:spcPts val="583"/>
              </a:spcAft>
            </a:pPr>
            <a:r>
              <a:rPr lang="en-US" altLang="ko-KR" sz="583" i="1" dirty="0">
                <a:solidFill>
                  <a:schemeClr val="tx2"/>
                </a:solidFill>
              </a:rPr>
              <a:t>Source: </a:t>
            </a:r>
            <a:r>
              <a:rPr lang="ko-KR" altLang="en-US" sz="583" i="1" dirty="0">
                <a:solidFill>
                  <a:schemeClr val="tx2"/>
                </a:solidFill>
              </a:rPr>
              <a:t>회사제공자료</a:t>
            </a:r>
            <a:r>
              <a:rPr lang="en-US" altLang="ko-KR" sz="583" i="1" dirty="0">
                <a:solidFill>
                  <a:schemeClr val="tx2"/>
                </a:solidFill>
              </a:rPr>
              <a:t>,</a:t>
            </a:r>
          </a:p>
          <a:p>
            <a:pPr>
              <a:lnSpc>
                <a:spcPts val="78"/>
              </a:lnSpc>
              <a:spcAft>
                <a:spcPts val="583"/>
              </a:spcAft>
            </a:pPr>
            <a:r>
              <a:rPr lang="en-US" altLang="ko-KR" sz="583" i="1" dirty="0">
                <a:solidFill>
                  <a:schemeClr val="tx2"/>
                </a:solidFill>
              </a:rPr>
              <a:t>Note ) </a:t>
            </a:r>
            <a:r>
              <a:rPr lang="ko-KR" altLang="en-US" sz="583" i="1" dirty="0">
                <a:solidFill>
                  <a:schemeClr val="tx2"/>
                </a:solidFill>
              </a:rPr>
              <a:t>회사는 </a:t>
            </a:r>
            <a:r>
              <a:rPr lang="en-US" altLang="ko-KR" sz="583" i="1" dirty="0" err="1">
                <a:solidFill>
                  <a:schemeClr val="tx2"/>
                </a:solidFill>
              </a:rPr>
              <a:t>LoT</a:t>
            </a:r>
            <a:r>
              <a:rPr lang="ko-KR" altLang="en-US" sz="583" i="1" dirty="0">
                <a:solidFill>
                  <a:schemeClr val="tx2"/>
                </a:solidFill>
              </a:rPr>
              <a:t>단위로 관리되는 제품</a:t>
            </a:r>
            <a:r>
              <a:rPr lang="en-US" altLang="ko-KR" sz="583" i="1" dirty="0">
                <a:solidFill>
                  <a:schemeClr val="tx2"/>
                </a:solidFill>
              </a:rPr>
              <a:t>, </a:t>
            </a:r>
            <a:r>
              <a:rPr lang="ko-KR" altLang="en-US" sz="583" i="1" dirty="0">
                <a:solidFill>
                  <a:schemeClr val="tx2"/>
                </a:solidFill>
              </a:rPr>
              <a:t>반제품에 대한 유효기간만을 제시하였으며</a:t>
            </a:r>
            <a:r>
              <a:rPr lang="en-US" altLang="ko-KR" sz="583" i="1" dirty="0">
                <a:solidFill>
                  <a:schemeClr val="tx2"/>
                </a:solidFill>
              </a:rPr>
              <a:t>, </a:t>
            </a:r>
          </a:p>
          <a:p>
            <a:pPr>
              <a:lnSpc>
                <a:spcPts val="78"/>
              </a:lnSpc>
              <a:spcAft>
                <a:spcPts val="583"/>
              </a:spcAft>
            </a:pPr>
            <a:r>
              <a:rPr lang="en-US" altLang="ko-KR" sz="583" i="1" dirty="0">
                <a:solidFill>
                  <a:schemeClr val="tx2"/>
                </a:solidFill>
              </a:rPr>
              <a:t>          </a:t>
            </a:r>
            <a:r>
              <a:rPr lang="ko-KR" altLang="en-US" sz="583" i="1" dirty="0">
                <a:solidFill>
                  <a:schemeClr val="tx2"/>
                </a:solidFill>
              </a:rPr>
              <a:t>이를 제외한 자산가액을 기타로 표시함</a:t>
            </a:r>
            <a:endParaRPr lang="en-US" altLang="ko-KR" sz="583" i="1" dirty="0">
              <a:solidFill>
                <a:schemeClr val="tx2"/>
              </a:solidFill>
            </a:endParaRPr>
          </a:p>
          <a:p>
            <a:pPr>
              <a:lnSpc>
                <a:spcPts val="78"/>
              </a:lnSpc>
              <a:spcAft>
                <a:spcPts val="583"/>
              </a:spcAft>
            </a:pPr>
            <a:endParaRPr lang="en-US" altLang="ko-KR" sz="583" i="1" dirty="0">
              <a:solidFill>
                <a:schemeClr val="tx2"/>
              </a:solidFill>
            </a:endParaRPr>
          </a:p>
        </p:txBody>
      </p:sp>
      <p:sp>
        <p:nvSpPr>
          <p:cNvPr id="50" name="Rounded Rectangle 2">
            <a:extLst>
              <a:ext uri="{FF2B5EF4-FFF2-40B4-BE49-F238E27FC236}">
                <a16:creationId xmlns:a16="http://schemas.microsoft.com/office/drawing/2014/main" id="{A2AC95DD-67AE-478B-8B89-E619070CC0A3}"/>
              </a:ext>
            </a:extLst>
          </p:cNvPr>
          <p:cNvSpPr/>
          <p:nvPr>
            <p:custDataLst>
              <p:tags r:id="rId3"/>
            </p:custDataLst>
          </p:nvPr>
        </p:nvSpPr>
        <p:spPr>
          <a:xfrm>
            <a:off x="4979411" y="5470805"/>
            <a:ext cx="4091234" cy="40042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pAutoFit/>
          </a:bodyPr>
          <a:lstStyle/>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 말 기준 유효기간이 경과하였거나</a:t>
            </a:r>
            <a:r>
              <a:rPr lang="en-US" altLang="ko-KR" sz="700" dirty="0">
                <a:solidFill>
                  <a:schemeClr val="tx1"/>
                </a:solidFill>
                <a:latin typeface="맑은 고딕" panose="020B0503020000020004" pitchFamily="50" charset="-127"/>
                <a:ea typeface="맑은 고딕" panose="020B0503020000020004" pitchFamily="50" charset="-127"/>
              </a:rPr>
              <a:t>, 3</a:t>
            </a:r>
            <a:r>
              <a:rPr lang="ko-KR" altLang="en-US" sz="700" dirty="0">
                <a:solidFill>
                  <a:schemeClr val="tx1"/>
                </a:solidFill>
                <a:latin typeface="맑은 고딕" panose="020B0503020000020004" pitchFamily="50" charset="-127"/>
                <a:ea typeface="맑은 고딕" panose="020B0503020000020004" pitchFamily="50" charset="-127"/>
              </a:rPr>
              <a:t>개월 이내에 도래하는 재고는 제품 </a:t>
            </a:r>
            <a:r>
              <a:rPr lang="en-US" altLang="ko-KR" sz="700" dirty="0">
                <a:solidFill>
                  <a:schemeClr val="tx1"/>
                </a:solidFill>
                <a:latin typeface="맑은 고딕" panose="020B0503020000020004" pitchFamily="50" charset="-127"/>
                <a:ea typeface="맑은 고딕" panose="020B0503020000020004" pitchFamily="50" charset="-127"/>
              </a:rPr>
              <a:t>31</a:t>
            </a:r>
            <a:r>
              <a:rPr lang="ko-KR" altLang="en-US" sz="700" dirty="0">
                <a:solidFill>
                  <a:schemeClr val="tx1"/>
                </a:solidFill>
                <a:latin typeface="맑은 고딕" panose="020B0503020000020004" pitchFamily="50" charset="-127"/>
                <a:ea typeface="맑은 고딕" panose="020B0503020000020004" pitchFamily="50" charset="-127"/>
              </a:rPr>
              <a:t>백만원</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반제품 </a:t>
            </a:r>
            <a:r>
              <a:rPr lang="en-US" altLang="ko-KR" sz="700" dirty="0">
                <a:solidFill>
                  <a:schemeClr val="tx1"/>
                </a:solidFill>
                <a:latin typeface="맑은 고딕" panose="020B0503020000020004" pitchFamily="50" charset="-127"/>
                <a:ea typeface="맑은 고딕" panose="020B0503020000020004" pitchFamily="50" charset="-127"/>
              </a:rPr>
              <a:t>20</a:t>
            </a:r>
            <a:r>
              <a:rPr lang="ko-KR" altLang="en-US" sz="700" dirty="0">
                <a:solidFill>
                  <a:schemeClr val="tx1"/>
                </a:solidFill>
                <a:latin typeface="맑은 고딕" panose="020B0503020000020004" pitchFamily="50" charset="-127"/>
                <a:ea typeface="맑은 고딕" panose="020B0503020000020004" pitchFamily="50" charset="-127"/>
              </a:rPr>
              <a:t>백만원이며</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판매가 예상될 것으로 예상하는 재고 등을 제외한 </a:t>
            </a:r>
            <a:r>
              <a:rPr lang="en-US" altLang="ko-KR" sz="700" dirty="0">
                <a:solidFill>
                  <a:schemeClr val="tx1"/>
                </a:solidFill>
                <a:latin typeface="맑은 고딕" panose="020B0503020000020004" pitchFamily="50" charset="-127"/>
                <a:ea typeface="맑은 고딕" panose="020B0503020000020004" pitchFamily="50" charset="-127"/>
              </a:rPr>
              <a:t>42</a:t>
            </a:r>
            <a:r>
              <a:rPr lang="ko-KR" altLang="en-US" sz="700" dirty="0">
                <a:solidFill>
                  <a:schemeClr val="tx1"/>
                </a:solidFill>
                <a:latin typeface="맑은 고딕" panose="020B0503020000020004" pitchFamily="50" charset="-127"/>
                <a:ea typeface="맑은 고딕" panose="020B0503020000020004" pitchFamily="50" charset="-127"/>
              </a:rPr>
              <a:t>백만원에 대해 평가충당금을 설정하고 있음</a:t>
            </a:r>
            <a:r>
              <a:rPr lang="en-US" altLang="ko-KR" sz="700" dirty="0">
                <a:solidFill>
                  <a:schemeClr val="tx1"/>
                </a:solidFill>
                <a:latin typeface="맑은 고딕" panose="020B0503020000020004" pitchFamily="50" charset="-127"/>
                <a:ea typeface="맑은 고딕" panose="020B0503020000020004" pitchFamily="50" charset="-127"/>
              </a:rPr>
              <a:t>.</a:t>
            </a:r>
          </a:p>
        </p:txBody>
      </p:sp>
      <p:sp>
        <p:nvSpPr>
          <p:cNvPr id="51" name="타원 50">
            <a:extLst>
              <a:ext uri="{FF2B5EF4-FFF2-40B4-BE49-F238E27FC236}">
                <a16:creationId xmlns:a16="http://schemas.microsoft.com/office/drawing/2014/main" id="{25EC5C96-9EB3-4CB4-88BA-FDFD6EA1EFE5}"/>
              </a:ext>
            </a:extLst>
          </p:cNvPr>
          <p:cNvSpPr/>
          <p:nvPr/>
        </p:nvSpPr>
        <p:spPr>
          <a:xfrm>
            <a:off x="4942459" y="5409784"/>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52" name="타원 51">
            <a:extLst>
              <a:ext uri="{FF2B5EF4-FFF2-40B4-BE49-F238E27FC236}">
                <a16:creationId xmlns:a16="http://schemas.microsoft.com/office/drawing/2014/main" id="{AF4ABDAA-E29E-4EF7-9993-2149ECA2E868}"/>
              </a:ext>
            </a:extLst>
          </p:cNvPr>
          <p:cNvSpPr/>
          <p:nvPr/>
        </p:nvSpPr>
        <p:spPr>
          <a:xfrm>
            <a:off x="4924914" y="2885656"/>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53" name="타원 52">
            <a:extLst>
              <a:ext uri="{FF2B5EF4-FFF2-40B4-BE49-F238E27FC236}">
                <a16:creationId xmlns:a16="http://schemas.microsoft.com/office/drawing/2014/main" id="{F6B2DEAB-38F9-4F4A-A0AA-474DC2E405A4}"/>
              </a:ext>
            </a:extLst>
          </p:cNvPr>
          <p:cNvSpPr/>
          <p:nvPr/>
        </p:nvSpPr>
        <p:spPr>
          <a:xfrm>
            <a:off x="638900" y="4175050"/>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grpSp>
        <p:nvGrpSpPr>
          <p:cNvPr id="10" name="그룹 9">
            <a:extLst>
              <a:ext uri="{FF2B5EF4-FFF2-40B4-BE49-F238E27FC236}">
                <a16:creationId xmlns:a16="http://schemas.microsoft.com/office/drawing/2014/main" id="{D6C7F9CE-365C-4B74-8109-DE4AE723D7D8}"/>
              </a:ext>
            </a:extLst>
          </p:cNvPr>
          <p:cNvGrpSpPr/>
          <p:nvPr/>
        </p:nvGrpSpPr>
        <p:grpSpPr>
          <a:xfrm>
            <a:off x="4909499" y="4059197"/>
            <a:ext cx="4150427" cy="650044"/>
            <a:chOff x="5923428" y="4491353"/>
            <a:chExt cx="4150427" cy="650044"/>
          </a:xfrm>
        </p:grpSpPr>
        <p:sp>
          <p:nvSpPr>
            <p:cNvPr id="46" name="Rounded Rectangle 2">
              <a:extLst>
                <a:ext uri="{FF2B5EF4-FFF2-40B4-BE49-F238E27FC236}">
                  <a16:creationId xmlns:a16="http://schemas.microsoft.com/office/drawing/2014/main" id="{213F173F-5D25-42B2-8623-E266CA983E3B}"/>
                </a:ext>
              </a:extLst>
            </p:cNvPr>
            <p:cNvSpPr/>
            <p:nvPr>
              <p:custDataLst>
                <p:tags r:id="rId5"/>
              </p:custDataLst>
            </p:nvPr>
          </p:nvSpPr>
          <p:spPr>
            <a:xfrm>
              <a:off x="5986267" y="4593093"/>
              <a:ext cx="4087588" cy="54830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pAutoFit/>
            </a:bodyPr>
            <a:lstStyle/>
            <a:p>
              <a:pPr>
                <a:lnSpc>
                  <a:spcPct val="120000"/>
                </a:lnSpc>
              </a:pPr>
              <a:r>
                <a:rPr lang="ko-KR" altLang="en-US" sz="750" dirty="0">
                  <a:solidFill>
                    <a:schemeClr val="tx1"/>
                  </a:solidFill>
                  <a:latin typeface="+mj-ea"/>
                </a:rPr>
                <a:t> </a:t>
              </a:r>
              <a:r>
                <a:rPr lang="ko-KR" altLang="en-US" sz="700" dirty="0">
                  <a:solidFill>
                    <a:schemeClr val="tx1"/>
                  </a:solidFill>
                  <a:latin typeface="맑은 고딕" panose="020B0503020000020004" pitchFamily="50" charset="-127"/>
                  <a:ea typeface="맑은 고딕" panose="020B0503020000020004" pitchFamily="50" charset="-127"/>
                </a:rPr>
                <a:t>입고일 이후 </a:t>
              </a:r>
              <a:r>
                <a:rPr lang="en-US" altLang="ko-KR" sz="700" dirty="0">
                  <a:solidFill>
                    <a:schemeClr val="tx1"/>
                  </a:solidFill>
                  <a:latin typeface="맑은 고딕" panose="020B0503020000020004" pitchFamily="50" charset="-127"/>
                  <a:ea typeface="맑은 고딕" panose="020B0503020000020004" pitchFamily="50" charset="-127"/>
                </a:rPr>
                <a:t>2</a:t>
              </a:r>
              <a:r>
                <a:rPr lang="ko-KR" altLang="en-US" sz="700" dirty="0">
                  <a:solidFill>
                    <a:schemeClr val="tx1"/>
                  </a:solidFill>
                  <a:latin typeface="맑은 고딕" panose="020B0503020000020004" pitchFamily="50" charset="-127"/>
                  <a:ea typeface="맑은 고딕" panose="020B0503020000020004" pitchFamily="50" charset="-127"/>
                </a:rPr>
                <a:t>년이 경과한 상품 중 기중 출고가 존재하는 재고 </a:t>
              </a:r>
              <a:r>
                <a:rPr lang="en-US" altLang="ko-KR" sz="700" dirty="0">
                  <a:solidFill>
                    <a:schemeClr val="tx1"/>
                  </a:solidFill>
                  <a:latin typeface="맑은 고딕" panose="020B0503020000020004" pitchFamily="50" charset="-127"/>
                  <a:ea typeface="맑은 고딕" panose="020B0503020000020004" pitchFamily="50" charset="-127"/>
                </a:rPr>
                <a:t>1</a:t>
              </a:r>
              <a:r>
                <a:rPr lang="ko-KR" altLang="en-US" sz="700" dirty="0">
                  <a:solidFill>
                    <a:schemeClr val="tx1"/>
                  </a:solidFill>
                  <a:latin typeface="맑은 고딕" panose="020B0503020000020004" pitchFamily="50" charset="-127"/>
                  <a:ea typeface="맑은 고딕" panose="020B0503020000020004" pitchFamily="50" charset="-127"/>
                </a:rPr>
                <a:t>백만원을 제외한 전체에 대해 평가충당금을 인식하고 있음</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입고일 이후 </a:t>
              </a:r>
              <a:r>
                <a:rPr lang="en-US" altLang="ko-KR" sz="700" dirty="0">
                  <a:solidFill>
                    <a:schemeClr val="tx1"/>
                  </a:solidFill>
                  <a:latin typeface="맑은 고딕" panose="020B0503020000020004" pitchFamily="50" charset="-127"/>
                  <a:ea typeface="맑은 고딕" panose="020B0503020000020004" pitchFamily="50" charset="-127"/>
                </a:rPr>
                <a:t>1</a:t>
              </a:r>
              <a:r>
                <a:rPr lang="ko-KR" altLang="en-US" sz="700" dirty="0">
                  <a:solidFill>
                    <a:schemeClr val="tx1"/>
                  </a:solidFill>
                  <a:latin typeface="맑은 고딕" panose="020B0503020000020004" pitchFamily="50" charset="-127"/>
                  <a:ea typeface="맑은 고딕" panose="020B0503020000020004" pitchFamily="50" charset="-127"/>
                </a:rPr>
                <a:t>년</a:t>
              </a:r>
              <a:r>
                <a:rPr lang="en-US" altLang="ko-KR" sz="700" dirty="0">
                  <a:solidFill>
                    <a:schemeClr val="tx1"/>
                  </a:solidFill>
                  <a:latin typeface="맑은 고딕" panose="020B0503020000020004" pitchFamily="50" charset="-127"/>
                  <a:ea typeface="맑은 고딕" panose="020B0503020000020004" pitchFamily="50" charset="-127"/>
                </a:rPr>
                <a:t>~2</a:t>
              </a:r>
              <a:r>
                <a:rPr lang="ko-KR" altLang="en-US" sz="700" dirty="0">
                  <a:solidFill>
                    <a:schemeClr val="tx1"/>
                  </a:solidFill>
                  <a:latin typeface="맑은 고딕" panose="020B0503020000020004" pitchFamily="50" charset="-127"/>
                  <a:ea typeface="맑은 고딕" panose="020B0503020000020004" pitchFamily="50" charset="-127"/>
                </a:rPr>
                <a:t>년 구간의 상품은 </a:t>
              </a:r>
              <a:r>
                <a:rPr lang="en-US" altLang="ko-KR" sz="700" dirty="0">
                  <a:solidFill>
                    <a:schemeClr val="tx1"/>
                  </a:solidFill>
                  <a:latin typeface="맑은 고딕" panose="020B0503020000020004" pitchFamily="50" charset="-127"/>
                  <a:ea typeface="맑은 고딕" panose="020B0503020000020004" pitchFamily="50" charset="-127"/>
                </a:rPr>
                <a:t>FBS </a:t>
              </a:r>
              <a:r>
                <a:rPr lang="ko-KR" altLang="en-US" sz="700" dirty="0">
                  <a:solidFill>
                    <a:schemeClr val="tx1"/>
                  </a:solidFill>
                  <a:latin typeface="맑은 고딕" panose="020B0503020000020004" pitchFamily="50" charset="-127"/>
                  <a:ea typeface="맑은 고딕" panose="020B0503020000020004" pitchFamily="50" charset="-127"/>
                </a:rPr>
                <a:t>상품 </a:t>
              </a:r>
              <a:r>
                <a:rPr lang="en-US" altLang="ko-KR" sz="700" dirty="0">
                  <a:solidFill>
                    <a:schemeClr val="tx1"/>
                  </a:solidFill>
                  <a:latin typeface="맑은 고딕" panose="020B0503020000020004" pitchFamily="50" charset="-127"/>
                  <a:ea typeface="맑은 고딕" panose="020B0503020000020004" pitchFamily="50" charset="-127"/>
                </a:rPr>
                <a:t>677BT </a:t>
              </a:r>
              <a:r>
                <a:rPr lang="ko-KR" altLang="en-US" sz="700" dirty="0">
                  <a:solidFill>
                    <a:schemeClr val="tx1"/>
                  </a:solidFill>
                  <a:latin typeface="맑은 고딕" panose="020B0503020000020004" pitchFamily="50" charset="-127"/>
                  <a:ea typeface="맑은 고딕" panose="020B0503020000020004" pitchFamily="50" charset="-127"/>
                </a:rPr>
                <a:t>로 유효기간이 </a:t>
              </a:r>
              <a:r>
                <a:rPr lang="en-US" altLang="ko-KR" sz="700" dirty="0">
                  <a:solidFill>
                    <a:schemeClr val="tx1"/>
                  </a:solidFill>
                  <a:latin typeface="맑은 고딕" panose="020B0503020000020004" pitchFamily="50" charset="-127"/>
                  <a:ea typeface="맑은 고딕" panose="020B0503020000020004" pitchFamily="50" charset="-127"/>
                </a:rPr>
                <a:t>2024</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09</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30</a:t>
              </a:r>
              <a:r>
                <a:rPr lang="ko-KR" altLang="en-US" sz="700" dirty="0">
                  <a:solidFill>
                    <a:schemeClr val="tx1"/>
                  </a:solidFill>
                  <a:latin typeface="맑은 고딕" panose="020B0503020000020004" pitchFamily="50" charset="-127"/>
                  <a:ea typeface="맑은 고딕" panose="020B0503020000020004" pitchFamily="50" charset="-127"/>
                </a:rPr>
                <a:t>일이고</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지속적으로 판매</a:t>
              </a:r>
              <a:r>
                <a:rPr lang="en-US" altLang="ko-KR" sz="700" dirty="0">
                  <a:solidFill>
                    <a:schemeClr val="tx1"/>
                  </a:solidFill>
                  <a:latin typeface="맑은 고딕" panose="020B0503020000020004" pitchFamily="50" charset="-127"/>
                  <a:ea typeface="맑은 고딕" panose="020B0503020000020004" pitchFamily="50" charset="-127"/>
                </a:rPr>
                <a:t>(21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 </a:t>
              </a:r>
              <a:r>
                <a:rPr lang="en-US" altLang="ko-KR" sz="700" dirty="0">
                  <a:solidFill>
                    <a:schemeClr val="tx1"/>
                  </a:solidFill>
                  <a:latin typeface="맑은 고딕" panose="020B0503020000020004" pitchFamily="50" charset="-127"/>
                  <a:ea typeface="맑은 고딕" panose="020B0503020000020004" pitchFamily="50" charset="-127"/>
                </a:rPr>
                <a:t>LTM </a:t>
              </a:r>
              <a:r>
                <a:rPr lang="ko-KR" altLang="en-US" sz="700" dirty="0">
                  <a:solidFill>
                    <a:schemeClr val="tx1"/>
                  </a:solidFill>
                  <a:latin typeface="맑은 고딕" panose="020B0503020000020004" pitchFamily="50" charset="-127"/>
                  <a:ea typeface="맑은 고딕" panose="020B0503020000020004" pitchFamily="50" charset="-127"/>
                </a:rPr>
                <a:t>기준 </a:t>
              </a:r>
              <a:r>
                <a:rPr lang="en-US" altLang="ko-KR" sz="700" dirty="0">
                  <a:solidFill>
                    <a:schemeClr val="tx1"/>
                  </a:solidFill>
                  <a:latin typeface="맑은 고딕" panose="020B0503020000020004" pitchFamily="50" charset="-127"/>
                  <a:ea typeface="맑은 고딕" panose="020B0503020000020004" pitchFamily="50" charset="-127"/>
                </a:rPr>
                <a:t>288BT</a:t>
              </a:r>
              <a:r>
                <a:rPr lang="ko-KR" altLang="en-US" sz="700" dirty="0">
                  <a:solidFill>
                    <a:schemeClr val="tx1"/>
                  </a:solidFill>
                  <a:latin typeface="맑은 고딕" panose="020B0503020000020004" pitchFamily="50" charset="-127"/>
                  <a:ea typeface="맑은 고딕" panose="020B0503020000020004" pitchFamily="50" charset="-127"/>
                </a:rPr>
                <a:t> 판매</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가 이루어지고 있어 평가충당금을 설정하지 않음</a:t>
              </a:r>
              <a:r>
                <a:rPr lang="en-US" altLang="ko-KR" sz="700" dirty="0">
                  <a:solidFill>
                    <a:schemeClr val="tx1"/>
                  </a:solidFill>
                  <a:latin typeface="맑은 고딕" panose="020B0503020000020004" pitchFamily="50" charset="-127"/>
                  <a:ea typeface="맑은 고딕" panose="020B0503020000020004" pitchFamily="50" charset="-127"/>
                </a:rPr>
                <a:t>.</a:t>
              </a:r>
            </a:p>
          </p:txBody>
        </p:sp>
        <p:sp>
          <p:nvSpPr>
            <p:cNvPr id="55" name="타원 54">
              <a:extLst>
                <a:ext uri="{FF2B5EF4-FFF2-40B4-BE49-F238E27FC236}">
                  <a16:creationId xmlns:a16="http://schemas.microsoft.com/office/drawing/2014/main" id="{D7120A8E-10F3-4867-9ACF-CFCC11D0F723}"/>
                </a:ext>
              </a:extLst>
            </p:cNvPr>
            <p:cNvSpPr/>
            <p:nvPr/>
          </p:nvSpPr>
          <p:spPr>
            <a:xfrm>
              <a:off x="5923428" y="4491353"/>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grpSp>
      <p:grpSp>
        <p:nvGrpSpPr>
          <p:cNvPr id="11" name="그룹 10">
            <a:extLst>
              <a:ext uri="{FF2B5EF4-FFF2-40B4-BE49-F238E27FC236}">
                <a16:creationId xmlns:a16="http://schemas.microsoft.com/office/drawing/2014/main" id="{BA2EF79D-632D-4366-94AD-41333DE3C241}"/>
              </a:ext>
            </a:extLst>
          </p:cNvPr>
          <p:cNvGrpSpPr/>
          <p:nvPr/>
        </p:nvGrpSpPr>
        <p:grpSpPr>
          <a:xfrm>
            <a:off x="4916572" y="4746539"/>
            <a:ext cx="4147392" cy="625803"/>
            <a:chOff x="4883123" y="4753188"/>
            <a:chExt cx="4147392" cy="625803"/>
          </a:xfrm>
        </p:grpSpPr>
        <p:sp>
          <p:nvSpPr>
            <p:cNvPr id="21" name="Rounded Rectangle 2">
              <a:extLst>
                <a:ext uri="{FF2B5EF4-FFF2-40B4-BE49-F238E27FC236}">
                  <a16:creationId xmlns:a16="http://schemas.microsoft.com/office/drawing/2014/main" id="{D72BE0D3-F35C-482A-9A21-FF5A2CBB4C68}"/>
                </a:ext>
              </a:extLst>
            </p:cNvPr>
            <p:cNvSpPr/>
            <p:nvPr>
              <p:custDataLst>
                <p:tags r:id="rId4"/>
              </p:custDataLst>
            </p:nvPr>
          </p:nvSpPr>
          <p:spPr>
            <a:xfrm>
              <a:off x="4939280" y="4803036"/>
              <a:ext cx="4091235" cy="57595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normAutofit lnSpcReduction="10000"/>
            </a:bodyPr>
            <a:lstStyle/>
            <a:p>
              <a:pPr>
                <a:lnSpc>
                  <a:spcPct val="120000"/>
                </a:lnSpc>
              </a:pPr>
              <a:r>
                <a:rPr lang="ko-KR" altLang="en-US" sz="700" dirty="0">
                  <a:solidFill>
                    <a:schemeClr val="tx1"/>
                  </a:solidFill>
                  <a:latin typeface="+mj-ea"/>
                </a:rPr>
                <a:t> </a:t>
              </a:r>
              <a:r>
                <a:rPr lang="ko-KR" altLang="en-US" sz="700" dirty="0">
                  <a:solidFill>
                    <a:schemeClr val="tx1"/>
                  </a:solidFill>
                  <a:latin typeface="맑은 고딕" panose="020B0503020000020004" pitchFamily="50" charset="-127"/>
                  <a:ea typeface="맑은 고딕" panose="020B0503020000020004" pitchFamily="50" charset="-127"/>
                </a:rPr>
                <a:t>회사는 기말 보유 원재료 평가와 관련하여</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회사 원재료는 유효기간이 없거나</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장기인 플라스틱</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유리 등의 용기 및 화학약품을 구성되어 있고</a:t>
              </a:r>
              <a:r>
                <a:rPr lang="en-US" altLang="ko-KR" sz="700" dirty="0">
                  <a:solidFill>
                    <a:schemeClr val="tx1"/>
                  </a:solidFill>
                  <a:latin typeface="맑은 고딕" panose="020B0503020000020004" pitchFamily="50" charset="-127"/>
                  <a:ea typeface="맑은 고딕" panose="020B0503020000020004" pitchFamily="50" charset="-127"/>
                </a:rPr>
                <a:t>, 1</a:t>
              </a:r>
              <a:r>
                <a:rPr lang="ko-KR" altLang="en-US" sz="700" dirty="0">
                  <a:solidFill>
                    <a:schemeClr val="tx1"/>
                  </a:solidFill>
                  <a:latin typeface="맑은 고딕" panose="020B0503020000020004" pitchFamily="50" charset="-127"/>
                  <a:ea typeface="맑은 고딕" panose="020B0503020000020004" pitchFamily="50" charset="-127"/>
                </a:rPr>
                <a:t>년내 입</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출고내역이 존재하여 평가충당금이 인식하지 않고 있음</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다만 매출이 축소된 </a:t>
              </a:r>
              <a:r>
                <a:rPr lang="en-US" altLang="ko-KR" sz="700" dirty="0">
                  <a:solidFill>
                    <a:schemeClr val="tx1"/>
                  </a:solidFill>
                  <a:latin typeface="맑은 고딕" panose="020B0503020000020004" pitchFamily="50" charset="-127"/>
                  <a:ea typeface="맑은 고딕" panose="020B0503020000020004" pitchFamily="50" charset="-127"/>
                </a:rPr>
                <a:t>COVID-19 </a:t>
              </a:r>
              <a:r>
                <a:rPr lang="ko-KR" altLang="en-US" sz="700" dirty="0">
                  <a:solidFill>
                    <a:schemeClr val="tx1"/>
                  </a:solidFill>
                  <a:latin typeface="맑은 고딕" panose="020B0503020000020004" pitchFamily="50" charset="-127"/>
                  <a:ea typeface="맑은 고딕" panose="020B0503020000020004" pitchFamily="50" charset="-127"/>
                </a:rPr>
                <a:t>관련 원재료 </a:t>
              </a:r>
              <a:r>
                <a:rPr lang="en-US" altLang="ko-KR" sz="700" dirty="0">
                  <a:solidFill>
                    <a:schemeClr val="tx1"/>
                  </a:solidFill>
                  <a:latin typeface="맑은 고딕" panose="020B0503020000020004" pitchFamily="50" charset="-127"/>
                  <a:ea typeface="맑은 고딕" panose="020B0503020000020004" pitchFamily="50" charset="-127"/>
                </a:rPr>
                <a:t>7.5</a:t>
              </a:r>
              <a:r>
                <a:rPr lang="ko-KR" altLang="en-US" sz="700" dirty="0">
                  <a:solidFill>
                    <a:schemeClr val="tx1"/>
                  </a:solidFill>
                  <a:latin typeface="맑은 고딕" panose="020B0503020000020004" pitchFamily="50" charset="-127"/>
                  <a:ea typeface="맑은 고딕" panose="020B0503020000020004" pitchFamily="50" charset="-127"/>
                </a:rPr>
                <a:t>억원</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일부는 인체</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동물 겸용임</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에 대한 평가손실 인식 여부 검토가 필요함</a:t>
              </a:r>
              <a:r>
                <a:rPr lang="en-US" altLang="ko-KR" sz="700" dirty="0">
                  <a:solidFill>
                    <a:schemeClr val="tx1"/>
                  </a:solidFill>
                  <a:latin typeface="맑은 고딕" panose="020B0503020000020004" pitchFamily="50" charset="-127"/>
                  <a:ea typeface="맑은 고딕" panose="020B0503020000020004" pitchFamily="50" charset="-127"/>
                </a:rPr>
                <a:t>.</a:t>
              </a:r>
            </a:p>
          </p:txBody>
        </p:sp>
        <p:sp>
          <p:nvSpPr>
            <p:cNvPr id="56" name="타원 55">
              <a:extLst>
                <a:ext uri="{FF2B5EF4-FFF2-40B4-BE49-F238E27FC236}">
                  <a16:creationId xmlns:a16="http://schemas.microsoft.com/office/drawing/2014/main" id="{F7DA16F2-2EB8-46F0-A6D6-F1706C49D001}"/>
                </a:ext>
              </a:extLst>
            </p:cNvPr>
            <p:cNvSpPr/>
            <p:nvPr/>
          </p:nvSpPr>
          <p:spPr>
            <a:xfrm>
              <a:off x="4883123" y="4753188"/>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grpSp>
      <p:sp>
        <p:nvSpPr>
          <p:cNvPr id="2" name="TextBox 1">
            <a:extLst>
              <a:ext uri="{FF2B5EF4-FFF2-40B4-BE49-F238E27FC236}">
                <a16:creationId xmlns:a16="http://schemas.microsoft.com/office/drawing/2014/main" id="{52D0C3F6-282C-4E5B-8008-7C623F1ECF7A}"/>
              </a:ext>
            </a:extLst>
          </p:cNvPr>
          <p:cNvSpPr txBox="1"/>
          <p:nvPr/>
        </p:nvSpPr>
        <p:spPr>
          <a:xfrm>
            <a:off x="1339803" y="2269667"/>
            <a:ext cx="443858" cy="245261"/>
          </a:xfrm>
          <a:prstGeom prst="rect">
            <a:avLst/>
          </a:prstGeom>
          <a:noFill/>
        </p:spPr>
        <p:txBody>
          <a:bodyPr wrap="square" lIns="54610" tIns="54610" rIns="54610" bIns="54610" rtlCol="0">
            <a:noAutofit/>
          </a:bodyPr>
          <a:lstStyle/>
          <a:p>
            <a:pPr>
              <a:spcAft>
                <a:spcPts val="600"/>
              </a:spcAft>
            </a:pPr>
            <a:r>
              <a:rPr lang="en-US" altLang="ko-KR" sz="800" dirty="0"/>
              <a:t>1,665</a:t>
            </a:r>
            <a:endParaRPr lang="ko-KR" altLang="en-US" sz="800" dirty="0"/>
          </a:p>
        </p:txBody>
      </p:sp>
      <p:sp>
        <p:nvSpPr>
          <p:cNvPr id="26" name="TextBox 25">
            <a:extLst>
              <a:ext uri="{FF2B5EF4-FFF2-40B4-BE49-F238E27FC236}">
                <a16:creationId xmlns:a16="http://schemas.microsoft.com/office/drawing/2014/main" id="{034D1DC3-3563-4D24-8FBA-A12AC5C2EC28}"/>
              </a:ext>
            </a:extLst>
          </p:cNvPr>
          <p:cNvSpPr txBox="1"/>
          <p:nvPr/>
        </p:nvSpPr>
        <p:spPr>
          <a:xfrm>
            <a:off x="2145315" y="2335423"/>
            <a:ext cx="443858" cy="245261"/>
          </a:xfrm>
          <a:prstGeom prst="rect">
            <a:avLst/>
          </a:prstGeom>
          <a:noFill/>
        </p:spPr>
        <p:txBody>
          <a:bodyPr wrap="square" lIns="54610" tIns="54610" rIns="54610" bIns="54610" rtlCol="0">
            <a:noAutofit/>
          </a:bodyPr>
          <a:lstStyle/>
          <a:p>
            <a:pPr>
              <a:spcAft>
                <a:spcPts val="600"/>
              </a:spcAft>
            </a:pPr>
            <a:r>
              <a:rPr lang="en-US" altLang="ko-KR" sz="800" dirty="0"/>
              <a:t>1,572</a:t>
            </a:r>
            <a:endParaRPr lang="ko-KR" altLang="en-US" sz="800" dirty="0"/>
          </a:p>
        </p:txBody>
      </p:sp>
      <p:sp>
        <p:nvSpPr>
          <p:cNvPr id="27" name="TextBox 26">
            <a:extLst>
              <a:ext uri="{FF2B5EF4-FFF2-40B4-BE49-F238E27FC236}">
                <a16:creationId xmlns:a16="http://schemas.microsoft.com/office/drawing/2014/main" id="{C498B95E-95AC-4B08-99FF-EFAF33AFBD81}"/>
              </a:ext>
            </a:extLst>
          </p:cNvPr>
          <p:cNvSpPr txBox="1"/>
          <p:nvPr/>
        </p:nvSpPr>
        <p:spPr>
          <a:xfrm>
            <a:off x="2956486" y="1756207"/>
            <a:ext cx="443858" cy="245261"/>
          </a:xfrm>
          <a:prstGeom prst="rect">
            <a:avLst/>
          </a:prstGeom>
          <a:noFill/>
        </p:spPr>
        <p:txBody>
          <a:bodyPr wrap="square" lIns="54610" tIns="54610" rIns="54610" bIns="54610" rtlCol="0">
            <a:noAutofit/>
          </a:bodyPr>
          <a:lstStyle/>
          <a:p>
            <a:pPr>
              <a:spcAft>
                <a:spcPts val="600"/>
              </a:spcAft>
            </a:pPr>
            <a:r>
              <a:rPr lang="en-US" altLang="ko-KR" sz="800" dirty="0"/>
              <a:t>2,744</a:t>
            </a:r>
            <a:endParaRPr lang="ko-KR" altLang="en-US" sz="800" dirty="0"/>
          </a:p>
        </p:txBody>
      </p:sp>
      <p:sp>
        <p:nvSpPr>
          <p:cNvPr id="28" name="TextBox 27">
            <a:extLst>
              <a:ext uri="{FF2B5EF4-FFF2-40B4-BE49-F238E27FC236}">
                <a16:creationId xmlns:a16="http://schemas.microsoft.com/office/drawing/2014/main" id="{6CA547B8-FFF2-4638-BABD-5E22861111E6}"/>
              </a:ext>
            </a:extLst>
          </p:cNvPr>
          <p:cNvSpPr txBox="1"/>
          <p:nvPr/>
        </p:nvSpPr>
        <p:spPr>
          <a:xfrm>
            <a:off x="3756732" y="1747507"/>
            <a:ext cx="443858" cy="245261"/>
          </a:xfrm>
          <a:prstGeom prst="rect">
            <a:avLst/>
          </a:prstGeom>
          <a:noFill/>
        </p:spPr>
        <p:txBody>
          <a:bodyPr wrap="square" lIns="54610" tIns="54610" rIns="54610" bIns="54610" rtlCol="0">
            <a:noAutofit/>
          </a:bodyPr>
          <a:lstStyle/>
          <a:p>
            <a:pPr>
              <a:spcAft>
                <a:spcPts val="600"/>
              </a:spcAft>
            </a:pPr>
            <a:r>
              <a:rPr lang="en-US" altLang="ko-KR" sz="800" dirty="0"/>
              <a:t>2,818</a:t>
            </a:r>
            <a:endParaRPr lang="ko-KR" altLang="en-US" sz="800" dirty="0"/>
          </a:p>
        </p:txBody>
      </p:sp>
      <p:sp>
        <p:nvSpPr>
          <p:cNvPr id="29" name="Text Placeholder 3">
            <a:extLst>
              <a:ext uri="{FF2B5EF4-FFF2-40B4-BE49-F238E27FC236}">
                <a16:creationId xmlns:a16="http://schemas.microsoft.com/office/drawing/2014/main" id="{4BB12BF6-4425-41AB-8DB0-DDF4FBDD756C}"/>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Key findings</a:t>
            </a:r>
          </a:p>
        </p:txBody>
      </p:sp>
      <p:sp>
        <p:nvSpPr>
          <p:cNvPr id="30" name="Rectangle 2">
            <a:extLst>
              <a:ext uri="{FF2B5EF4-FFF2-40B4-BE49-F238E27FC236}">
                <a16:creationId xmlns:a16="http://schemas.microsoft.com/office/drawing/2014/main" id="{08BCB234-E238-471C-8712-85A26A787D49}"/>
              </a:ext>
            </a:extLst>
          </p:cNvPr>
          <p:cNvSpPr txBox="1">
            <a:spLocks noChangeArrowheads="1"/>
          </p:cNvSpPr>
          <p:nvPr/>
        </p:nvSpPr>
        <p:spPr bwMode="gray">
          <a:xfrm>
            <a:off x="424872" y="10849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(11) </a:t>
            </a:r>
            <a:r>
              <a:rPr lang="en-US" altLang="ko-KR" sz="3000" b="1" dirty="0">
                <a:solidFill>
                  <a:srgbClr val="00338D"/>
                </a:solidFill>
                <a:cs typeface="KPMG Extralight"/>
              </a:rPr>
              <a:t>Inventory</a:t>
            </a:r>
          </a:p>
        </p:txBody>
      </p:sp>
    </p:spTree>
    <p:extLst>
      <p:ext uri="{BB962C8B-B14F-4D97-AF65-F5344CB8AC3E}">
        <p14:creationId xmlns:p14="http://schemas.microsoft.com/office/powerpoint/2010/main" val="2774566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800" dirty="0"/>
              <a:t>Appendix</a:t>
            </a:r>
            <a:endParaRPr lang="ko-KR" altLang="en-US" sz="8800" dirty="0"/>
          </a:p>
        </p:txBody>
      </p:sp>
    </p:spTree>
    <p:extLst>
      <p:ext uri="{BB962C8B-B14F-4D97-AF65-F5344CB8AC3E}">
        <p14:creationId xmlns:p14="http://schemas.microsoft.com/office/powerpoint/2010/main" val="1710274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200" b="1" dirty="0">
                <a:solidFill>
                  <a:srgbClr val="00338D"/>
                </a:solidFill>
                <a:latin typeface="KPMG Extralight"/>
                <a:cs typeface="KPMG Extralight"/>
              </a:rPr>
              <a:t>Contents</a:t>
            </a:r>
          </a:p>
        </p:txBody>
      </p:sp>
      <p:graphicFrame>
        <p:nvGraphicFramePr>
          <p:cNvPr id="7" name="Group 2">
            <a:extLst>
              <a:ext uri="{FF2B5EF4-FFF2-40B4-BE49-F238E27FC236}">
                <a16:creationId xmlns:a16="http://schemas.microsoft.com/office/drawing/2014/main" id="{10CB733D-CE92-4A90-8F9C-07382FB9D61C}"/>
              </a:ext>
            </a:extLst>
          </p:cNvPr>
          <p:cNvGraphicFramePr>
            <a:graphicFrameLocks noGrp="1"/>
          </p:cNvGraphicFramePr>
          <p:nvPr>
            <p:extLst>
              <p:ext uri="{D42A27DB-BD31-4B8C-83A1-F6EECF244321}">
                <p14:modId xmlns:p14="http://schemas.microsoft.com/office/powerpoint/2010/main" val="1508109331"/>
              </p:ext>
            </p:extLst>
          </p:nvPr>
        </p:nvGraphicFramePr>
        <p:xfrm>
          <a:off x="3551474" y="1090684"/>
          <a:ext cx="2803052" cy="5530102"/>
        </p:xfrm>
        <a:graphic>
          <a:graphicData uri="http://schemas.openxmlformats.org/drawingml/2006/table">
            <a:tbl>
              <a:tblPr/>
              <a:tblGrid>
                <a:gridCol w="2329342">
                  <a:extLst>
                    <a:ext uri="{9D8B030D-6E8A-4147-A177-3AD203B41FA5}">
                      <a16:colId xmlns:a16="http://schemas.microsoft.com/office/drawing/2014/main" val="20000"/>
                    </a:ext>
                  </a:extLst>
                </a:gridCol>
                <a:gridCol w="473710">
                  <a:extLst>
                    <a:ext uri="{9D8B030D-6E8A-4147-A177-3AD203B41FA5}">
                      <a16:colId xmlns:a16="http://schemas.microsoft.com/office/drawing/2014/main" val="20001"/>
                    </a:ext>
                  </a:extLst>
                </a:gridCol>
              </a:tblGrid>
              <a:tr h="28829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endParaRPr kumimoji="0" lang="en-US" sz="1100" b="1" i="1" u="none" strike="noStrike" cap="none" normalizeH="0" baseline="0" dirty="0">
                        <a:ln>
                          <a:noFill/>
                        </a:ln>
                        <a:solidFill>
                          <a:srgbClr val="00338D"/>
                        </a:solidFill>
                        <a:effectLst/>
                        <a:latin typeface="Arial" panose="020B0604020202020204" pitchFamily="34" charset="0"/>
                        <a:ea typeface="+mn-ea"/>
                        <a:cs typeface="Arial" panose="020B0604020202020204" pitchFamily="34" charset="0"/>
                      </a:endParaRPr>
                    </a:p>
                  </a:txBody>
                  <a:tcPr marL="78000" marR="78000" marT="78000" marB="78000" anchor="ctr" horzOverflow="overflow">
                    <a:lnL cap="flat">
                      <a:noFill/>
                    </a:lnL>
                    <a:lnR>
                      <a:noFill/>
                    </a:lnR>
                    <a:lnT cap="flat">
                      <a:noFill/>
                    </a:lnT>
                    <a:lnB>
                      <a:noFill/>
                    </a:lnB>
                    <a:lnTlToBr>
                      <a:noFill/>
                    </a:lnTlToBr>
                    <a:lnBlToTr>
                      <a:noFill/>
                    </a:lnBlToTr>
                    <a:no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lang="en-US" sz="1100" b="1" kern="1200" noProof="0" dirty="0">
                          <a:solidFill>
                            <a:srgbClr val="00338D"/>
                          </a:solidFill>
                          <a:latin typeface="Arial" panose="020B0604020202020204" pitchFamily="34" charset="0"/>
                          <a:ea typeface="+mn-ea"/>
                          <a:cs typeface="Arial" panose="020B0604020202020204" pitchFamily="34" charset="0"/>
                        </a:rPr>
                        <a:t> Page</a:t>
                      </a:r>
                    </a:p>
                  </a:txBody>
                  <a:tcPr marL="78000" marR="0" marT="78000" marB="7800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27600">
                <a:tc>
                  <a:txBody>
                    <a:bodyPr/>
                    <a:lstStyle/>
                    <a:p>
                      <a:pPr algn="l" fontAlgn="ctr"/>
                      <a:r>
                        <a:rPr lang="en-US" sz="11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Glossary</a:t>
                      </a:r>
                    </a:p>
                  </a:txBody>
                  <a:tcPr marL="9525" marR="9525" marT="9525" marB="0" anchor="ctr">
                    <a:lnL cap="flat">
                      <a:noFill/>
                    </a:lnL>
                    <a:lnR>
                      <a:noFill/>
                    </a:lnR>
                    <a:lnT>
                      <a:noFill/>
                    </a:lnT>
                    <a:lnB>
                      <a:noFill/>
                    </a:lnB>
                    <a:lnTlToBr>
                      <a:noFill/>
                    </a:lnTlToBr>
                    <a:lnBlToTr>
                      <a:noFill/>
                    </a:lnBlToTr>
                    <a:noFill/>
                  </a:tcPr>
                </a:tc>
                <a:tc>
                  <a:txBody>
                    <a:bodyPr/>
                    <a:lstStyle/>
                    <a:p>
                      <a:pPr algn="r" fontAlgn="ctr"/>
                      <a:r>
                        <a:rPr lang="en-US" altLang="ko-KR" sz="11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3</a:t>
                      </a:r>
                    </a:p>
                  </a:txBody>
                  <a:tcPr marL="9525" marR="9525" marT="9525" marB="0" anchor="ctr">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27600">
                <a:tc>
                  <a:txBody>
                    <a:bodyPr/>
                    <a:lstStyle/>
                    <a:p>
                      <a:pPr marL="266700" indent="-266700">
                        <a:lnSpc>
                          <a:spcPct val="100000"/>
                        </a:lnSpc>
                      </a:pPr>
                      <a:r>
                        <a:rPr lang="en-US" altLang="ko-KR" sz="1100" b="1" dirty="0">
                          <a:solidFill>
                            <a:srgbClr val="00338D"/>
                          </a:solidFill>
                          <a:cs typeface="KPMG Extralight"/>
                        </a:rPr>
                        <a:t>Executive Summary</a:t>
                      </a:r>
                    </a:p>
                  </a:txBody>
                  <a:tcPr marL="9525" marR="9525" marT="9525" marB="0" anchor="ctr">
                    <a:lnL cap="flat">
                      <a:noFill/>
                    </a:lnL>
                    <a:lnR>
                      <a:noFill/>
                    </a:lnR>
                    <a:lnT>
                      <a:noFill/>
                    </a:lnT>
                    <a:lnB>
                      <a:noFill/>
                    </a:lnB>
                    <a:lnTlToBr>
                      <a:noFill/>
                    </a:lnTlToBr>
                    <a:lnBlToTr>
                      <a:noFill/>
                    </a:lnBlToTr>
                    <a:noFill/>
                  </a:tcPr>
                </a:tc>
                <a:tc>
                  <a:txBody>
                    <a:bodyPr/>
                    <a:lstStyle/>
                    <a:p>
                      <a:pPr algn="r" fontAlgn="ctr"/>
                      <a:r>
                        <a:rPr lang="en-US" altLang="ko-KR" sz="11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5</a:t>
                      </a:r>
                    </a:p>
                  </a:txBody>
                  <a:tcPr marL="9525" marR="9525" marT="9525" marB="0" anchor="ctr">
                    <a:lnL>
                      <a:noFill/>
                    </a:lnL>
                    <a:lnR cap="flat">
                      <a:noFill/>
                    </a:lnR>
                    <a:lnT>
                      <a:noFill/>
                    </a:lnT>
                    <a:lnB>
                      <a:noFill/>
                    </a:lnB>
                    <a:lnTlToBr>
                      <a:noFill/>
                    </a:lnTlToBr>
                    <a:lnBlToTr>
                      <a:noFill/>
                    </a:lnBlToTr>
                    <a:noFill/>
                  </a:tcPr>
                </a:tc>
                <a:extLst>
                  <a:ext uri="{0D108BD9-81ED-4DB2-BD59-A6C34878D82A}">
                    <a16:rowId xmlns:a16="http://schemas.microsoft.com/office/drawing/2014/main" val="2919654858"/>
                  </a:ext>
                </a:extLst>
              </a:tr>
              <a:tr h="194965">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kern="1200" dirty="0">
                          <a:solidFill>
                            <a:srgbClr val="00338D"/>
                          </a:solidFill>
                          <a:latin typeface="+mn-lt"/>
                          <a:ea typeface="+mn-ea"/>
                          <a:cs typeface="KPMG Extralight"/>
                        </a:rPr>
                        <a:t>Headlines</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2" indent="0" algn="r" defTabSz="914400" rtl="0" eaLnBrk="1" fontAlgn="ctr" latinLnBrk="1" hangingPunct="1">
                        <a:lnSpc>
                          <a:spcPct val="100000"/>
                        </a:lnSpc>
                        <a:spcBef>
                          <a:spcPts val="600"/>
                        </a:spcBef>
                        <a:spcAft>
                          <a:spcPct val="0"/>
                        </a:spcAft>
                        <a:buClr>
                          <a:srgbClr val="97989A"/>
                        </a:buClr>
                        <a:buSzPct val="100000"/>
                        <a:buFont typeface="Arial" pitchFamily="34" charset="0"/>
                        <a:buNone/>
                        <a:tabLst/>
                        <a:defRPr/>
                      </a:pPr>
                      <a:r>
                        <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8575">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a:solidFill>
                            <a:srgbClr val="00338D"/>
                          </a:solidFill>
                          <a:cs typeface="KPMG Extralight"/>
                        </a:rPr>
                        <a:t>DD</a:t>
                      </a:r>
                      <a:r>
                        <a:rPr lang="ko-KR" altLang="en-US" sz="1100" b="0">
                          <a:solidFill>
                            <a:srgbClr val="00338D"/>
                          </a:solidFill>
                          <a:cs typeface="KPMG Extralight"/>
                        </a:rPr>
                        <a:t> </a:t>
                      </a:r>
                      <a:r>
                        <a:rPr lang="en-US" altLang="ko-KR" sz="1100" b="0">
                          <a:solidFill>
                            <a:srgbClr val="00338D"/>
                          </a:solidFill>
                          <a:cs typeface="KPMG Extralight"/>
                        </a:rPr>
                        <a:t>adjustments summary</a:t>
                      </a:r>
                      <a:endParaRPr lang="en-US" altLang="ko-KR" sz="1100" b="0" dirty="0">
                        <a:solidFill>
                          <a:srgbClr val="00338D"/>
                        </a:solidFill>
                        <a:cs typeface="KPMG Extraligh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7</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8404351"/>
                  </a:ext>
                </a:extLst>
              </a:tr>
              <a:tr h="248575">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Company overview</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rPr>
                        <a:t>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2363946"/>
                  </a:ext>
                </a:extLst>
              </a:tr>
              <a:tr h="256769">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Business overview</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rPr>
                        <a:t>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104111"/>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Business flow</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1</a:t>
                      </a:r>
                      <a:r>
                        <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3984899"/>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PL overview</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1</a:t>
                      </a:r>
                      <a:r>
                        <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8621638"/>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Quality of Earnings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13</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998735"/>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a:solidFill>
                            <a:srgbClr val="00338D"/>
                          </a:solidFill>
                          <a:cs typeface="KPMG Extralight"/>
                        </a:rPr>
                        <a:t>Adjusted PL overview</a:t>
                      </a:r>
                      <a:endParaRPr lang="en-US" altLang="ko-KR" sz="1100" b="0" dirty="0">
                        <a:solidFill>
                          <a:srgbClr val="00338D"/>
                        </a:solidFill>
                        <a:cs typeface="KPMG Extraligh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16</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6924125"/>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a:solidFill>
                            <a:srgbClr val="00338D"/>
                          </a:solidFill>
                          <a:cs typeface="KPMG Extralight"/>
                        </a:rPr>
                        <a:t>BS overview</a:t>
                      </a:r>
                      <a:endParaRPr lang="en-US" altLang="ko-KR" sz="1100" b="0" dirty="0">
                        <a:solidFill>
                          <a:srgbClr val="00338D"/>
                        </a:solidFill>
                        <a:cs typeface="KPMG Extraligh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19</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2413866"/>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Quality of net Assets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21</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6312636"/>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Cash flow</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22</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0727471"/>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Revenue bridge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23</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6162005"/>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r>
                        <a:rPr lang="en-US" altLang="ko-KR" sz="1100" b="0" dirty="0">
                          <a:solidFill>
                            <a:srgbClr val="00338D"/>
                          </a:solidFill>
                          <a:cs typeface="KPMG Extralight"/>
                        </a:rPr>
                        <a:t>EBITDA bridge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algn="r" defTabSz="914400" rtl="0" eaLnBrk="1" fontAlgn="ctr" latinLnBrk="1" hangingPunct="1"/>
                      <a:r>
                        <a:rPr lang="en-US" altLang="ko-KR" sz="1100" b="0" i="0" u="none" strike="noStrike" kern="1200">
                          <a:solidFill>
                            <a:srgbClr val="00338D"/>
                          </a:solidFill>
                          <a:effectLst/>
                          <a:latin typeface="Arial" panose="020B0604020202020204" pitchFamily="34" charset="0"/>
                          <a:ea typeface="맑은 고딕" panose="020B0503020000020004" pitchFamily="50" charset="-127"/>
                          <a:cs typeface="+mn-cs"/>
                        </a:rPr>
                        <a:t>25</a:t>
                      </a:r>
                      <a:endParaRPr lang="en-US" altLang="ko-KR" sz="1100" b="0" i="0" u="none" strike="noStrike" kern="1200" dirty="0">
                        <a:solidFill>
                          <a:srgbClr val="00338D"/>
                        </a:solidFill>
                        <a:effectLst/>
                        <a:latin typeface="Arial" panose="020B0604020202020204" pitchFamily="34" charset="0"/>
                        <a:ea typeface="맑은 고딕" panose="020B0503020000020004" pitchFamily="50" charset="-127"/>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3247934"/>
                  </a:ext>
                </a:extLst>
              </a:tr>
              <a:tr h="277106">
                <a:tc>
                  <a:txBody>
                    <a:bodyPr/>
                    <a:lstStyle/>
                    <a:p>
                      <a:pPr algn="l" fontAlgn="ctr"/>
                      <a:r>
                        <a:rPr lang="en-US" altLang="ko-KR" sz="11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Key findings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r" fontAlgn="ctr"/>
                      <a:r>
                        <a:rPr lang="en-US" altLang="ko-KR" sz="1100" b="1" i="0" u="none" strike="noStrike">
                          <a:solidFill>
                            <a:srgbClr val="00338D"/>
                          </a:solidFill>
                          <a:effectLst/>
                          <a:latin typeface="Arial" panose="020B0604020202020204" pitchFamily="34" charset="0"/>
                          <a:ea typeface="맑은 고딕" panose="020B0503020000020004" pitchFamily="50" charset="-127"/>
                        </a:rPr>
                        <a:t>26</a:t>
                      </a:r>
                      <a:endParaRPr lang="en-US" altLang="ko-KR" sz="1100" b="1" i="0" u="none" strike="noStrike" dirty="0">
                        <a:solidFill>
                          <a:srgbClr val="00338D"/>
                        </a:solidFill>
                        <a:effectLst/>
                        <a:latin typeface="Arial" panose="020B0604020202020204" pitchFamily="34" charset="0"/>
                        <a:ea typeface="맑은 고딕" panose="020B0503020000020004" pitchFamily="50"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4854815"/>
                  </a:ext>
                </a:extLst>
              </a:tr>
              <a:tr h="277106">
                <a:tc>
                  <a:txBody>
                    <a:bodyPr/>
                    <a:lstStyle/>
                    <a:p>
                      <a:pPr algn="l" fontAlgn="ctr"/>
                      <a:r>
                        <a:rPr lang="en-US" altLang="ko-KR" sz="1100" b="1" i="0" u="none" strike="noStrike" dirty="0">
                          <a:solidFill>
                            <a:srgbClr val="00338D"/>
                          </a:solidFill>
                          <a:effectLst/>
                          <a:latin typeface="Arial" panose="020B0604020202020204" pitchFamily="34" charset="0"/>
                          <a:ea typeface="맑은 고딕" panose="020B0503020000020004" pitchFamily="50" charset="-127"/>
                          <a:cs typeface="Arial" panose="020B0604020202020204" pitchFamily="34" charset="0"/>
                        </a:rPr>
                        <a:t>Appendices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r" fontAlgn="ctr"/>
                      <a:r>
                        <a:rPr lang="en-US" altLang="ko-KR" sz="1100" b="1" i="0" u="none" strike="noStrike">
                          <a:solidFill>
                            <a:srgbClr val="00338D"/>
                          </a:solidFill>
                          <a:effectLst/>
                          <a:latin typeface="Arial" panose="020B0604020202020204" pitchFamily="34" charset="0"/>
                          <a:ea typeface="맑은 고딕" panose="020B0503020000020004" pitchFamily="50" charset="-127"/>
                        </a:rPr>
                        <a:t>39</a:t>
                      </a:r>
                      <a:endParaRPr lang="en-US" altLang="ko-KR" sz="1100" b="1" i="0" u="none" strike="noStrike" dirty="0">
                        <a:solidFill>
                          <a:srgbClr val="00338D"/>
                        </a:solidFill>
                        <a:effectLst/>
                        <a:latin typeface="Arial" panose="020B0604020202020204" pitchFamily="34" charset="0"/>
                        <a:ea typeface="맑은 고딕" panose="020B0503020000020004" pitchFamily="50"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5789552"/>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endParaRPr lang="en-US" altLang="ko-KR" sz="1100" b="1" dirty="0">
                        <a:solidFill>
                          <a:srgbClr val="00338D"/>
                        </a:solidFill>
                        <a:cs typeface="KPMG Extraligh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r" fontAlgn="ctr"/>
                      <a:endParaRPr lang="en-US" altLang="ko-KR" sz="1100" b="1" i="0" u="none" strike="noStrike" dirty="0">
                        <a:solidFill>
                          <a:srgbClr val="00338D"/>
                        </a:solidFill>
                        <a:effectLst/>
                        <a:latin typeface="Arial" panose="020B0604020202020204" pitchFamily="34" charset="0"/>
                        <a:ea typeface="맑은 고딕" panose="020B0503020000020004" pitchFamily="50"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2935049"/>
                  </a:ext>
                </a:extLst>
              </a:tr>
              <a:tr h="277106">
                <a:tc>
                  <a:txBody>
                    <a:bodyPr/>
                    <a:lstStyle/>
                    <a:p>
                      <a:pPr marL="177800" marR="0" lvl="2" indent="-177800" algn="l" defTabSz="914400" rtl="0" eaLnBrk="1" fontAlgn="base" latinLnBrk="0" hangingPunct="1">
                        <a:lnSpc>
                          <a:spcPct val="100000"/>
                        </a:lnSpc>
                        <a:spcBef>
                          <a:spcPts val="600"/>
                        </a:spcBef>
                        <a:spcAft>
                          <a:spcPct val="0"/>
                        </a:spcAft>
                        <a:buClr>
                          <a:srgbClr val="97989A"/>
                        </a:buClr>
                        <a:buSzPct val="100000"/>
                        <a:buFont typeface="Arial" pitchFamily="34" charset="0"/>
                        <a:buChar char="■"/>
                        <a:tabLst/>
                        <a:defRPr/>
                      </a:pPr>
                      <a:endParaRPr lang="ko-KR" altLang="en-US" sz="1100" b="0" dirty="0">
                        <a:solidFill>
                          <a:srgbClr val="00338D"/>
                        </a:solidFill>
                        <a:cs typeface="KPMG Extraligh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r" fontAlgn="ctr"/>
                      <a:endParaRPr lang="en-US" altLang="ko-KR" sz="1100" b="0" i="0" u="none" strike="noStrike" dirty="0">
                        <a:solidFill>
                          <a:srgbClr val="00338D"/>
                        </a:solidFill>
                        <a:effectLst/>
                        <a:latin typeface="Arial" panose="020B0604020202020204" pitchFamily="34" charset="0"/>
                        <a:ea typeface="맑은 고딕" panose="020B0503020000020004" pitchFamily="50" charset="-127"/>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7437088"/>
                  </a:ext>
                </a:extLst>
              </a:tr>
            </a:tbl>
          </a:graphicData>
        </a:graphic>
      </p:graphicFrame>
    </p:spTree>
    <p:extLst>
      <p:ext uri="{BB962C8B-B14F-4D97-AF65-F5344CB8AC3E}">
        <p14:creationId xmlns:p14="http://schemas.microsoft.com/office/powerpoint/2010/main" val="2447023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2">
            <a:extLst>
              <a:ext uri="{FF2B5EF4-FFF2-40B4-BE49-F238E27FC236}">
                <a16:creationId xmlns:a16="http://schemas.microsoft.com/office/drawing/2014/main" id="{3FE68DE2-7C1D-4F1C-BACD-A54F21B1C846}"/>
              </a:ext>
            </a:extLst>
          </p:cNvPr>
          <p:cNvSpPr/>
          <p:nvPr>
            <p:custDataLst>
              <p:tags r:id="rId1"/>
            </p:custDataLst>
          </p:nvPr>
        </p:nvSpPr>
        <p:spPr>
          <a:xfrm>
            <a:off x="442571" y="4777806"/>
            <a:ext cx="2127616" cy="39871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680" dirty="0">
                <a:solidFill>
                  <a:schemeClr val="tx1"/>
                </a:solidFill>
                <a:latin typeface="Arial" panose="020B0604020202020204" pitchFamily="34" charset="0"/>
                <a:ea typeface="맑은 고딕" panose="020B0503020000020004" pitchFamily="50" charset="-127"/>
              </a:rPr>
              <a:t>2019</a:t>
            </a:r>
            <a:r>
              <a:rPr lang="ko-KR" altLang="en-US" sz="680" dirty="0">
                <a:solidFill>
                  <a:schemeClr val="tx1"/>
                </a:solidFill>
                <a:latin typeface="Arial" panose="020B0604020202020204" pitchFamily="34" charset="0"/>
                <a:ea typeface="맑은 고딕" panose="020B0503020000020004" pitchFamily="50" charset="-127"/>
              </a:rPr>
              <a:t>년 중국에서 </a:t>
            </a:r>
            <a:r>
              <a:rPr lang="ko-KR" altLang="en-US" sz="680" dirty="0" err="1">
                <a:solidFill>
                  <a:schemeClr val="tx1"/>
                </a:solidFill>
                <a:latin typeface="Arial" panose="020B0604020202020204" pitchFamily="34" charset="0"/>
                <a:ea typeface="맑은 고딕" panose="020B0503020000020004" pitchFamily="50" charset="-127"/>
              </a:rPr>
              <a:t>돼지열별</a:t>
            </a:r>
            <a:r>
              <a:rPr lang="ko-KR" altLang="en-US" sz="680" dirty="0">
                <a:solidFill>
                  <a:schemeClr val="tx1"/>
                </a:solidFill>
                <a:latin typeface="Arial" panose="020B0604020202020204" pitchFamily="34" charset="0"/>
                <a:ea typeface="맑은 고딕" panose="020B0503020000020004" pitchFamily="50" charset="-127"/>
              </a:rPr>
              <a:t> 유행에 따른 살처분으로 검사 대상 개체 수가 감소</a:t>
            </a:r>
            <a:r>
              <a:rPr lang="en-US" altLang="ko-KR" sz="680" dirty="0">
                <a:solidFill>
                  <a:schemeClr val="tx1"/>
                </a:solidFill>
                <a:latin typeface="Arial" panose="020B0604020202020204" pitchFamily="34" charset="0"/>
                <a:ea typeface="맑은 고딕" panose="020B0503020000020004" pitchFamily="50" charset="-127"/>
              </a:rPr>
              <a:t>, </a:t>
            </a:r>
            <a:r>
              <a:rPr lang="ko-KR" altLang="en-US" sz="680" dirty="0">
                <a:solidFill>
                  <a:schemeClr val="tx1"/>
                </a:solidFill>
                <a:latin typeface="Arial" panose="020B0604020202020204" pitchFamily="34" charset="0"/>
                <a:ea typeface="맑은 고딕" panose="020B0503020000020004" pitchFamily="50" charset="-127"/>
              </a:rPr>
              <a:t>돼지 진단키트 매출 감소</a:t>
            </a:r>
            <a:endParaRPr lang="en-US" altLang="ko-KR" sz="680" dirty="0">
              <a:solidFill>
                <a:schemeClr val="tx1"/>
              </a:solidFill>
            </a:endParaRPr>
          </a:p>
        </p:txBody>
      </p:sp>
      <p:pic>
        <p:nvPicPr>
          <p:cNvPr id="19" name="그림 18">
            <a:extLst>
              <a:ext uri="{FF2B5EF4-FFF2-40B4-BE49-F238E27FC236}">
                <a16:creationId xmlns:a16="http://schemas.microsoft.com/office/drawing/2014/main" id="{6CFEF370-649E-4C1A-8E36-1672A0E35E77}"/>
              </a:ext>
            </a:extLst>
          </p:cNvPr>
          <p:cNvPicPr>
            <a:picLocks noChangeAspect="1" noChangeArrowheads="1"/>
            <a:extLst>
              <a:ext uri="{84589F7E-364E-4C9E-8A38-B11213B215E9}">
                <a14:cameraTool xmlns:a14="http://schemas.microsoft.com/office/drawing/2010/main" cellRange="$B$4:$J$22"/>
              </a:ext>
            </a:extLst>
          </p:cNvPicPr>
          <p:nvPr/>
        </p:nvPicPr>
        <p:blipFill>
          <a:blip r:embed="rId6"/>
          <a:srcRect/>
          <a:stretch>
            <a:fillRect/>
          </a:stretch>
        </p:blipFill>
        <p:spPr bwMode="auto">
          <a:xfrm>
            <a:off x="415635" y="1370210"/>
            <a:ext cx="4895850" cy="335280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7" name="Rectangle 2">
            <a:extLst>
              <a:ext uri="{FF2B5EF4-FFF2-40B4-BE49-F238E27FC236}">
                <a16:creationId xmlns:a16="http://schemas.microsoft.com/office/drawing/2014/main" id="{E169AE4B-97D5-416B-9DC1-580E56396CF5}"/>
              </a:ext>
            </a:extLst>
          </p:cNvPr>
          <p:cNvSpPr txBox="1">
            <a:spLocks noChangeArrowheads="1"/>
          </p:cNvSpPr>
          <p:nvPr/>
        </p:nvSpPr>
        <p:spPr bwMode="gray">
          <a:xfrm>
            <a:off x="249515" y="1691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   Revenue </a:t>
            </a:r>
            <a:r>
              <a:rPr lang="en-US" altLang="ko-KR" sz="3000" b="1" dirty="0">
                <a:solidFill>
                  <a:srgbClr val="00338D"/>
                </a:solidFill>
                <a:cs typeface="KPMG Extralight"/>
              </a:rPr>
              <a:t>by disease</a:t>
            </a:r>
          </a:p>
        </p:txBody>
      </p:sp>
      <p:sp>
        <p:nvSpPr>
          <p:cNvPr id="18" name="Text Placeholder 3">
            <a:extLst>
              <a:ext uri="{FF2B5EF4-FFF2-40B4-BE49-F238E27FC236}">
                <a16:creationId xmlns:a16="http://schemas.microsoft.com/office/drawing/2014/main" id="{0FEB5DA2-0932-4ADA-8EB3-48C7203E08FF}"/>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endPar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endParaRPr>
          </a:p>
        </p:txBody>
      </p:sp>
      <p:sp>
        <p:nvSpPr>
          <p:cNvPr id="8" name="직사각형 7">
            <a:extLst>
              <a:ext uri="{FF2B5EF4-FFF2-40B4-BE49-F238E27FC236}">
                <a16:creationId xmlns:a16="http://schemas.microsoft.com/office/drawing/2014/main" id="{30F80901-0F79-4E61-B160-192DEDADE5F2}"/>
              </a:ext>
            </a:extLst>
          </p:cNvPr>
          <p:cNvSpPr/>
          <p:nvPr/>
        </p:nvSpPr>
        <p:spPr>
          <a:xfrm>
            <a:off x="415635" y="739350"/>
            <a:ext cx="9009022" cy="57606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회사는 주요 동물 질환에 대한 진단키트 제품을 보유하고 있습니다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매출액 기준 상위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10</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개 질환이 차지하는 비중은 </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68%</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로 전체 매출 중 주요 제품의 비중이 높습니다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p>
          <a:p>
            <a:pPr marL="166507" indent="-166507">
              <a:lnSpc>
                <a:spcPct val="120000"/>
              </a:lnSpc>
              <a:buFont typeface="Arial" panose="020B0604020202020204" pitchFamily="34" charset="0"/>
              <a:buChar char="•"/>
            </a:pP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내수 시장은 관급 시장으로 정부의 방역 예산에 의해 시장 규모가 결정되고 있습니다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내수 시장의 매출 규모는 안정적이나 신규 질병에 대한 예산이 책정되지 않으면 성장폭은 제한적입니다</a:t>
            </a:r>
            <a:r>
              <a:rPr lang="en-US" altLang="ko-KR" sz="874"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endParaRPr lang="en-US" altLang="ko-KR" sz="874" dirty="0">
              <a:solidFill>
                <a:srgbClr val="00338D"/>
              </a:solidFill>
              <a:latin typeface="Arial" panose="020B0604020202020204" pitchFamily="34" charset="0"/>
              <a:ea typeface="맑은 고딕" panose="020B0503020000020004" pitchFamily="50" charset="-127"/>
            </a:endParaRPr>
          </a:p>
        </p:txBody>
      </p:sp>
      <p:pic>
        <p:nvPicPr>
          <p:cNvPr id="10" name="그림 9">
            <a:extLst>
              <a:ext uri="{FF2B5EF4-FFF2-40B4-BE49-F238E27FC236}">
                <a16:creationId xmlns:a16="http://schemas.microsoft.com/office/drawing/2014/main" id="{4D5E3C27-E25F-4724-8995-17337263CE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8050" y="1370210"/>
            <a:ext cx="3814045" cy="412488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2">
            <a:extLst>
              <a:ext uri="{FF2B5EF4-FFF2-40B4-BE49-F238E27FC236}">
                <a16:creationId xmlns:a16="http://schemas.microsoft.com/office/drawing/2014/main" id="{B1EC8C06-0F20-41A5-8AE5-6EB2D10941F2}"/>
              </a:ext>
            </a:extLst>
          </p:cNvPr>
          <p:cNvSpPr/>
          <p:nvPr>
            <p:custDataLst>
              <p:tags r:id="rId2"/>
            </p:custDataLst>
          </p:nvPr>
        </p:nvSpPr>
        <p:spPr>
          <a:xfrm>
            <a:off x="1752295" y="2318004"/>
            <a:ext cx="1335249" cy="16797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t" anchorCtr="0"/>
          <a:lstStyle/>
          <a:p>
            <a:pPr latinLnBrk="1"/>
            <a:endParaRPr lang="en-US" altLang="ko-KR" sz="680" b="1" dirty="0">
              <a:solidFill>
                <a:schemeClr val="tx1"/>
              </a:solidFill>
            </a:endParaRPr>
          </a:p>
        </p:txBody>
      </p:sp>
      <p:sp>
        <p:nvSpPr>
          <p:cNvPr id="14" name="타원 13">
            <a:extLst>
              <a:ext uri="{FF2B5EF4-FFF2-40B4-BE49-F238E27FC236}">
                <a16:creationId xmlns:a16="http://schemas.microsoft.com/office/drawing/2014/main" id="{65C94B86-E6CC-4560-8495-B1B346D32626}"/>
              </a:ext>
            </a:extLst>
          </p:cNvPr>
          <p:cNvSpPr/>
          <p:nvPr/>
        </p:nvSpPr>
        <p:spPr>
          <a:xfrm>
            <a:off x="379732" y="4744154"/>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6" name="Rounded Rectangle 2">
            <a:extLst>
              <a:ext uri="{FF2B5EF4-FFF2-40B4-BE49-F238E27FC236}">
                <a16:creationId xmlns:a16="http://schemas.microsoft.com/office/drawing/2014/main" id="{6F29707F-C38D-447B-A1D6-B52DBA82611B}"/>
              </a:ext>
            </a:extLst>
          </p:cNvPr>
          <p:cNvSpPr/>
          <p:nvPr>
            <p:custDataLst>
              <p:tags r:id="rId3"/>
            </p:custDataLst>
          </p:nvPr>
        </p:nvSpPr>
        <p:spPr>
          <a:xfrm>
            <a:off x="1772327" y="2991196"/>
            <a:ext cx="1335249" cy="16797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t" anchorCtr="0"/>
          <a:lstStyle/>
          <a:p>
            <a:pPr latinLnBrk="1"/>
            <a:endParaRPr lang="en-US" altLang="ko-KR" sz="680" b="1" dirty="0">
              <a:solidFill>
                <a:schemeClr val="tx1"/>
              </a:solidFill>
            </a:endParaRPr>
          </a:p>
        </p:txBody>
      </p:sp>
      <p:sp>
        <p:nvSpPr>
          <p:cNvPr id="21" name="타원 20">
            <a:extLst>
              <a:ext uri="{FF2B5EF4-FFF2-40B4-BE49-F238E27FC236}">
                <a16:creationId xmlns:a16="http://schemas.microsoft.com/office/drawing/2014/main" id="{D6C3C0EE-E3B0-4D5B-AB9F-BBCE85498481}"/>
              </a:ext>
            </a:extLst>
          </p:cNvPr>
          <p:cNvSpPr/>
          <p:nvPr/>
        </p:nvSpPr>
        <p:spPr>
          <a:xfrm>
            <a:off x="1695730" y="2255169"/>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22" name="타원 21">
            <a:extLst>
              <a:ext uri="{FF2B5EF4-FFF2-40B4-BE49-F238E27FC236}">
                <a16:creationId xmlns:a16="http://schemas.microsoft.com/office/drawing/2014/main" id="{A365D702-0515-494F-A83E-0B1046CEA4EF}"/>
              </a:ext>
            </a:extLst>
          </p:cNvPr>
          <p:cNvSpPr/>
          <p:nvPr/>
        </p:nvSpPr>
        <p:spPr>
          <a:xfrm>
            <a:off x="1709488" y="2936400"/>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Tree>
    <p:extLst>
      <p:ext uri="{BB962C8B-B14F-4D97-AF65-F5344CB8AC3E}">
        <p14:creationId xmlns:p14="http://schemas.microsoft.com/office/powerpoint/2010/main" val="1205316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236277" y="166749"/>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   </a:t>
            </a:r>
            <a:r>
              <a:rPr lang="ko-KR" altLang="en-US" sz="2400" b="1">
                <a:solidFill>
                  <a:srgbClr val="00338D"/>
                </a:solidFill>
                <a:cs typeface="KPMG Extralight"/>
              </a:rPr>
              <a:t>거래처별 매출내역</a:t>
            </a:r>
            <a:endParaRPr lang="en-US" altLang="ko-KR" sz="24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1508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회사는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a:t>
            </a:r>
            <a:r>
              <a:rPr lang="en-US" altLang="ko-KR" sz="900">
                <a:solidFill>
                  <a:srgbClr val="00338D"/>
                </a:solidFill>
                <a:latin typeface="Arial" panose="020B0604020202020204" pitchFamily="34" charset="0"/>
                <a:ea typeface="맑은 고딕" panose="020B0503020000020004" pitchFamily="50" charset="-127"/>
              </a:rPr>
              <a:t>LTM</a:t>
            </a:r>
            <a:r>
              <a:rPr lang="ko-KR" altLang="en-US" sz="900">
                <a:solidFill>
                  <a:srgbClr val="00338D"/>
                </a:solidFill>
                <a:latin typeface="Arial" panose="020B0604020202020204" pitchFamily="34" charset="0"/>
                <a:ea typeface="맑은 고딕" panose="020B0503020000020004" pitchFamily="50" charset="-127"/>
              </a:rPr>
              <a:t> 기준 </a:t>
            </a:r>
            <a:r>
              <a:rPr lang="en-US" altLang="ko-KR" sz="900">
                <a:solidFill>
                  <a:srgbClr val="00338D"/>
                </a:solidFill>
                <a:latin typeface="Arial" panose="020B0604020202020204" pitchFamily="34" charset="0"/>
                <a:ea typeface="맑은 고딕" panose="020B0503020000020004" pitchFamily="50" charset="-127"/>
              </a:rPr>
              <a:t>100</a:t>
            </a:r>
            <a:r>
              <a:rPr lang="ko-KR" altLang="en-US" sz="900">
                <a:solidFill>
                  <a:srgbClr val="00338D"/>
                </a:solidFill>
                <a:latin typeface="Arial" panose="020B0604020202020204" pitchFamily="34" charset="0"/>
                <a:ea typeface="맑은 고딕" panose="020B0503020000020004" pitchFamily="50" charset="-127"/>
              </a:rPr>
              <a:t>개의 거래처에 제품</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상품의 납품을 수행하고 있으며</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상위 </a:t>
            </a:r>
            <a:r>
              <a:rPr lang="en-US" altLang="ko-KR" sz="900">
                <a:solidFill>
                  <a:srgbClr val="00338D"/>
                </a:solidFill>
                <a:latin typeface="Arial" panose="020B0604020202020204" pitchFamily="34" charset="0"/>
                <a:ea typeface="맑은 고딕" panose="020B0503020000020004" pitchFamily="50" charset="-127"/>
              </a:rPr>
              <a:t>15</a:t>
            </a:r>
            <a:r>
              <a:rPr lang="ko-KR" altLang="en-US" sz="900">
                <a:solidFill>
                  <a:srgbClr val="00338D"/>
                </a:solidFill>
                <a:latin typeface="Arial" panose="020B0604020202020204" pitchFamily="34" charset="0"/>
                <a:ea typeface="맑은 고딕" panose="020B0503020000020004" pitchFamily="50" charset="-127"/>
              </a:rPr>
              <a:t>개 거래처에 대한 매출액이 전체의 </a:t>
            </a:r>
            <a:r>
              <a:rPr lang="en-US" altLang="ko-KR" sz="900">
                <a:solidFill>
                  <a:srgbClr val="00338D"/>
                </a:solidFill>
                <a:latin typeface="Arial" panose="020B0604020202020204" pitchFamily="34" charset="0"/>
                <a:ea typeface="맑은 고딕" panose="020B0503020000020004" pitchFamily="50" charset="-127"/>
              </a:rPr>
              <a:t>89.7%</a:t>
            </a:r>
            <a:r>
              <a:rPr lang="ko-KR" altLang="en-US" sz="900">
                <a:solidFill>
                  <a:srgbClr val="00338D"/>
                </a:solidFill>
                <a:latin typeface="Arial" panose="020B0604020202020204" pitchFamily="34" charset="0"/>
                <a:ea typeface="맑은 고딕" panose="020B0503020000020004" pitchFamily="50" charset="-127"/>
              </a:rPr>
              <a:t>를 차지하고 있습니다</a:t>
            </a:r>
            <a:r>
              <a:rPr lang="en-US" altLang="ko-KR" sz="90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ko-KR" altLang="en-US" sz="900">
                <a:solidFill>
                  <a:srgbClr val="00338D"/>
                </a:solidFill>
                <a:latin typeface="Arial" panose="020B0604020202020204" pitchFamily="34" charset="0"/>
                <a:ea typeface="맑은 고딕" panose="020B0503020000020004" pitchFamily="50" charset="-127"/>
              </a:rPr>
              <a:t>추가적으로 회사의 매출 중 대리점을 통한 매출 비중은 </a:t>
            </a:r>
            <a:r>
              <a:rPr lang="en-US" altLang="ko-KR" sz="900">
                <a:solidFill>
                  <a:srgbClr val="00338D"/>
                </a:solidFill>
                <a:latin typeface="Arial" panose="020B0604020202020204" pitchFamily="34" charset="0"/>
                <a:ea typeface="맑은 고딕" panose="020B0503020000020004" pitchFamily="50" charset="-127"/>
              </a:rPr>
              <a:t>2018</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33.3%</a:t>
            </a:r>
            <a:r>
              <a:rPr lang="ko-KR" altLang="en-US" sz="900">
                <a:solidFill>
                  <a:srgbClr val="00338D"/>
                </a:solidFill>
                <a:latin typeface="Arial" panose="020B0604020202020204" pitchFamily="34" charset="0"/>
                <a:ea typeface="맑은 고딕" panose="020B0503020000020004" pitchFamily="50" charset="-127"/>
              </a:rPr>
              <a:t>에서 </a:t>
            </a:r>
            <a:r>
              <a:rPr lang="en-US" altLang="ko-KR" sz="900">
                <a:solidFill>
                  <a:srgbClr val="00338D"/>
                </a:solidFill>
                <a:latin typeface="Arial" panose="020B0604020202020204" pitchFamily="34" charset="0"/>
                <a:ea typeface="맑은 고딕" panose="020B0503020000020004" pitchFamily="50" charset="-127"/>
              </a:rPr>
              <a:t>2021</a:t>
            </a:r>
            <a:r>
              <a:rPr lang="ko-KR" altLang="en-US" sz="900">
                <a:solidFill>
                  <a:srgbClr val="00338D"/>
                </a:solidFill>
                <a:latin typeface="Arial" panose="020B0604020202020204" pitchFamily="34" charset="0"/>
                <a:ea typeface="맑은 고딕" panose="020B0503020000020004" pitchFamily="50" charset="-127"/>
              </a:rPr>
              <a:t>년 </a:t>
            </a:r>
            <a:r>
              <a:rPr lang="en-US" altLang="ko-KR" sz="900">
                <a:solidFill>
                  <a:srgbClr val="00338D"/>
                </a:solidFill>
                <a:latin typeface="Arial" panose="020B0604020202020204" pitchFamily="34" charset="0"/>
                <a:ea typeface="맑은 고딕" panose="020B0503020000020004" pitchFamily="50" charset="-127"/>
              </a:rPr>
              <a:t>6</a:t>
            </a:r>
            <a:r>
              <a:rPr lang="ko-KR" altLang="en-US" sz="900">
                <a:solidFill>
                  <a:srgbClr val="00338D"/>
                </a:solidFill>
                <a:latin typeface="Arial" panose="020B0604020202020204" pitchFamily="34" charset="0"/>
                <a:ea typeface="맑은 고딕" panose="020B0503020000020004" pitchFamily="50" charset="-127"/>
              </a:rPr>
              <a:t>월</a:t>
            </a:r>
            <a:r>
              <a:rPr lang="en-US" altLang="ko-KR" sz="90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 </a:t>
            </a:r>
            <a:r>
              <a:rPr lang="en-US" altLang="ko-KR" sz="900">
                <a:solidFill>
                  <a:srgbClr val="00338D"/>
                </a:solidFill>
                <a:latin typeface="Arial" panose="020B0604020202020204" pitchFamily="34" charset="0"/>
                <a:ea typeface="맑은 고딕" panose="020B0503020000020004" pitchFamily="50" charset="-127"/>
              </a:rPr>
              <a:t>57.5%</a:t>
            </a:r>
            <a:r>
              <a:rPr lang="ko-KR" altLang="en-US" sz="900">
                <a:solidFill>
                  <a:srgbClr val="00338D"/>
                </a:solidFill>
                <a:latin typeface="Arial" panose="020B0604020202020204" pitchFamily="34" charset="0"/>
                <a:ea typeface="맑은 고딕" panose="020B0503020000020004" pitchFamily="50" charset="-127"/>
              </a:rPr>
              <a:t>로 </a:t>
            </a:r>
            <a:r>
              <a:rPr lang="en-US" altLang="ko-KR" sz="900">
                <a:solidFill>
                  <a:srgbClr val="00338D"/>
                </a:solidFill>
                <a:latin typeface="Arial" panose="020B0604020202020204" pitchFamily="34" charset="0"/>
                <a:ea typeface="맑은 고딕" panose="020B0503020000020004" pitchFamily="50" charset="-127"/>
              </a:rPr>
              <a:t>24.2% </a:t>
            </a:r>
            <a:r>
              <a:rPr lang="ko-KR" altLang="en-US" sz="900">
                <a:solidFill>
                  <a:srgbClr val="00338D"/>
                </a:solidFill>
                <a:latin typeface="Arial" panose="020B0604020202020204" pitchFamily="34" charset="0"/>
                <a:ea typeface="맑은 고딕" panose="020B0503020000020004" pitchFamily="50" charset="-127"/>
              </a:rPr>
              <a:t>증가하였습니다</a:t>
            </a:r>
            <a:r>
              <a:rPr lang="en-US" altLang="ko-KR" sz="900">
                <a:solidFill>
                  <a:srgbClr val="00338D"/>
                </a:solidFill>
                <a:latin typeface="Arial" panose="020B0604020202020204" pitchFamily="34" charset="0"/>
                <a:ea typeface="맑은 고딕" panose="020B0503020000020004" pitchFamily="50" charset="-127"/>
              </a:rPr>
              <a:t>. </a:t>
            </a:r>
            <a:r>
              <a:rPr lang="ko-KR" altLang="en-US" sz="900">
                <a:solidFill>
                  <a:srgbClr val="00338D"/>
                </a:solidFill>
                <a:latin typeface="Arial" panose="020B0604020202020204" pitchFamily="34" charset="0"/>
                <a:ea typeface="맑은 고딕" panose="020B0503020000020004" pitchFamily="50" charset="-127"/>
              </a:rPr>
              <a:t>이는 동원파마를 통한 국내유통비중의 증가와 </a:t>
            </a:r>
            <a:r>
              <a:rPr lang="en-US" altLang="ko-KR" sz="900">
                <a:solidFill>
                  <a:srgbClr val="00338D"/>
                </a:solidFill>
                <a:latin typeface="Arial" panose="020B0604020202020204" pitchFamily="34" charset="0"/>
                <a:ea typeface="맑은 고딕" panose="020B0503020000020004" pitchFamily="50" charset="-127"/>
              </a:rPr>
              <a:t>2020</a:t>
            </a:r>
            <a:r>
              <a:rPr lang="ko-KR" altLang="en-US" sz="900">
                <a:solidFill>
                  <a:srgbClr val="00338D"/>
                </a:solidFill>
                <a:latin typeface="Arial" panose="020B0604020202020204" pitchFamily="34" charset="0"/>
                <a:ea typeface="맑은 고딕" panose="020B0503020000020004" pitchFamily="50" charset="-127"/>
              </a:rPr>
              <a:t>년 해외</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중국</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의 신규대리점모집</a:t>
            </a:r>
            <a:r>
              <a:rPr lang="en-US" altLang="ko-KR" sz="900">
                <a:solidFill>
                  <a:srgbClr val="00338D"/>
                </a:solidFill>
                <a:latin typeface="Arial" panose="020B0604020202020204" pitchFamily="34" charset="0"/>
                <a:ea typeface="맑은 고딕" panose="020B0503020000020004" pitchFamily="50" charset="-127"/>
              </a:rPr>
              <a:t>(Beijing Wanbo Biotechnology)</a:t>
            </a:r>
            <a:r>
              <a:rPr lang="ko-KR" altLang="en-US" sz="900">
                <a:solidFill>
                  <a:srgbClr val="00338D"/>
                </a:solidFill>
                <a:latin typeface="Arial" panose="020B0604020202020204" pitchFamily="34" charset="0"/>
                <a:ea typeface="맑은 고딕" panose="020B0503020000020004" pitchFamily="50" charset="-127"/>
              </a:rPr>
              <a:t>에 따름입니다</a:t>
            </a:r>
            <a:r>
              <a:rPr lang="en-US" altLang="ko-KR" sz="900">
                <a:solidFill>
                  <a:srgbClr val="00338D"/>
                </a:solidFill>
                <a:latin typeface="Arial" panose="020B0604020202020204" pitchFamily="34" charset="0"/>
                <a:ea typeface="맑은 고딕" panose="020B0503020000020004" pitchFamily="50" charset="-127"/>
              </a:rPr>
              <a:t>.</a:t>
            </a:r>
            <a:r>
              <a:rPr lang="ko-KR" altLang="en-US" sz="900">
                <a:solidFill>
                  <a:srgbClr val="00338D"/>
                </a:solidFill>
                <a:latin typeface="Arial" panose="020B0604020202020204" pitchFamily="34" charset="0"/>
                <a:ea typeface="맑은 고딕" panose="020B0503020000020004" pitchFamily="50" charset="-127"/>
              </a:rPr>
              <a:t>   </a:t>
            </a:r>
            <a:endParaRPr lang="en-US" altLang="ko-KR" sz="900">
              <a:solidFill>
                <a:srgbClr val="00338D"/>
              </a:solidFill>
              <a:latin typeface="Arial" panose="020B0604020202020204" pitchFamily="34" charset="0"/>
              <a:ea typeface="맑은 고딕" panose="020B0503020000020004" pitchFamily="50" charset="-127"/>
            </a:endParaRPr>
          </a:p>
        </p:txBody>
      </p:sp>
      <p:sp>
        <p:nvSpPr>
          <p:cNvPr id="39" name="Text Placeholder 3">
            <a:extLst>
              <a:ext uri="{FF2B5EF4-FFF2-40B4-BE49-F238E27FC236}">
                <a16:creationId xmlns:a16="http://schemas.microsoft.com/office/drawing/2014/main" id="{406E2D37-BF0A-4122-88DE-F5CCE0ECB5BE}"/>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endPar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endParaRPr>
          </a:p>
        </p:txBody>
      </p:sp>
      <p:pic>
        <p:nvPicPr>
          <p:cNvPr id="6" name="그림 5">
            <a:extLst>
              <a:ext uri="{FF2B5EF4-FFF2-40B4-BE49-F238E27FC236}">
                <a16:creationId xmlns:a16="http://schemas.microsoft.com/office/drawing/2014/main" id="{396A8F98-E243-4086-8815-2CEDB08A7CF3}"/>
              </a:ext>
            </a:extLst>
          </p:cNvPr>
          <p:cNvPicPr>
            <a:picLocks noChangeAspect="1"/>
          </p:cNvPicPr>
          <p:nvPr/>
        </p:nvPicPr>
        <p:blipFill>
          <a:blip r:embed="rId3"/>
          <a:stretch>
            <a:fillRect/>
          </a:stretch>
        </p:blipFill>
        <p:spPr>
          <a:xfrm>
            <a:off x="5499390" y="1422400"/>
            <a:ext cx="3990975" cy="3009900"/>
          </a:xfrm>
          <a:prstGeom prst="rect">
            <a:avLst/>
          </a:prstGeom>
        </p:spPr>
      </p:pic>
      <p:sp>
        <p:nvSpPr>
          <p:cNvPr id="50" name="TextBox 49">
            <a:extLst>
              <a:ext uri="{FF2B5EF4-FFF2-40B4-BE49-F238E27FC236}">
                <a16:creationId xmlns:a16="http://schemas.microsoft.com/office/drawing/2014/main" id="{57C97FF1-9CD3-4BD6-A56E-9EA6E00A36CE}"/>
              </a:ext>
            </a:extLst>
          </p:cNvPr>
          <p:cNvSpPr txBox="1"/>
          <p:nvPr/>
        </p:nvSpPr>
        <p:spPr>
          <a:xfrm>
            <a:off x="370605" y="5817847"/>
            <a:ext cx="1106569" cy="147130"/>
          </a:xfrm>
          <a:prstGeom prst="rect">
            <a:avLst/>
          </a:prstGeom>
          <a:noFill/>
        </p:spPr>
        <p:txBody>
          <a:bodyPr wrap="square" lIns="54610" tIns="54610" rIns="54610" bIns="5461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80"/>
              </a:lnSpc>
              <a:spcAft>
                <a:spcPts val="600"/>
              </a:spcAft>
            </a:pPr>
            <a:r>
              <a:rPr lang="en-US" altLang="ko-KR" sz="600" i="1" dirty="0">
                <a:solidFill>
                  <a:schemeClr val="tx2"/>
                </a:solidFill>
              </a:rPr>
              <a:t>Source: </a:t>
            </a:r>
            <a:r>
              <a:rPr lang="ko-KR" altLang="en-US" sz="600" i="1" dirty="0">
                <a:solidFill>
                  <a:schemeClr val="tx2"/>
                </a:solidFill>
              </a:rPr>
              <a:t>회사제공자료</a:t>
            </a:r>
            <a:endParaRPr lang="en-US" altLang="ko-KR" sz="600" i="1" dirty="0">
              <a:solidFill>
                <a:schemeClr val="tx2"/>
              </a:solidFill>
            </a:endParaRPr>
          </a:p>
        </p:txBody>
      </p:sp>
      <p:pic>
        <p:nvPicPr>
          <p:cNvPr id="11" name="그림 10">
            <a:extLst>
              <a:ext uri="{FF2B5EF4-FFF2-40B4-BE49-F238E27FC236}">
                <a16:creationId xmlns:a16="http://schemas.microsoft.com/office/drawing/2014/main" id="{3246EB4E-6D48-465D-BF8A-4A3C3C50BD69}"/>
              </a:ext>
            </a:extLst>
          </p:cNvPr>
          <p:cNvPicPr>
            <a:picLocks noChangeAspect="1"/>
          </p:cNvPicPr>
          <p:nvPr/>
        </p:nvPicPr>
        <p:blipFill>
          <a:blip r:embed="rId4"/>
          <a:stretch>
            <a:fillRect/>
          </a:stretch>
        </p:blipFill>
        <p:spPr>
          <a:xfrm>
            <a:off x="5499390" y="4452979"/>
            <a:ext cx="3638550" cy="1943100"/>
          </a:xfrm>
          <a:prstGeom prst="rect">
            <a:avLst/>
          </a:prstGeom>
        </p:spPr>
      </p:pic>
      <p:pic>
        <p:nvPicPr>
          <p:cNvPr id="13" name="그림 12">
            <a:extLst>
              <a:ext uri="{FF2B5EF4-FFF2-40B4-BE49-F238E27FC236}">
                <a16:creationId xmlns:a16="http://schemas.microsoft.com/office/drawing/2014/main" id="{BB02C671-E60F-415C-A25C-B579EFE26E62}"/>
              </a:ext>
            </a:extLst>
          </p:cNvPr>
          <p:cNvPicPr>
            <a:picLocks noChangeAspect="1"/>
          </p:cNvPicPr>
          <p:nvPr/>
        </p:nvPicPr>
        <p:blipFill>
          <a:blip r:embed="rId5"/>
          <a:stretch>
            <a:fillRect/>
          </a:stretch>
        </p:blipFill>
        <p:spPr>
          <a:xfrm>
            <a:off x="415635" y="1422400"/>
            <a:ext cx="5038725" cy="4381500"/>
          </a:xfrm>
          <a:prstGeom prst="rect">
            <a:avLst/>
          </a:prstGeom>
        </p:spPr>
      </p:pic>
    </p:spTree>
    <p:extLst>
      <p:ext uri="{BB962C8B-B14F-4D97-AF65-F5344CB8AC3E}">
        <p14:creationId xmlns:p14="http://schemas.microsoft.com/office/powerpoint/2010/main" val="10326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hart2">
            <a:extLst>
              <a:ext uri="{FF2B5EF4-FFF2-40B4-BE49-F238E27FC236}">
                <a16:creationId xmlns:a16="http://schemas.microsoft.com/office/drawing/2014/main" id="{CC883ADE-D018-4F70-8DC0-ECBF0EC3DF5C}"/>
              </a:ext>
            </a:extLst>
          </p:cNvPr>
          <p:cNvGraphicFramePr>
            <a:graphicFrameLocks/>
          </p:cNvGraphicFramePr>
          <p:nvPr/>
        </p:nvGraphicFramePr>
        <p:xfrm>
          <a:off x="349605" y="3945242"/>
          <a:ext cx="5673338" cy="28271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1">
            <a:extLst>
              <a:ext uri="{FF2B5EF4-FFF2-40B4-BE49-F238E27FC236}">
                <a16:creationId xmlns:a16="http://schemas.microsoft.com/office/drawing/2014/main" id="{CA6A2764-649C-4146-91A6-5B31E6770E54}"/>
              </a:ext>
            </a:extLst>
          </p:cNvPr>
          <p:cNvGraphicFramePr>
            <a:graphicFrameLocks/>
          </p:cNvGraphicFramePr>
          <p:nvPr/>
        </p:nvGraphicFramePr>
        <p:xfrm>
          <a:off x="311504" y="1425404"/>
          <a:ext cx="5798581" cy="34361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1" name="Chart3">
            <a:extLst>
              <a:ext uri="{FF2B5EF4-FFF2-40B4-BE49-F238E27FC236}">
                <a16:creationId xmlns:a16="http://schemas.microsoft.com/office/drawing/2014/main" id="{A3F8EB22-95D5-4568-B4EF-7D1B07070DD5}"/>
              </a:ext>
            </a:extLst>
          </p:cNvPr>
          <p:cNvGraphicFramePr>
            <a:graphicFrameLocks/>
          </p:cNvGraphicFramePr>
          <p:nvPr/>
        </p:nvGraphicFramePr>
        <p:xfrm>
          <a:off x="5064004" y="1558704"/>
          <a:ext cx="5918032" cy="3308582"/>
        </p:xfrm>
        <a:graphic>
          <a:graphicData uri="http://schemas.openxmlformats.org/drawingml/2006/chart">
            <c:chart xmlns:c="http://schemas.openxmlformats.org/drawingml/2006/chart" xmlns:r="http://schemas.openxmlformats.org/officeDocument/2006/relationships" r:id="rId7"/>
          </a:graphicData>
        </a:graphic>
      </p:graphicFrame>
      <p:sp>
        <p:nvSpPr>
          <p:cNvPr id="51" name="직사각형 50">
            <a:extLst>
              <a:ext uri="{FF2B5EF4-FFF2-40B4-BE49-F238E27FC236}">
                <a16:creationId xmlns:a16="http://schemas.microsoft.com/office/drawing/2014/main" id="{4CD9EEA3-343E-4792-95AF-71F500B4D005}"/>
              </a:ext>
            </a:extLst>
          </p:cNvPr>
          <p:cNvSpPr/>
          <p:nvPr/>
        </p:nvSpPr>
        <p:spPr>
          <a:xfrm>
            <a:off x="5122672" y="1556322"/>
            <a:ext cx="4370462" cy="4712747"/>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5635" y="756760"/>
            <a:ext cx="9077499" cy="693272"/>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상품매출은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3,170</a:t>
            </a:r>
            <a:r>
              <a:rPr lang="ko-KR" altLang="en-US" sz="900" dirty="0">
                <a:solidFill>
                  <a:srgbClr val="00338D"/>
                </a:solidFill>
                <a:latin typeface="Arial" panose="020B0604020202020204" pitchFamily="34" charset="0"/>
                <a:ea typeface="맑은 고딕" panose="020B0503020000020004" pitchFamily="50" charset="-127"/>
              </a:rPr>
              <a:t>백만원에서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dirty="0">
                <a:solidFill>
                  <a:srgbClr val="00338D"/>
                </a:solidFill>
                <a:latin typeface="Arial" panose="020B0604020202020204" pitchFamily="34" charset="0"/>
                <a:ea typeface="맑은 고딕" panose="020B0503020000020004" pitchFamily="50" charset="-127"/>
              </a:rPr>
              <a:t>기준 </a:t>
            </a:r>
            <a:r>
              <a:rPr lang="en-US" altLang="ko-KR" sz="900" dirty="0">
                <a:solidFill>
                  <a:srgbClr val="00338D"/>
                </a:solidFill>
                <a:latin typeface="Arial" panose="020B0604020202020204" pitchFamily="34" charset="0"/>
                <a:ea typeface="맑은 고딕" panose="020B0503020000020004" pitchFamily="50" charset="-127"/>
              </a:rPr>
              <a:t>1,283</a:t>
            </a:r>
            <a:r>
              <a:rPr lang="ko-KR" altLang="en-US" sz="900" dirty="0">
                <a:solidFill>
                  <a:srgbClr val="00338D"/>
                </a:solidFill>
                <a:latin typeface="Arial" panose="020B0604020202020204" pitchFamily="34" charset="0"/>
                <a:ea typeface="맑은 고딕" panose="020B0503020000020004" pitchFamily="50" charset="-127"/>
              </a:rPr>
              <a:t>백만원으로 </a:t>
            </a:r>
            <a:r>
              <a:rPr lang="en-US" altLang="ko-KR" sz="900" dirty="0">
                <a:solidFill>
                  <a:srgbClr val="00338D"/>
                </a:solidFill>
                <a:latin typeface="Arial" panose="020B0604020202020204" pitchFamily="34" charset="0"/>
                <a:ea typeface="맑은 고딕" panose="020B0503020000020004" pitchFamily="50" charset="-127"/>
              </a:rPr>
              <a:t>CAGR (30.4)%</a:t>
            </a:r>
            <a:r>
              <a:rPr lang="ko-KR" altLang="en-US" sz="900" dirty="0">
                <a:solidFill>
                  <a:srgbClr val="00338D"/>
                </a:solidFill>
                <a:latin typeface="Arial" panose="020B0604020202020204" pitchFamily="34" charset="0"/>
                <a:ea typeface="맑은 고딕" panose="020B0503020000020004" pitchFamily="50" charset="-127"/>
              </a:rPr>
              <a:t>으로 감소하였습니다</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상품매출의 </a:t>
            </a:r>
            <a:r>
              <a:rPr lang="en-US" altLang="ko-KR" sz="900" dirty="0">
                <a:solidFill>
                  <a:srgbClr val="00338D"/>
                </a:solidFill>
                <a:latin typeface="Arial" panose="020B0604020202020204" pitchFamily="34" charset="0"/>
                <a:ea typeface="맑은 고딕" panose="020B0503020000020004" pitchFamily="50" charset="-127"/>
              </a:rPr>
              <a:t>GP%</a:t>
            </a:r>
            <a:r>
              <a:rPr lang="ko-KR" altLang="en-US" sz="900" dirty="0">
                <a:solidFill>
                  <a:srgbClr val="00338D"/>
                </a:solidFill>
                <a:latin typeface="Arial" panose="020B0604020202020204" pitchFamily="34" charset="0"/>
                <a:ea typeface="맑은 고딕" panose="020B0503020000020004" pitchFamily="50" charset="-127"/>
              </a:rPr>
              <a:t>는 동기간 제품매출 </a:t>
            </a:r>
            <a:r>
              <a:rPr lang="en-US" altLang="ko-KR" sz="900" dirty="0">
                <a:solidFill>
                  <a:srgbClr val="00338D"/>
                </a:solidFill>
                <a:latin typeface="Arial" panose="020B0604020202020204" pitchFamily="34" charset="0"/>
                <a:ea typeface="맑은 고딕" panose="020B0503020000020004" pitchFamily="50" charset="-127"/>
              </a:rPr>
              <a:t>GP</a:t>
            </a:r>
            <a:r>
              <a:rPr lang="en-US" altLang="ko-KR" sz="900">
                <a:solidFill>
                  <a:srgbClr val="00338D"/>
                </a:solidFill>
                <a:latin typeface="Arial" panose="020B0604020202020204" pitchFamily="34" charset="0"/>
                <a:ea typeface="맑은 고딕" panose="020B0503020000020004" pitchFamily="50" charset="-127"/>
              </a:rPr>
              <a:t>% 59.9%</a:t>
            </a:r>
            <a:r>
              <a:rPr lang="ko-KR" altLang="en-US" sz="900">
                <a:solidFill>
                  <a:srgbClr val="00338D"/>
                </a:solidFill>
                <a:latin typeface="Arial" panose="020B0604020202020204" pitchFamily="34" charset="0"/>
                <a:ea typeface="맑은 고딕" panose="020B0503020000020004" pitchFamily="50" charset="-127"/>
              </a:rPr>
              <a:t>보다 </a:t>
            </a:r>
            <a:r>
              <a:rPr lang="en-US" altLang="ko-KR" sz="900">
                <a:solidFill>
                  <a:srgbClr val="00338D"/>
                </a:solidFill>
                <a:latin typeface="Arial" panose="020B0604020202020204" pitchFamily="34" charset="0"/>
                <a:ea typeface="맑은 고딕" panose="020B0503020000020004" pitchFamily="50" charset="-127"/>
              </a:rPr>
              <a:t>39.1% </a:t>
            </a:r>
            <a:r>
              <a:rPr lang="ko-KR" altLang="en-US" sz="900">
                <a:solidFill>
                  <a:srgbClr val="00338D"/>
                </a:solidFill>
                <a:latin typeface="Arial" panose="020B0604020202020204" pitchFamily="34" charset="0"/>
                <a:ea typeface="맑은 고딕" panose="020B0503020000020004" pitchFamily="50" charset="-127"/>
              </a:rPr>
              <a:t>낮은 </a:t>
            </a:r>
            <a:r>
              <a:rPr lang="en-US" altLang="ko-KR" sz="900">
                <a:solidFill>
                  <a:srgbClr val="00338D"/>
                </a:solidFill>
                <a:latin typeface="Arial" panose="020B0604020202020204" pitchFamily="34" charset="0"/>
                <a:ea typeface="맑은 고딕" panose="020B0503020000020004" pitchFamily="50" charset="-127"/>
              </a:rPr>
              <a:t>20.8</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이며</a:t>
            </a:r>
            <a:r>
              <a:rPr lang="en-US" altLang="ko-KR" sz="900" dirty="0">
                <a:solidFill>
                  <a:srgbClr val="00338D"/>
                </a:solidFill>
                <a:latin typeface="Arial" panose="020B0604020202020204" pitchFamily="34" charset="0"/>
                <a:ea typeface="맑은 고딕" panose="020B0503020000020004" pitchFamily="50" charset="-127"/>
              </a:rPr>
              <a:t>, 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a:solidFill>
                  <a:srgbClr val="00338D"/>
                </a:solidFill>
                <a:latin typeface="Arial" panose="020B0604020202020204" pitchFamily="34" charset="0"/>
                <a:ea typeface="맑은 고딕" panose="020B0503020000020004" pitchFamily="50" charset="-127"/>
              </a:rPr>
              <a:t>기준 </a:t>
            </a:r>
            <a:r>
              <a:rPr lang="en-US" altLang="ko-KR" sz="900">
                <a:solidFill>
                  <a:srgbClr val="00338D"/>
                </a:solidFill>
                <a:latin typeface="Arial" panose="020B0604020202020204" pitchFamily="34" charset="0"/>
                <a:ea typeface="맑은 고딕" panose="020B0503020000020004" pitchFamily="50" charset="-127"/>
              </a:rPr>
              <a:t>34.7%</a:t>
            </a:r>
            <a:r>
              <a:rPr lang="ko-KR" altLang="en-US" sz="900" dirty="0">
                <a:solidFill>
                  <a:srgbClr val="00338D"/>
                </a:solidFill>
                <a:latin typeface="Arial" panose="020B0604020202020204" pitchFamily="34" charset="0"/>
                <a:ea typeface="맑은 고딕" panose="020B0503020000020004" pitchFamily="50" charset="-127"/>
              </a:rPr>
              <a:t>입니다</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100X</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PBS</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는 회사 판매 제품</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상품과 무관하게 제약사 요청에 의해 일시적으로 판매한 상품으로 향후에는 발생하지 않을 매출입니다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FBS</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는 회사가 판매하였던 상품으로 수익성이 낮아 일부 품목을 제외하고는 판매를 중단하였습니다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47" name="TextBox 46">
            <a:extLst>
              <a:ext uri="{FF2B5EF4-FFF2-40B4-BE49-F238E27FC236}">
                <a16:creationId xmlns:a16="http://schemas.microsoft.com/office/drawing/2014/main" id="{31654401-0AE6-488A-811D-746CB69FAF6A}"/>
              </a:ext>
            </a:extLst>
          </p:cNvPr>
          <p:cNvSpPr txBox="1"/>
          <p:nvPr/>
        </p:nvSpPr>
        <p:spPr>
          <a:xfrm>
            <a:off x="944389" y="5899857"/>
            <a:ext cx="3138084" cy="365934"/>
          </a:xfrm>
          <a:prstGeom prst="rect">
            <a:avLst/>
          </a:prstGeom>
          <a:noFill/>
        </p:spPr>
        <p:txBody>
          <a:bodyPr wrap="square" lIns="54610" tIns="54610" rIns="54610" bIns="54610" rtlCol="0">
            <a:noAutofit/>
          </a:bodyPr>
          <a:lstStyle/>
          <a:p>
            <a:pPr>
              <a:lnSpc>
                <a:spcPts val="80"/>
              </a:lnSpc>
              <a:spcAft>
                <a:spcPts val="600"/>
              </a:spcAft>
            </a:pPr>
            <a:r>
              <a:rPr lang="en-US" altLang="ko-KR" sz="600" i="1" dirty="0">
                <a:solidFill>
                  <a:schemeClr val="tx2"/>
                </a:solidFill>
              </a:rPr>
              <a:t>Source</a:t>
            </a:r>
            <a:r>
              <a:rPr lang="en-US" altLang="ko-KR" sz="600" i="1">
                <a:solidFill>
                  <a:schemeClr val="tx2"/>
                </a:solidFill>
              </a:rPr>
              <a:t>: </a:t>
            </a:r>
            <a:r>
              <a:rPr lang="ko-KR" altLang="en-US" sz="600" i="1">
                <a:solidFill>
                  <a:schemeClr val="tx2"/>
                </a:solidFill>
              </a:rPr>
              <a:t>회사제공자료</a:t>
            </a:r>
            <a:endParaRPr lang="en-US" altLang="ko-KR" sz="600" i="1">
              <a:solidFill>
                <a:schemeClr val="tx2"/>
              </a:solidFill>
            </a:endParaRPr>
          </a:p>
          <a:p>
            <a:pPr>
              <a:lnSpc>
                <a:spcPts val="80"/>
              </a:lnSpc>
              <a:spcAft>
                <a:spcPts val="600"/>
              </a:spcAft>
            </a:pPr>
            <a:r>
              <a:rPr lang="en-US" altLang="ko-KR" sz="600" i="1">
                <a:solidFill>
                  <a:schemeClr val="tx2"/>
                </a:solidFill>
              </a:rPr>
              <a:t>Note: </a:t>
            </a:r>
            <a:r>
              <a:rPr lang="ko-KR" altLang="en-US" sz="600" i="1">
                <a:solidFill>
                  <a:schemeClr val="tx2"/>
                </a:solidFill>
              </a:rPr>
              <a:t>해당 </a:t>
            </a:r>
            <a:r>
              <a:rPr lang="en-US" altLang="ko-KR" sz="600" i="1">
                <a:solidFill>
                  <a:schemeClr val="tx2"/>
                </a:solidFill>
              </a:rPr>
              <a:t>GP%</a:t>
            </a:r>
            <a:r>
              <a:rPr lang="ko-KR" altLang="en-US" sz="600" i="1">
                <a:solidFill>
                  <a:schemeClr val="tx2"/>
                </a:solidFill>
              </a:rPr>
              <a:t>는  내부거래 관련 조정사항 반영 후 금액으로 계산됨</a:t>
            </a:r>
            <a:endParaRPr lang="en-US" altLang="ko-KR" sz="600" i="1" dirty="0">
              <a:solidFill>
                <a:schemeClr val="tx2"/>
              </a:solidFill>
            </a:endParaRPr>
          </a:p>
        </p:txBody>
      </p:sp>
      <p:sp>
        <p:nvSpPr>
          <p:cNvPr id="83" name="직사각형 82">
            <a:extLst>
              <a:ext uri="{FF2B5EF4-FFF2-40B4-BE49-F238E27FC236}">
                <a16:creationId xmlns:a16="http://schemas.microsoft.com/office/drawing/2014/main" id="{F6E5F375-2744-4AC4-A39F-03F65B4C5F7F}"/>
              </a:ext>
            </a:extLst>
          </p:cNvPr>
          <p:cNvSpPr/>
          <p:nvPr/>
        </p:nvSpPr>
        <p:spPr>
          <a:xfrm>
            <a:off x="1263094" y="3355815"/>
            <a:ext cx="406179" cy="14446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338D"/>
                </a:highlight>
              </a:rPr>
              <a:t>(69.0%)</a:t>
            </a:r>
            <a:endParaRPr lang="ko-KR" altLang="en-US" sz="900" dirty="0">
              <a:solidFill>
                <a:schemeClr val="bg1"/>
              </a:solidFill>
              <a:highlight>
                <a:srgbClr val="00338D"/>
              </a:highlight>
            </a:endParaRPr>
          </a:p>
        </p:txBody>
      </p:sp>
      <p:sp>
        <p:nvSpPr>
          <p:cNvPr id="84" name="직사각형 83">
            <a:extLst>
              <a:ext uri="{FF2B5EF4-FFF2-40B4-BE49-F238E27FC236}">
                <a16:creationId xmlns:a16="http://schemas.microsoft.com/office/drawing/2014/main" id="{8D2625AC-CAD8-4D26-8461-C4C2B9CDD830}"/>
              </a:ext>
            </a:extLst>
          </p:cNvPr>
          <p:cNvSpPr/>
          <p:nvPr/>
        </p:nvSpPr>
        <p:spPr>
          <a:xfrm>
            <a:off x="1263094" y="2938080"/>
            <a:ext cx="406178" cy="11267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91DA"/>
                </a:highlight>
              </a:rPr>
              <a:t>(30.7%)</a:t>
            </a:r>
            <a:endParaRPr lang="ko-KR" altLang="en-US" sz="900" dirty="0">
              <a:solidFill>
                <a:schemeClr val="bg1"/>
              </a:solidFill>
              <a:highlight>
                <a:srgbClr val="0091DA"/>
              </a:highlight>
            </a:endParaRPr>
          </a:p>
        </p:txBody>
      </p:sp>
      <p:sp>
        <p:nvSpPr>
          <p:cNvPr id="49" name="TextBox 48">
            <a:extLst>
              <a:ext uri="{FF2B5EF4-FFF2-40B4-BE49-F238E27FC236}">
                <a16:creationId xmlns:a16="http://schemas.microsoft.com/office/drawing/2014/main" id="{7E59128E-1BF7-4221-B00B-2335F35FD5CB}"/>
              </a:ext>
            </a:extLst>
          </p:cNvPr>
          <p:cNvSpPr txBox="1"/>
          <p:nvPr/>
        </p:nvSpPr>
        <p:spPr>
          <a:xfrm>
            <a:off x="944389" y="3781132"/>
            <a:ext cx="2028719" cy="266700"/>
          </a:xfrm>
          <a:prstGeom prst="rect">
            <a:avLst/>
          </a:prstGeom>
          <a:noFill/>
        </p:spPr>
        <p:txBody>
          <a:bodyPr wrap="square" lIns="54610" tIns="54610" rIns="54610" bIns="54610" rtlCol="0">
            <a:noAutofit/>
          </a:bodyPr>
          <a:lstStyle/>
          <a:p>
            <a:pPr>
              <a:lnSpc>
                <a:spcPts val="80"/>
              </a:lnSpc>
              <a:spcAft>
                <a:spcPts val="600"/>
              </a:spcAft>
            </a:pPr>
            <a:r>
              <a:rPr lang="en-US" altLang="ko-KR" sz="600" i="1">
                <a:solidFill>
                  <a:schemeClr val="tx2"/>
                </a:solidFill>
              </a:rPr>
              <a:t>Source: </a:t>
            </a:r>
            <a:r>
              <a:rPr lang="ko-KR" altLang="en-US" sz="600" i="1">
                <a:solidFill>
                  <a:schemeClr val="tx2"/>
                </a:solidFill>
              </a:rPr>
              <a:t>회사제공자료</a:t>
            </a:r>
            <a:endParaRPr lang="en-US" altLang="ko-KR" sz="600" i="1">
              <a:solidFill>
                <a:schemeClr val="tx2"/>
              </a:solidFill>
            </a:endParaRPr>
          </a:p>
        </p:txBody>
      </p:sp>
      <p:sp>
        <p:nvSpPr>
          <p:cNvPr id="3" name="자유형: 도형 2">
            <a:extLst>
              <a:ext uri="{FF2B5EF4-FFF2-40B4-BE49-F238E27FC236}">
                <a16:creationId xmlns:a16="http://schemas.microsoft.com/office/drawing/2014/main" id="{B27C9D15-96DF-4337-96BA-DCA51E9EF0D9}"/>
              </a:ext>
            </a:extLst>
          </p:cNvPr>
          <p:cNvSpPr/>
          <p:nvPr/>
        </p:nvSpPr>
        <p:spPr>
          <a:xfrm>
            <a:off x="1722120" y="2400300"/>
            <a:ext cx="243840" cy="121920"/>
          </a:xfrm>
          <a:custGeom>
            <a:avLst/>
            <a:gdLst>
              <a:gd name="connsiteX0" fmla="*/ 0 w 243840"/>
              <a:gd name="connsiteY0" fmla="*/ 7620 h 121920"/>
              <a:gd name="connsiteX1" fmla="*/ 243840 w 243840"/>
              <a:gd name="connsiteY1" fmla="*/ 0 h 121920"/>
              <a:gd name="connsiteX2" fmla="*/ 236220 w 243840"/>
              <a:gd name="connsiteY2" fmla="*/ 121920 h 121920"/>
            </a:gdLst>
            <a:ahLst/>
            <a:cxnLst>
              <a:cxn ang="0">
                <a:pos x="connsiteX0" y="connsiteY0"/>
              </a:cxn>
              <a:cxn ang="0">
                <a:pos x="connsiteX1" y="connsiteY1"/>
              </a:cxn>
              <a:cxn ang="0">
                <a:pos x="connsiteX2" y="connsiteY2"/>
              </a:cxn>
            </a:cxnLst>
            <a:rect l="l" t="t" r="r" b="b"/>
            <a:pathLst>
              <a:path w="243840" h="121920">
                <a:moveTo>
                  <a:pt x="0" y="7620"/>
                </a:moveTo>
                <a:lnTo>
                  <a:pt x="243840" y="0"/>
                </a:lnTo>
                <a:lnTo>
                  <a:pt x="236220" y="12192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901C9FAB-0111-4EB4-8BFB-F5E41AC38C24}"/>
              </a:ext>
            </a:extLst>
          </p:cNvPr>
          <p:cNvSpPr/>
          <p:nvPr/>
        </p:nvSpPr>
        <p:spPr>
          <a:xfrm>
            <a:off x="2050958" y="3287118"/>
            <a:ext cx="406179" cy="14446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338D"/>
                </a:highlight>
              </a:rPr>
              <a:t>(78.8%)</a:t>
            </a:r>
            <a:endParaRPr lang="ko-KR" altLang="en-US" sz="900" dirty="0">
              <a:solidFill>
                <a:schemeClr val="bg1"/>
              </a:solidFill>
              <a:highlight>
                <a:srgbClr val="00338D"/>
              </a:highlight>
            </a:endParaRPr>
          </a:p>
        </p:txBody>
      </p:sp>
      <p:sp>
        <p:nvSpPr>
          <p:cNvPr id="50" name="직사각형 49">
            <a:extLst>
              <a:ext uri="{FF2B5EF4-FFF2-40B4-BE49-F238E27FC236}">
                <a16:creationId xmlns:a16="http://schemas.microsoft.com/office/drawing/2014/main" id="{4CAEE2DF-CA1F-4FA6-BBF8-1E9DAA0E30E6}"/>
              </a:ext>
            </a:extLst>
          </p:cNvPr>
          <p:cNvSpPr/>
          <p:nvPr/>
        </p:nvSpPr>
        <p:spPr>
          <a:xfrm>
            <a:off x="2050959" y="2857025"/>
            <a:ext cx="406178" cy="11267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91DA"/>
                </a:highlight>
              </a:rPr>
              <a:t>(21.0%)</a:t>
            </a:r>
            <a:endParaRPr lang="ko-KR" altLang="en-US" sz="900" dirty="0">
              <a:solidFill>
                <a:schemeClr val="bg1"/>
              </a:solidFill>
              <a:highlight>
                <a:srgbClr val="0091DA"/>
              </a:highlight>
            </a:endParaRPr>
          </a:p>
        </p:txBody>
      </p:sp>
      <p:sp>
        <p:nvSpPr>
          <p:cNvPr id="52" name="직사각형 51">
            <a:extLst>
              <a:ext uri="{FF2B5EF4-FFF2-40B4-BE49-F238E27FC236}">
                <a16:creationId xmlns:a16="http://schemas.microsoft.com/office/drawing/2014/main" id="{4EF97EAB-0D8E-42FA-B81E-2D7ABC6315FA}"/>
              </a:ext>
            </a:extLst>
          </p:cNvPr>
          <p:cNvSpPr/>
          <p:nvPr/>
        </p:nvSpPr>
        <p:spPr>
          <a:xfrm>
            <a:off x="2845600" y="2521183"/>
            <a:ext cx="406178" cy="11267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91DA"/>
                </a:highlight>
              </a:rPr>
              <a:t>(7.7%)</a:t>
            </a:r>
            <a:endParaRPr lang="ko-KR" altLang="en-US" sz="900" dirty="0">
              <a:solidFill>
                <a:schemeClr val="bg1"/>
              </a:solidFill>
              <a:highlight>
                <a:srgbClr val="0091DA"/>
              </a:highlight>
            </a:endParaRPr>
          </a:p>
        </p:txBody>
      </p:sp>
      <p:sp>
        <p:nvSpPr>
          <p:cNvPr id="53" name="직사각형 52">
            <a:extLst>
              <a:ext uri="{FF2B5EF4-FFF2-40B4-BE49-F238E27FC236}">
                <a16:creationId xmlns:a16="http://schemas.microsoft.com/office/drawing/2014/main" id="{83B84F25-17FF-48F2-AE62-22287AD8D7B7}"/>
              </a:ext>
            </a:extLst>
          </p:cNvPr>
          <p:cNvSpPr/>
          <p:nvPr/>
        </p:nvSpPr>
        <p:spPr>
          <a:xfrm>
            <a:off x="2845600" y="3090191"/>
            <a:ext cx="406179" cy="14446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338D"/>
                </a:highlight>
              </a:rPr>
              <a:t>(92.3%)</a:t>
            </a:r>
            <a:endParaRPr lang="ko-KR" altLang="en-US" sz="900" dirty="0">
              <a:solidFill>
                <a:schemeClr val="bg1"/>
              </a:solidFill>
              <a:highlight>
                <a:srgbClr val="00338D"/>
              </a:highlight>
            </a:endParaRPr>
          </a:p>
        </p:txBody>
      </p:sp>
      <p:sp>
        <p:nvSpPr>
          <p:cNvPr id="54" name="직사각형 53">
            <a:extLst>
              <a:ext uri="{FF2B5EF4-FFF2-40B4-BE49-F238E27FC236}">
                <a16:creationId xmlns:a16="http://schemas.microsoft.com/office/drawing/2014/main" id="{CB8EC9EC-C325-4FF3-AD45-8B661BC86341}"/>
              </a:ext>
            </a:extLst>
          </p:cNvPr>
          <p:cNvSpPr/>
          <p:nvPr/>
        </p:nvSpPr>
        <p:spPr>
          <a:xfrm>
            <a:off x="3624998" y="3150168"/>
            <a:ext cx="406179" cy="144468"/>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338D"/>
                </a:highlight>
              </a:rPr>
              <a:t>(89.8%)</a:t>
            </a:r>
            <a:endParaRPr lang="ko-KR" altLang="en-US" sz="900" dirty="0">
              <a:solidFill>
                <a:schemeClr val="bg1"/>
              </a:solidFill>
              <a:highlight>
                <a:srgbClr val="00338D"/>
              </a:highlight>
            </a:endParaRPr>
          </a:p>
        </p:txBody>
      </p:sp>
      <p:sp>
        <p:nvSpPr>
          <p:cNvPr id="55" name="직사각형 54">
            <a:extLst>
              <a:ext uri="{FF2B5EF4-FFF2-40B4-BE49-F238E27FC236}">
                <a16:creationId xmlns:a16="http://schemas.microsoft.com/office/drawing/2014/main" id="{A0C9E9FD-B2E5-4BEF-9B6B-660A60C54BB2}"/>
              </a:ext>
            </a:extLst>
          </p:cNvPr>
          <p:cNvSpPr/>
          <p:nvPr/>
        </p:nvSpPr>
        <p:spPr>
          <a:xfrm>
            <a:off x="3636793" y="2629058"/>
            <a:ext cx="406178" cy="112678"/>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700">
                <a:solidFill>
                  <a:schemeClr val="bg1"/>
                </a:solidFill>
                <a:highlight>
                  <a:srgbClr val="0091DA"/>
                </a:highlight>
              </a:rPr>
              <a:t>(7.7%)</a:t>
            </a:r>
            <a:endParaRPr lang="ko-KR" altLang="en-US" sz="900" dirty="0">
              <a:solidFill>
                <a:schemeClr val="bg1"/>
              </a:solidFill>
              <a:highlight>
                <a:srgbClr val="0091DA"/>
              </a:highlight>
            </a:endParaRPr>
          </a:p>
        </p:txBody>
      </p:sp>
      <p:sp>
        <p:nvSpPr>
          <p:cNvPr id="2" name="자유형: 도형 1">
            <a:extLst>
              <a:ext uri="{FF2B5EF4-FFF2-40B4-BE49-F238E27FC236}">
                <a16:creationId xmlns:a16="http://schemas.microsoft.com/office/drawing/2014/main" id="{91F82304-8B9D-45D0-B7CF-B33EA396B0D8}"/>
              </a:ext>
            </a:extLst>
          </p:cNvPr>
          <p:cNvSpPr/>
          <p:nvPr/>
        </p:nvSpPr>
        <p:spPr>
          <a:xfrm>
            <a:off x="1736436" y="2706255"/>
            <a:ext cx="249382" cy="9236"/>
          </a:xfrm>
          <a:custGeom>
            <a:avLst/>
            <a:gdLst>
              <a:gd name="connsiteX0" fmla="*/ 0 w 249382"/>
              <a:gd name="connsiteY0" fmla="*/ 0 h 9236"/>
              <a:gd name="connsiteX1" fmla="*/ 249382 w 249382"/>
              <a:gd name="connsiteY1" fmla="*/ 9236 h 9236"/>
            </a:gdLst>
            <a:ahLst/>
            <a:cxnLst>
              <a:cxn ang="0">
                <a:pos x="connsiteX0" y="connsiteY0"/>
              </a:cxn>
              <a:cxn ang="0">
                <a:pos x="connsiteX1" y="connsiteY1"/>
              </a:cxn>
            </a:cxnLst>
            <a:rect l="l" t="t" r="r" b="b"/>
            <a:pathLst>
              <a:path w="249382" h="9236">
                <a:moveTo>
                  <a:pt x="0" y="0"/>
                </a:moveTo>
                <a:lnTo>
                  <a:pt x="249382" y="9236"/>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6B180A5-E491-4BD1-B914-7C596E1C57EB}"/>
              </a:ext>
            </a:extLst>
          </p:cNvPr>
          <p:cNvSpPr/>
          <p:nvPr/>
        </p:nvSpPr>
        <p:spPr>
          <a:xfrm>
            <a:off x="1745673" y="2715491"/>
            <a:ext cx="221672" cy="9236"/>
          </a:xfrm>
          <a:custGeom>
            <a:avLst/>
            <a:gdLst>
              <a:gd name="connsiteX0" fmla="*/ 0 w 221672"/>
              <a:gd name="connsiteY0" fmla="*/ 0 h 9236"/>
              <a:gd name="connsiteX1" fmla="*/ 221672 w 221672"/>
              <a:gd name="connsiteY1" fmla="*/ 9236 h 9236"/>
            </a:gdLst>
            <a:ahLst/>
            <a:cxnLst>
              <a:cxn ang="0">
                <a:pos x="connsiteX0" y="connsiteY0"/>
              </a:cxn>
              <a:cxn ang="0">
                <a:pos x="connsiteX1" y="connsiteY1"/>
              </a:cxn>
            </a:cxnLst>
            <a:rect l="l" t="t" r="r" b="b"/>
            <a:pathLst>
              <a:path w="221672" h="9236">
                <a:moveTo>
                  <a:pt x="0" y="0"/>
                </a:moveTo>
                <a:lnTo>
                  <a:pt x="221672" y="9236"/>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자유형: 도형 5">
            <a:extLst>
              <a:ext uri="{FF2B5EF4-FFF2-40B4-BE49-F238E27FC236}">
                <a16:creationId xmlns:a16="http://schemas.microsoft.com/office/drawing/2014/main" id="{3C78476E-9825-4392-A837-9E19AA43C822}"/>
              </a:ext>
            </a:extLst>
          </p:cNvPr>
          <p:cNvSpPr/>
          <p:nvPr/>
        </p:nvSpPr>
        <p:spPr>
          <a:xfrm>
            <a:off x="1736436" y="2715491"/>
            <a:ext cx="240146" cy="314036"/>
          </a:xfrm>
          <a:custGeom>
            <a:avLst/>
            <a:gdLst>
              <a:gd name="connsiteX0" fmla="*/ 0 w 240146"/>
              <a:gd name="connsiteY0" fmla="*/ 0 h 314036"/>
              <a:gd name="connsiteX1" fmla="*/ 0 w 240146"/>
              <a:gd name="connsiteY1" fmla="*/ 314036 h 314036"/>
              <a:gd name="connsiteX2" fmla="*/ 240146 w 240146"/>
              <a:gd name="connsiteY2" fmla="*/ 166254 h 314036"/>
              <a:gd name="connsiteX3" fmla="*/ 230909 w 240146"/>
              <a:gd name="connsiteY3" fmla="*/ 9236 h 314036"/>
            </a:gdLst>
            <a:ahLst/>
            <a:cxnLst>
              <a:cxn ang="0">
                <a:pos x="connsiteX0" y="connsiteY0"/>
              </a:cxn>
              <a:cxn ang="0">
                <a:pos x="connsiteX1" y="connsiteY1"/>
              </a:cxn>
              <a:cxn ang="0">
                <a:pos x="connsiteX2" y="connsiteY2"/>
              </a:cxn>
              <a:cxn ang="0">
                <a:pos x="connsiteX3" y="connsiteY3"/>
              </a:cxn>
            </a:cxnLst>
            <a:rect l="l" t="t" r="r" b="b"/>
            <a:pathLst>
              <a:path w="240146" h="314036">
                <a:moveTo>
                  <a:pt x="0" y="0"/>
                </a:moveTo>
                <a:lnTo>
                  <a:pt x="0" y="314036"/>
                </a:lnTo>
                <a:lnTo>
                  <a:pt x="240146" y="166254"/>
                </a:lnTo>
                <a:lnTo>
                  <a:pt x="230909" y="9236"/>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도형 8">
            <a:extLst>
              <a:ext uri="{FF2B5EF4-FFF2-40B4-BE49-F238E27FC236}">
                <a16:creationId xmlns:a16="http://schemas.microsoft.com/office/drawing/2014/main" id="{53D133E2-9638-4DF9-979D-3F8F05A2AD66}"/>
              </a:ext>
            </a:extLst>
          </p:cNvPr>
          <p:cNvSpPr/>
          <p:nvPr/>
        </p:nvSpPr>
        <p:spPr>
          <a:xfrm>
            <a:off x="1722120" y="2706255"/>
            <a:ext cx="263698" cy="323272"/>
          </a:xfrm>
          <a:custGeom>
            <a:avLst/>
            <a:gdLst>
              <a:gd name="connsiteX0" fmla="*/ 0 w 286327"/>
              <a:gd name="connsiteY0" fmla="*/ 9236 h 267854"/>
              <a:gd name="connsiteX1" fmla="*/ 277090 w 286327"/>
              <a:gd name="connsiteY1" fmla="*/ 0 h 267854"/>
              <a:gd name="connsiteX2" fmla="*/ 286327 w 286327"/>
              <a:gd name="connsiteY2" fmla="*/ 166254 h 267854"/>
              <a:gd name="connsiteX3" fmla="*/ 36945 w 286327"/>
              <a:gd name="connsiteY3" fmla="*/ 267854 h 267854"/>
              <a:gd name="connsiteX4" fmla="*/ 0 w 286327"/>
              <a:gd name="connsiteY4" fmla="*/ 9236 h 26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27" h="267854">
                <a:moveTo>
                  <a:pt x="0" y="9236"/>
                </a:moveTo>
                <a:lnTo>
                  <a:pt x="277090" y="0"/>
                </a:lnTo>
                <a:lnTo>
                  <a:pt x="286327" y="166254"/>
                </a:lnTo>
                <a:lnTo>
                  <a:pt x="36945" y="267854"/>
                </a:lnTo>
                <a:lnTo>
                  <a:pt x="0" y="9236"/>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13" name="자유형: 도형 12">
            <a:extLst>
              <a:ext uri="{FF2B5EF4-FFF2-40B4-BE49-F238E27FC236}">
                <a16:creationId xmlns:a16="http://schemas.microsoft.com/office/drawing/2014/main" id="{F84F0BB7-C459-4049-BFA0-E639A0F60C68}"/>
              </a:ext>
            </a:extLst>
          </p:cNvPr>
          <p:cNvSpPr/>
          <p:nvPr/>
        </p:nvSpPr>
        <p:spPr>
          <a:xfrm>
            <a:off x="2512291" y="2438400"/>
            <a:ext cx="249381" cy="443345"/>
          </a:xfrm>
          <a:custGeom>
            <a:avLst/>
            <a:gdLst>
              <a:gd name="connsiteX0" fmla="*/ 9236 w 249381"/>
              <a:gd name="connsiteY0" fmla="*/ 258618 h 443345"/>
              <a:gd name="connsiteX1" fmla="*/ 240145 w 249381"/>
              <a:gd name="connsiteY1" fmla="*/ 0 h 443345"/>
              <a:gd name="connsiteX2" fmla="*/ 249381 w 249381"/>
              <a:gd name="connsiteY2" fmla="*/ 73891 h 443345"/>
              <a:gd name="connsiteX3" fmla="*/ 0 w 249381"/>
              <a:gd name="connsiteY3" fmla="*/ 443345 h 443345"/>
              <a:gd name="connsiteX4" fmla="*/ 9236 w 249381"/>
              <a:gd name="connsiteY4" fmla="*/ 258618 h 44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1" h="443345">
                <a:moveTo>
                  <a:pt x="9236" y="258618"/>
                </a:moveTo>
                <a:lnTo>
                  <a:pt x="240145" y="0"/>
                </a:lnTo>
                <a:lnTo>
                  <a:pt x="249381" y="73891"/>
                </a:lnTo>
                <a:lnTo>
                  <a:pt x="0" y="443345"/>
                </a:lnTo>
                <a:lnTo>
                  <a:pt x="9236" y="258618"/>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15" name="자유형: 도형 14">
            <a:extLst>
              <a:ext uri="{FF2B5EF4-FFF2-40B4-BE49-F238E27FC236}">
                <a16:creationId xmlns:a16="http://schemas.microsoft.com/office/drawing/2014/main" id="{08E36943-8443-4F25-86BB-42F3640C056E}"/>
              </a:ext>
            </a:extLst>
          </p:cNvPr>
          <p:cNvSpPr/>
          <p:nvPr/>
        </p:nvSpPr>
        <p:spPr>
          <a:xfrm>
            <a:off x="3315855" y="2438400"/>
            <a:ext cx="221672" cy="193964"/>
          </a:xfrm>
          <a:custGeom>
            <a:avLst/>
            <a:gdLst>
              <a:gd name="connsiteX0" fmla="*/ 0 w 221672"/>
              <a:gd name="connsiteY0" fmla="*/ 0 h 193964"/>
              <a:gd name="connsiteX1" fmla="*/ 221672 w 221672"/>
              <a:gd name="connsiteY1" fmla="*/ 101600 h 193964"/>
              <a:gd name="connsiteX2" fmla="*/ 221672 w 221672"/>
              <a:gd name="connsiteY2" fmla="*/ 193964 h 193964"/>
            </a:gdLst>
            <a:ahLst/>
            <a:cxnLst>
              <a:cxn ang="0">
                <a:pos x="connsiteX0" y="connsiteY0"/>
              </a:cxn>
              <a:cxn ang="0">
                <a:pos x="connsiteX1" y="connsiteY1"/>
              </a:cxn>
              <a:cxn ang="0">
                <a:pos x="connsiteX2" y="connsiteY2"/>
              </a:cxn>
            </a:cxnLst>
            <a:rect l="l" t="t" r="r" b="b"/>
            <a:pathLst>
              <a:path w="221672" h="193964">
                <a:moveTo>
                  <a:pt x="0" y="0"/>
                </a:moveTo>
                <a:lnTo>
                  <a:pt x="221672" y="101600"/>
                </a:lnTo>
                <a:lnTo>
                  <a:pt x="221672" y="193964"/>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957AC417-E425-4528-A653-97F1FDE944AE}"/>
              </a:ext>
            </a:extLst>
          </p:cNvPr>
          <p:cNvSpPr/>
          <p:nvPr/>
        </p:nvSpPr>
        <p:spPr>
          <a:xfrm>
            <a:off x="3306618" y="2429164"/>
            <a:ext cx="240146" cy="203200"/>
          </a:xfrm>
          <a:custGeom>
            <a:avLst/>
            <a:gdLst>
              <a:gd name="connsiteX0" fmla="*/ 0 w 240146"/>
              <a:gd name="connsiteY0" fmla="*/ 0 h 203200"/>
              <a:gd name="connsiteX1" fmla="*/ 0 w 240146"/>
              <a:gd name="connsiteY1" fmla="*/ 83127 h 203200"/>
              <a:gd name="connsiteX2" fmla="*/ 240146 w 240146"/>
              <a:gd name="connsiteY2" fmla="*/ 203200 h 203200"/>
              <a:gd name="connsiteX3" fmla="*/ 240146 w 240146"/>
              <a:gd name="connsiteY3" fmla="*/ 120072 h 203200"/>
              <a:gd name="connsiteX4" fmla="*/ 0 w 240146"/>
              <a:gd name="connsiteY4" fmla="*/ 0 h 2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46" h="203200">
                <a:moveTo>
                  <a:pt x="0" y="0"/>
                </a:moveTo>
                <a:lnTo>
                  <a:pt x="0" y="83127"/>
                </a:lnTo>
                <a:lnTo>
                  <a:pt x="240146" y="203200"/>
                </a:lnTo>
                <a:lnTo>
                  <a:pt x="240146" y="120072"/>
                </a:lnTo>
                <a:lnTo>
                  <a:pt x="0" y="0"/>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err="1">
              <a:solidFill>
                <a:schemeClr val="bg1"/>
              </a:solidFill>
            </a:endParaRPr>
          </a:p>
        </p:txBody>
      </p:sp>
      <p:sp>
        <p:nvSpPr>
          <p:cNvPr id="17" name="자유형: 도형 16">
            <a:extLst>
              <a:ext uri="{FF2B5EF4-FFF2-40B4-BE49-F238E27FC236}">
                <a16:creationId xmlns:a16="http://schemas.microsoft.com/office/drawing/2014/main" id="{2777CFCD-B63A-44A3-8F6B-3F64CBE0612E}"/>
              </a:ext>
            </a:extLst>
          </p:cNvPr>
          <p:cNvSpPr/>
          <p:nvPr/>
        </p:nvSpPr>
        <p:spPr>
          <a:xfrm>
            <a:off x="4082473" y="1553006"/>
            <a:ext cx="1052945" cy="2381685"/>
          </a:xfrm>
          <a:custGeom>
            <a:avLst/>
            <a:gdLst>
              <a:gd name="connsiteX0" fmla="*/ 18472 w 1052945"/>
              <a:gd name="connsiteY0" fmla="*/ 960582 h 2373746"/>
              <a:gd name="connsiteX1" fmla="*/ 1043709 w 1052945"/>
              <a:gd name="connsiteY1" fmla="*/ 0 h 2373746"/>
              <a:gd name="connsiteX2" fmla="*/ 1052945 w 1052945"/>
              <a:gd name="connsiteY2" fmla="*/ 2373746 h 2373746"/>
              <a:gd name="connsiteX3" fmla="*/ 0 w 1052945"/>
              <a:gd name="connsiteY3" fmla="*/ 1062182 h 2373746"/>
              <a:gd name="connsiteX4" fmla="*/ 18472 w 1052945"/>
              <a:gd name="connsiteY4" fmla="*/ 960582 h 2373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45" h="2373746">
                <a:moveTo>
                  <a:pt x="18472" y="960582"/>
                </a:moveTo>
                <a:lnTo>
                  <a:pt x="1043709" y="0"/>
                </a:lnTo>
                <a:cubicBezTo>
                  <a:pt x="1046788" y="791249"/>
                  <a:pt x="1049866" y="1582497"/>
                  <a:pt x="1052945" y="2373746"/>
                </a:cubicBezTo>
                <a:lnTo>
                  <a:pt x="0" y="1062182"/>
                </a:lnTo>
                <a:lnTo>
                  <a:pt x="18472" y="960582"/>
                </a:lnTo>
                <a:close/>
              </a:path>
            </a:pathLst>
          </a:custGeom>
          <a:solidFill>
            <a:srgbClr val="00338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900">
                <a:solidFill>
                  <a:schemeClr val="bg1"/>
                </a:solidFill>
              </a:rPr>
              <a:t>`</a:t>
            </a:r>
            <a:endParaRPr lang="ko-KR" altLang="en-US" sz="900" dirty="0" err="1">
              <a:solidFill>
                <a:schemeClr val="bg1"/>
              </a:solidFill>
            </a:endParaRPr>
          </a:p>
        </p:txBody>
      </p:sp>
      <p:cxnSp>
        <p:nvCxnSpPr>
          <p:cNvPr id="39" name="직선 연결선 38">
            <a:extLst>
              <a:ext uri="{FF2B5EF4-FFF2-40B4-BE49-F238E27FC236}">
                <a16:creationId xmlns:a16="http://schemas.microsoft.com/office/drawing/2014/main" id="{0DACE051-0A7F-44CE-ABB6-95D387B30DAA}"/>
              </a:ext>
            </a:extLst>
          </p:cNvPr>
          <p:cNvCxnSpPr>
            <a:cxnSpLocks/>
          </p:cNvCxnSpPr>
          <p:nvPr/>
        </p:nvCxnSpPr>
        <p:spPr>
          <a:xfrm flipH="1" flipV="1">
            <a:off x="6424463" y="2493475"/>
            <a:ext cx="2061188" cy="529575"/>
          </a:xfrm>
          <a:prstGeom prst="line">
            <a:avLst/>
          </a:prstGeom>
          <a:ln w="12700">
            <a:solidFill>
              <a:srgbClr val="C00000"/>
            </a:solidFill>
            <a:headEnd type="triangle" w="med" len="sm"/>
          </a:ln>
        </p:spPr>
        <p:style>
          <a:lnRef idx="1">
            <a:schemeClr val="accent1"/>
          </a:lnRef>
          <a:fillRef idx="0">
            <a:schemeClr val="accent1"/>
          </a:fillRef>
          <a:effectRef idx="0">
            <a:schemeClr val="accent1"/>
          </a:effectRef>
          <a:fontRef idx="minor">
            <a:schemeClr val="tx1"/>
          </a:fontRef>
        </p:style>
      </p:cxnSp>
      <p:graphicFrame>
        <p:nvGraphicFramePr>
          <p:cNvPr id="87" name="Chart5">
            <a:extLst>
              <a:ext uri="{FF2B5EF4-FFF2-40B4-BE49-F238E27FC236}">
                <a16:creationId xmlns:a16="http://schemas.microsoft.com/office/drawing/2014/main" id="{3EBB7D86-7FD9-42D8-A79B-C2A683C8BD51}"/>
              </a:ext>
            </a:extLst>
          </p:cNvPr>
          <p:cNvGraphicFramePr>
            <a:graphicFrameLocks/>
          </p:cNvGraphicFramePr>
          <p:nvPr/>
        </p:nvGraphicFramePr>
        <p:xfrm>
          <a:off x="4728127" y="3886987"/>
          <a:ext cx="7001905" cy="3308582"/>
        </p:xfrm>
        <a:graphic>
          <a:graphicData uri="http://schemas.openxmlformats.org/drawingml/2006/chart">
            <c:chart xmlns:c="http://schemas.openxmlformats.org/drawingml/2006/chart" xmlns:r="http://schemas.openxmlformats.org/officeDocument/2006/relationships" r:id="rId8"/>
          </a:graphicData>
        </a:graphic>
      </p:graphicFrame>
      <p:sp>
        <p:nvSpPr>
          <p:cNvPr id="88" name="Rounded Rectangle 2">
            <a:extLst>
              <a:ext uri="{FF2B5EF4-FFF2-40B4-BE49-F238E27FC236}">
                <a16:creationId xmlns:a16="http://schemas.microsoft.com/office/drawing/2014/main" id="{29FFBBC3-3E4F-411B-8A32-8BF62E1AFD6F}"/>
              </a:ext>
            </a:extLst>
          </p:cNvPr>
          <p:cNvSpPr/>
          <p:nvPr>
            <p:custDataLst>
              <p:tags r:id="rId1"/>
            </p:custDataLst>
          </p:nvPr>
        </p:nvSpPr>
        <p:spPr>
          <a:xfrm>
            <a:off x="6049817" y="4736442"/>
            <a:ext cx="1293092" cy="592948"/>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p>
            <a:pPr>
              <a:lnSpc>
                <a:spcPct val="120000"/>
              </a:lnSpc>
            </a:pPr>
            <a:r>
              <a:rPr lang="en-US" altLang="ko-KR" sz="700">
                <a:solidFill>
                  <a:schemeClr val="tx1"/>
                </a:solidFill>
              </a:rPr>
              <a:t>2019</a:t>
            </a:r>
            <a:r>
              <a:rPr lang="ko-KR" altLang="en-US" sz="700">
                <a:solidFill>
                  <a:schemeClr val="tx1"/>
                </a:solidFill>
              </a:rPr>
              <a:t>년까지 녹십자수의약품 단일 거래처에 납품하던 상품으로 이후 관련 매출은 존재하지 않음</a:t>
            </a:r>
            <a:r>
              <a:rPr lang="en-US" altLang="ko-KR" sz="700">
                <a:solidFill>
                  <a:schemeClr val="tx1"/>
                </a:solidFill>
              </a:rPr>
              <a:t>.</a:t>
            </a:r>
            <a:endParaRPr lang="en-US" altLang="ko-KR" sz="700" dirty="0">
              <a:solidFill>
                <a:schemeClr val="tx1"/>
              </a:solidFill>
            </a:endParaRPr>
          </a:p>
        </p:txBody>
      </p:sp>
      <p:sp>
        <p:nvSpPr>
          <p:cNvPr id="89" name="Rounded Rectangle 2">
            <a:extLst>
              <a:ext uri="{FF2B5EF4-FFF2-40B4-BE49-F238E27FC236}">
                <a16:creationId xmlns:a16="http://schemas.microsoft.com/office/drawing/2014/main" id="{515A99B3-DA18-49F7-BAD1-BAC336A06422}"/>
              </a:ext>
            </a:extLst>
          </p:cNvPr>
          <p:cNvSpPr/>
          <p:nvPr>
            <p:custDataLst>
              <p:tags r:id="rId2"/>
            </p:custDataLst>
          </p:nvPr>
        </p:nvSpPr>
        <p:spPr>
          <a:xfrm>
            <a:off x="8485651" y="4917823"/>
            <a:ext cx="942509" cy="37855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lstStyle/>
          <a:p>
            <a:pPr>
              <a:lnSpc>
                <a:spcPct val="120000"/>
              </a:lnSpc>
            </a:pPr>
            <a:r>
              <a:rPr lang="ko-KR" altLang="en-US" sz="700">
                <a:solidFill>
                  <a:schemeClr val="tx1"/>
                </a:solidFill>
              </a:rPr>
              <a:t>매입단가 인상으로 인한 판매비중 축소</a:t>
            </a:r>
            <a:endParaRPr lang="en-US" altLang="ko-KR" sz="700" dirty="0">
              <a:solidFill>
                <a:schemeClr val="tx1"/>
              </a:solidFill>
            </a:endParaRPr>
          </a:p>
        </p:txBody>
      </p:sp>
      <p:sp>
        <p:nvSpPr>
          <p:cNvPr id="32" name="Rectangle 2">
            <a:extLst>
              <a:ext uri="{FF2B5EF4-FFF2-40B4-BE49-F238E27FC236}">
                <a16:creationId xmlns:a16="http://schemas.microsoft.com/office/drawing/2014/main" id="{34582F00-536F-41B1-9770-DE73E517A997}"/>
              </a:ext>
            </a:extLst>
          </p:cNvPr>
          <p:cNvSpPr txBox="1">
            <a:spLocks noChangeArrowheads="1"/>
          </p:cNvSpPr>
          <p:nvPr/>
        </p:nvSpPr>
        <p:spPr bwMode="gray">
          <a:xfrm>
            <a:off x="237023" y="161788"/>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   </a:t>
            </a:r>
            <a:r>
              <a:rPr lang="ko-KR" altLang="en-US" sz="2400" b="1">
                <a:solidFill>
                  <a:srgbClr val="00338D"/>
                </a:solidFill>
                <a:cs typeface="KPMG Extralight"/>
              </a:rPr>
              <a:t>상품 </a:t>
            </a:r>
            <a:r>
              <a:rPr lang="ko-KR" altLang="en-US" sz="2400" b="1" dirty="0">
                <a:solidFill>
                  <a:srgbClr val="00338D"/>
                </a:solidFill>
                <a:cs typeface="KPMG Extralight"/>
              </a:rPr>
              <a:t>매출 감소</a:t>
            </a:r>
            <a:endParaRPr lang="en-US" altLang="ko-KR" sz="2400" b="1" dirty="0">
              <a:solidFill>
                <a:srgbClr val="00338D"/>
              </a:solidFill>
              <a:cs typeface="KPMG Extralight"/>
            </a:endParaRPr>
          </a:p>
        </p:txBody>
      </p:sp>
      <p:sp>
        <p:nvSpPr>
          <p:cNvPr id="33" name="Text Placeholder 3">
            <a:extLst>
              <a:ext uri="{FF2B5EF4-FFF2-40B4-BE49-F238E27FC236}">
                <a16:creationId xmlns:a16="http://schemas.microsoft.com/office/drawing/2014/main" id="{63950A1A-A3EE-41CE-B377-F0833D80FDA8}"/>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endPar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650718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405155" y="181376"/>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dirty="0">
                <a:solidFill>
                  <a:srgbClr val="00338D"/>
                </a:solidFill>
                <a:cs typeface="KPMG Extralight"/>
              </a:rPr>
              <a:t>COGS Overview</a:t>
            </a:r>
          </a:p>
        </p:txBody>
      </p:sp>
      <p:sp>
        <p:nvSpPr>
          <p:cNvPr id="63" name="직사각형 62">
            <a:extLst>
              <a:ext uri="{FF2B5EF4-FFF2-40B4-BE49-F238E27FC236}">
                <a16:creationId xmlns:a16="http://schemas.microsoft.com/office/drawing/2014/main" id="{E4815193-A458-4940-852F-E1589E8E8D5A}"/>
              </a:ext>
            </a:extLst>
          </p:cNvPr>
          <p:cNvSpPr/>
          <p:nvPr/>
        </p:nvSpPr>
        <p:spPr>
          <a:xfrm>
            <a:off x="394237" y="833771"/>
            <a:ext cx="9075078" cy="59736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제조원가율은 </a:t>
            </a:r>
            <a:r>
              <a:rPr lang="en-US" altLang="ko-KR" sz="900" dirty="0">
                <a:solidFill>
                  <a:srgbClr val="00338D"/>
                </a:solidFill>
                <a:latin typeface="Arial" panose="020B0604020202020204" pitchFamily="34" charset="0"/>
                <a:ea typeface="맑은 고딕" panose="020B0503020000020004" pitchFamily="50" charset="-127"/>
              </a:rPr>
              <a:t>30.4%~41.9% </a:t>
            </a:r>
            <a:r>
              <a:rPr lang="ko-KR" altLang="en-US" sz="900" dirty="0">
                <a:solidFill>
                  <a:srgbClr val="00338D"/>
                </a:solidFill>
                <a:latin typeface="Arial" panose="020B0604020202020204" pitchFamily="34" charset="0"/>
                <a:ea typeface="맑은 고딕" panose="020B0503020000020004" pitchFamily="50" charset="-127"/>
              </a:rPr>
              <a:t>수준이며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총제조비용 대비 원재료비 비중은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이후 </a:t>
            </a:r>
            <a:r>
              <a:rPr lang="en-US" altLang="ko-KR" sz="900" dirty="0">
                <a:solidFill>
                  <a:srgbClr val="00338D"/>
                </a:solidFill>
                <a:latin typeface="Arial" panose="020B0604020202020204" pitchFamily="34" charset="0"/>
                <a:ea typeface="맑은 고딕" panose="020B0503020000020004" pitchFamily="50" charset="-127"/>
              </a:rPr>
              <a:t>50%</a:t>
            </a:r>
            <a:r>
              <a:rPr lang="ko-KR" altLang="en-US" sz="900" dirty="0">
                <a:solidFill>
                  <a:srgbClr val="00338D"/>
                </a:solidFill>
                <a:latin typeface="Arial" panose="020B0604020202020204" pitchFamily="34" charset="0"/>
                <a:ea typeface="맑은 고딕" panose="020B0503020000020004" pitchFamily="50" charset="-127"/>
              </a:rPr>
              <a:t>를 초과하고 있습니다</a:t>
            </a:r>
            <a:r>
              <a:rPr lang="en-US" altLang="ko-KR" sz="900" dirty="0">
                <a:solidFill>
                  <a:srgbClr val="00338D"/>
                </a:solidFill>
                <a:latin typeface="Arial" panose="020B0604020202020204" pitchFamily="34" charset="0"/>
                <a:ea typeface="맑은 고딕" panose="020B0503020000020004" pitchFamily="50" charset="-127"/>
              </a:rPr>
              <a:t>.</a:t>
            </a:r>
          </a:p>
          <a:p>
            <a:pPr marL="166507" indent="-166507">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대상회사는 생산량 변동에 대해 야간근로</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인원충원을 통해 대응하고 있으며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향후 인체용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관련 생산 증가 시 인력 보강으로 인한 노무비</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후반 공정 외주 생산으로 인한 외주가공비가 증가될 것으로 예상하고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44" name="텍스트 개체 틀 1">
            <a:extLst>
              <a:ext uri="{FF2B5EF4-FFF2-40B4-BE49-F238E27FC236}">
                <a16:creationId xmlns:a16="http://schemas.microsoft.com/office/drawing/2014/main" id="{C75F27AA-A6E6-44D5-933C-51B66C6D3C7E}"/>
              </a:ext>
            </a:extLst>
          </p:cNvPr>
          <p:cNvSpPr txBox="1">
            <a:spLocks/>
          </p:cNvSpPr>
          <p:nvPr/>
        </p:nvSpPr>
        <p:spPr bwMode="gray">
          <a:xfrm>
            <a:off x="4953001" y="1502871"/>
            <a:ext cx="4516314" cy="4642952"/>
          </a:xfrm>
          <a:prstGeom prst="rect">
            <a:avLst/>
          </a:prstGeom>
          <a:solidFill>
            <a:srgbClr val="F9F9F9"/>
          </a:solidFill>
        </p:spPr>
        <p:txBody>
          <a:bodyPr vert="horz" lIns="31752" tIns="31752" rIns="31752" bIns="31752"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5229" indent="-159620">
              <a:lnSpc>
                <a:spcPct val="140000"/>
              </a:lnSpc>
              <a:spcAft>
                <a:spcPts val="706"/>
              </a:spcAft>
              <a:buFont typeface="Wingdings" panose="05000000000000000000" pitchFamily="2" charset="2"/>
              <a:buChar char="§"/>
              <a:tabLst>
                <a:tab pos="3560645" algn="l"/>
              </a:tabLst>
            </a:pPr>
            <a:r>
              <a:rPr lang="ko-KR" altLang="en-US" sz="850" b="1" dirty="0">
                <a:latin typeface="맑은 고딕" panose="020B0503020000020004" pitchFamily="50" charset="-127"/>
                <a:ea typeface="맑은 고딕" panose="020B0503020000020004" pitchFamily="50" charset="-127"/>
              </a:rPr>
              <a:t>재료비 </a:t>
            </a:r>
            <a:r>
              <a:rPr lang="en-US" altLang="ko-KR" sz="850" b="1"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재료비는 제품의 원료로 사용되는 원재료비로 매출액의 증대에 따라 지속적으로 증가하고 있으며</a:t>
            </a:r>
            <a:r>
              <a:rPr lang="en-US" altLang="ko-KR" sz="850" dirty="0">
                <a:latin typeface="맑은 고딕" panose="020B0503020000020004" pitchFamily="50" charset="-127"/>
                <a:ea typeface="맑은 고딕" panose="020B0503020000020004" pitchFamily="50" charset="-127"/>
              </a:rPr>
              <a:t>, 2021</a:t>
            </a:r>
            <a:r>
              <a:rPr lang="ko-KR" altLang="en-US" sz="850" dirty="0">
                <a:latin typeface="맑은 고딕" panose="020B0503020000020004" pitchFamily="50" charset="-127"/>
                <a:ea typeface="맑은 고딕" panose="020B0503020000020004" pitchFamily="50" charset="-127"/>
              </a:rPr>
              <a:t>년 상반기에 매출액 대비 재료비 비율이 높은 </a:t>
            </a:r>
            <a:r>
              <a:rPr lang="en-US" altLang="ko-KR" sz="850" dirty="0">
                <a:latin typeface="맑은 고딕" panose="020B0503020000020004" pitchFamily="50" charset="-127"/>
                <a:ea typeface="맑은 고딕" panose="020B0503020000020004" pitchFamily="50" charset="-127"/>
              </a:rPr>
              <a:t>COVID-19</a:t>
            </a:r>
            <a:r>
              <a:rPr lang="ko-KR" altLang="en-US" sz="850" dirty="0">
                <a:latin typeface="맑은 고딕" panose="020B0503020000020004" pitchFamily="50" charset="-127"/>
                <a:ea typeface="맑은 고딕" panose="020B0503020000020004" pitchFamily="50" charset="-127"/>
              </a:rPr>
              <a:t> 관련 </a:t>
            </a:r>
            <a:r>
              <a:rPr lang="en-US" altLang="ko-KR" sz="850" dirty="0">
                <a:latin typeface="맑은 고딕" panose="020B0503020000020004" pitchFamily="50" charset="-127"/>
                <a:ea typeface="맑은 고딕" panose="020B0503020000020004" pitchFamily="50" charset="-127"/>
              </a:rPr>
              <a:t>Rapid </a:t>
            </a:r>
            <a:r>
              <a:rPr lang="ko-KR" altLang="en-US" sz="850" dirty="0">
                <a:latin typeface="맑은 고딕" panose="020B0503020000020004" pitchFamily="50" charset="-127"/>
                <a:ea typeface="맑은 고딕" panose="020B0503020000020004" pitchFamily="50" charset="-127"/>
              </a:rPr>
              <a:t>제품 생산 및 </a:t>
            </a:r>
            <a:r>
              <a:rPr lang="en-US" altLang="ko-KR" sz="850" dirty="0">
                <a:latin typeface="맑은 고딕" panose="020B0503020000020004" pitchFamily="50" charset="-127"/>
                <a:ea typeface="맑은 고딕" panose="020B0503020000020004" pitchFamily="50" charset="-127"/>
              </a:rPr>
              <a:t>ELISA </a:t>
            </a:r>
            <a:r>
              <a:rPr lang="ko-KR" altLang="en-US" sz="850" dirty="0">
                <a:latin typeface="맑은 고딕" panose="020B0503020000020004" pitchFamily="50" charset="-127"/>
                <a:ea typeface="맑은 고딕" panose="020B0503020000020004" pitchFamily="50" charset="-127"/>
              </a:rPr>
              <a:t>제품 생산으로 매출액 대비 재료비 비율이 </a:t>
            </a:r>
            <a:r>
              <a:rPr lang="ko-KR" altLang="en-US" sz="850">
                <a:latin typeface="맑은 고딕" panose="020B0503020000020004" pitchFamily="50" charset="-127"/>
                <a:ea typeface="맑은 고딕" panose="020B0503020000020004" pitchFamily="50" charset="-127"/>
              </a:rPr>
              <a:t>크게 증가하였습니다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706"/>
              </a:spcAft>
              <a:buFont typeface="Wingdings" panose="05000000000000000000" pitchFamily="2" charset="2"/>
              <a:buChar char="§"/>
              <a:tabLst>
                <a:tab pos="3560645" algn="l"/>
              </a:tabLst>
            </a:pPr>
            <a:r>
              <a:rPr lang="ko-KR" altLang="en-US" sz="850" b="1" dirty="0">
                <a:latin typeface="맑은 고딕" panose="020B0503020000020004" pitchFamily="50" charset="-127"/>
                <a:ea typeface="맑은 고딕" panose="020B0503020000020004" pitchFamily="50" charset="-127"/>
              </a:rPr>
              <a:t>노무비 </a:t>
            </a:r>
            <a:r>
              <a:rPr lang="en-US" altLang="ko-KR" sz="850" b="1"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다수의 공정이 수작업으로 이루어지고 있어</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관련 인력이 많이 요구되며</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전기 수주 물량 증가로 인해 야간근로 및 추가 고용을 진행함에 따라 노무비 </a:t>
            </a:r>
            <a:r>
              <a:rPr lang="ko-KR" altLang="en-US" sz="850">
                <a:latin typeface="맑은 고딕" panose="020B0503020000020004" pitchFamily="50" charset="-127"/>
                <a:ea typeface="맑은 고딕" panose="020B0503020000020004" pitchFamily="50" charset="-127"/>
              </a:rPr>
              <a:t>발생액이 증가하였습니다</a:t>
            </a:r>
            <a:r>
              <a:rPr lang="en-US" altLang="ko-KR" sz="850">
                <a:latin typeface="맑은 고딕" panose="020B0503020000020004" pitchFamily="50" charset="-127"/>
                <a:ea typeface="맑은 고딕" panose="020B0503020000020004" pitchFamily="50" charset="-127"/>
              </a:rPr>
              <a:t>. </a:t>
            </a:r>
            <a:r>
              <a:rPr lang="ko-KR" altLang="en-US" sz="850">
                <a:latin typeface="맑은 고딕" panose="020B0503020000020004" pitchFamily="50" charset="-127"/>
                <a:ea typeface="맑은 고딕" panose="020B0503020000020004" pitchFamily="50" charset="-127"/>
              </a:rPr>
              <a:t>또한</a:t>
            </a:r>
            <a:r>
              <a:rPr lang="en-US" altLang="ko-KR" sz="85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생산직 인원 증원 및 </a:t>
            </a:r>
            <a:r>
              <a:rPr lang="en-US" altLang="ko-KR" sz="850" dirty="0">
                <a:latin typeface="맑은 고딕" panose="020B0503020000020004" pitchFamily="50" charset="-127"/>
                <a:ea typeface="맑은 고딕" panose="020B0503020000020004" pitchFamily="50" charset="-127"/>
              </a:rPr>
              <a:t>2021</a:t>
            </a:r>
            <a:r>
              <a:rPr lang="ko-KR" altLang="en-US" sz="850" dirty="0">
                <a:latin typeface="맑은 고딕" panose="020B0503020000020004" pitchFamily="50" charset="-127"/>
                <a:ea typeface="맑은 고딕" panose="020B0503020000020004" pitchFamily="50" charset="-127"/>
              </a:rPr>
              <a:t>년 상반기 생산직 인원에 대한</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상여를 선지급함에 따라 전기대비 제품매출액 대비 노무비 </a:t>
            </a:r>
            <a:r>
              <a:rPr lang="ko-KR" altLang="en-US" sz="850">
                <a:latin typeface="맑은 고딕" panose="020B0503020000020004" pitchFamily="50" charset="-127"/>
                <a:ea typeface="맑은 고딕" panose="020B0503020000020004" pitchFamily="50" charset="-127"/>
              </a:rPr>
              <a:t>비율이 증가하였습니다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706"/>
              </a:spcAft>
              <a:buFont typeface="Wingdings" panose="05000000000000000000" pitchFamily="2" charset="2"/>
              <a:buChar char="§"/>
              <a:tabLst>
                <a:tab pos="3560645" algn="l"/>
              </a:tabLst>
            </a:pPr>
            <a:r>
              <a:rPr lang="ko-KR" altLang="en-US" sz="850" b="1" dirty="0">
                <a:latin typeface="맑은 고딕" panose="020B0503020000020004" pitchFamily="50" charset="-127"/>
                <a:ea typeface="맑은 고딕" panose="020B0503020000020004" pitchFamily="50" charset="-127"/>
              </a:rPr>
              <a:t>제조경비 </a:t>
            </a:r>
            <a:r>
              <a:rPr lang="en-US" altLang="ko-KR" sz="850" b="1"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변동비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성격인 전력비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포장비</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원료시약비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소모품비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외주가공비를 제외한 항목들이 고정비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내지 준고정비의 성격을 </a:t>
            </a:r>
            <a:r>
              <a:rPr lang="ko-KR" altLang="en-US" sz="850">
                <a:latin typeface="맑은 고딕" panose="020B0503020000020004" pitchFamily="50" charset="-127"/>
                <a:ea typeface="맑은 고딕" panose="020B0503020000020004" pitchFamily="50" charset="-127"/>
              </a:rPr>
              <a:t>보이고 있습니다</a:t>
            </a:r>
            <a:r>
              <a:rPr lang="en-US" altLang="ko-KR" sz="850">
                <a:latin typeface="맑은 고딕" panose="020B0503020000020004" pitchFamily="50" charset="-127"/>
                <a:ea typeface="맑은 고딕" panose="020B0503020000020004" pitchFamily="50" charset="-127"/>
              </a:rPr>
              <a:t>.</a:t>
            </a:r>
            <a:r>
              <a:rPr lang="ko-KR" altLang="en-US" sz="850">
                <a:latin typeface="맑은 고딕" panose="020B0503020000020004" pitchFamily="50" charset="-127"/>
                <a:ea typeface="맑은 고딕" panose="020B0503020000020004" pitchFamily="50" charset="-127"/>
              </a:rPr>
              <a:t> </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353"/>
              </a:spcAft>
              <a:buFont typeface="Arial" panose="020B0604020202020204" pitchFamily="34" charset="0"/>
              <a:buChar char="‒"/>
              <a:tabLst>
                <a:tab pos="3560645" algn="l"/>
              </a:tabLst>
            </a:pPr>
            <a:r>
              <a:rPr lang="ko-KR" altLang="en-US" sz="850" dirty="0" err="1">
                <a:latin typeface="맑은 고딕" panose="020B0503020000020004" pitchFamily="50" charset="-127"/>
                <a:ea typeface="맑은 고딕" panose="020B0503020000020004" pitchFamily="50" charset="-127"/>
              </a:rPr>
              <a:t>원료시약비</a:t>
            </a:r>
            <a:r>
              <a:rPr lang="ko-KR" altLang="en-US" sz="850" dirty="0">
                <a:latin typeface="맑은 고딕" panose="020B0503020000020004" pitchFamily="50" charset="-127"/>
                <a:ea typeface="맑은 고딕" panose="020B0503020000020004" pitchFamily="50" charset="-127"/>
              </a:rPr>
              <a:t> </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판매용 원료 생산을 위해 사용되는 시약</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비용</a:t>
            </a:r>
            <a:r>
              <a:rPr lang="en-US" altLang="ko-KR" sz="850" dirty="0">
                <a:latin typeface="맑은 고딕" panose="020B0503020000020004" pitchFamily="50" charset="-127"/>
                <a:ea typeface="맑은 고딕" panose="020B0503020000020004" pitchFamily="50" charset="-127"/>
              </a:rPr>
              <a:t>. 2020</a:t>
            </a:r>
            <a:r>
              <a:rPr lang="ko-KR" altLang="en-US" sz="850" dirty="0">
                <a:latin typeface="맑은 고딕" panose="020B0503020000020004" pitchFamily="50" charset="-127"/>
                <a:ea typeface="맑은 고딕" panose="020B0503020000020004" pitchFamily="50" charset="-127"/>
              </a:rPr>
              <a:t>년 원료 매출에 유의적인 비중을 차지하던 매출처</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인도</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가 말라리아 제품 생산을 중단 함에 따라 </a:t>
            </a:r>
            <a:r>
              <a:rPr lang="ko-KR" altLang="en-US" sz="850" dirty="0" err="1">
                <a:latin typeface="맑은 고딕" panose="020B0503020000020004" pitchFamily="50" charset="-127"/>
                <a:ea typeface="맑은 고딕" panose="020B0503020000020004" pitchFamily="50" charset="-127"/>
              </a:rPr>
              <a:t>원료시약비</a:t>
            </a:r>
            <a:r>
              <a:rPr lang="ko-KR" altLang="en-US" sz="850" dirty="0">
                <a:latin typeface="맑은 고딕" panose="020B0503020000020004" pitchFamily="50" charset="-127"/>
                <a:ea typeface="맑은 고딕" panose="020B0503020000020004" pitchFamily="50" charset="-127"/>
              </a:rPr>
              <a:t> </a:t>
            </a:r>
            <a:r>
              <a:rPr lang="ko-KR" altLang="en-US" sz="850">
                <a:latin typeface="맑은 고딕" panose="020B0503020000020004" pitchFamily="50" charset="-127"/>
                <a:ea typeface="맑은 고딕" panose="020B0503020000020004" pitchFamily="50" charset="-127"/>
              </a:rPr>
              <a:t>발생액이 감소하였습니다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353"/>
              </a:spcAft>
              <a:buFont typeface="Arial" panose="020B0604020202020204" pitchFamily="34" charset="0"/>
              <a:buChar char="‒"/>
              <a:tabLst>
                <a:tab pos="3560645" algn="l"/>
              </a:tabLst>
            </a:pPr>
            <a:r>
              <a:rPr lang="ko-KR" altLang="en-US" sz="850" dirty="0">
                <a:latin typeface="맑은 고딕" panose="020B0503020000020004" pitchFamily="50" charset="-127"/>
                <a:ea typeface="맑은 고딕" panose="020B0503020000020004" pitchFamily="50" charset="-127"/>
              </a:rPr>
              <a:t>포장비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소모품비 </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포장지</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표장</a:t>
            </a:r>
            <a:r>
              <a:rPr lang="ko-KR" altLang="en-US" sz="850" dirty="0">
                <a:latin typeface="맑은 고딕" panose="020B0503020000020004" pitchFamily="50" charset="-127"/>
                <a:ea typeface="맑은 고딕" panose="020B0503020000020004" pitchFamily="50" charset="-127"/>
              </a:rPr>
              <a:t> 용기</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실링테이프</a:t>
            </a:r>
            <a:r>
              <a:rPr lang="ko-KR" altLang="en-US" sz="850" dirty="0">
                <a:latin typeface="맑은 고딕" panose="020B0503020000020004" pitchFamily="50" charset="-127"/>
                <a:ea typeface="맑은 고딕" panose="020B0503020000020004" pitchFamily="50" charset="-127"/>
              </a:rPr>
              <a:t> 사용액으로 개별 포장이 이루어 지는 </a:t>
            </a:r>
            <a:r>
              <a:rPr lang="en-US" altLang="ko-KR" sz="850" dirty="0">
                <a:latin typeface="맑은 고딕" panose="020B0503020000020004" pitchFamily="50" charset="-127"/>
                <a:ea typeface="맑은 고딕" panose="020B0503020000020004" pitchFamily="50" charset="-127"/>
              </a:rPr>
              <a:t>Rapid </a:t>
            </a:r>
            <a:r>
              <a:rPr lang="ko-KR" altLang="en-US" sz="850" dirty="0">
                <a:latin typeface="맑은 고딕" panose="020B0503020000020004" pitchFamily="50" charset="-127"/>
                <a:ea typeface="맑은 고딕" panose="020B0503020000020004" pitchFamily="50" charset="-127"/>
              </a:rPr>
              <a:t>제품 생산 및 판매 확대로</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포장비 </a:t>
            </a:r>
            <a:r>
              <a:rPr lang="ko-KR" altLang="en-US" sz="850">
                <a:latin typeface="맑은 고딕" panose="020B0503020000020004" pitchFamily="50" charset="-127"/>
                <a:ea typeface="맑은 고딕" panose="020B0503020000020004" pitchFamily="50" charset="-127"/>
              </a:rPr>
              <a:t>발생액이 증가하였습니다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353"/>
              </a:spcAft>
              <a:buFont typeface="Arial" panose="020B0604020202020204" pitchFamily="34" charset="0"/>
              <a:buChar char="‒"/>
              <a:tabLst>
                <a:tab pos="3560645" algn="l"/>
              </a:tabLst>
            </a:pPr>
            <a:r>
              <a:rPr lang="ko-KR" altLang="en-US" sz="850" dirty="0">
                <a:latin typeface="맑은 고딕" panose="020B0503020000020004" pitchFamily="50" charset="-127"/>
                <a:ea typeface="맑은 고딕" panose="020B0503020000020004" pitchFamily="50" charset="-127"/>
              </a:rPr>
              <a:t>외주가공비 </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외주용역 관련 하여 외주업체에 지불하는 금액으로 </a:t>
            </a:r>
            <a:r>
              <a:rPr lang="en-US" altLang="ko-KR" sz="850" dirty="0">
                <a:latin typeface="맑은 고딕" panose="020B0503020000020004" pitchFamily="50" charset="-127"/>
                <a:ea typeface="맑은 고딕" panose="020B0503020000020004" pitchFamily="50" charset="-127"/>
              </a:rPr>
              <a:t>2019</a:t>
            </a:r>
            <a:r>
              <a:rPr lang="ko-KR" altLang="en-US" sz="850" dirty="0">
                <a:latin typeface="맑은 고딕" panose="020B0503020000020004" pitchFamily="50" charset="-127"/>
                <a:ea typeface="맑은 고딕" panose="020B0503020000020004" pitchFamily="50" charset="-127"/>
              </a:rPr>
              <a:t>년 </a:t>
            </a:r>
            <a:r>
              <a:rPr lang="en-US" altLang="ko-KR" sz="850" dirty="0">
                <a:latin typeface="맑은 고딕" panose="020B0503020000020004" pitchFamily="50" charset="-127"/>
                <a:ea typeface="맑은 고딕" panose="020B0503020000020004" pitchFamily="50" charset="-127"/>
              </a:rPr>
              <a:t>PCV2-VLP </a:t>
            </a:r>
            <a:r>
              <a:rPr lang="ko-KR" altLang="en-US" sz="850" dirty="0">
                <a:latin typeface="맑은 고딕" panose="020B0503020000020004" pitchFamily="50" charset="-127"/>
                <a:ea typeface="맑은 고딕" panose="020B0503020000020004" pitchFamily="50" charset="-127"/>
              </a:rPr>
              <a:t>제품 관련 외주가공비가 일회성으로 발생하였으며</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이후 모든 제품을 자체 제작함에 따라 발생하지 않고 있음</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대상회사는 향후 </a:t>
            </a:r>
            <a:r>
              <a:rPr lang="en-US" altLang="ko-KR" sz="850" dirty="0">
                <a:latin typeface="맑은 고딕" panose="020B0503020000020004" pitchFamily="50" charset="-127"/>
                <a:ea typeface="맑은 고딕" panose="020B0503020000020004" pitchFamily="50" charset="-127"/>
              </a:rPr>
              <a:t>COIVD </a:t>
            </a:r>
            <a:r>
              <a:rPr lang="ko-KR" altLang="en-US" sz="850" dirty="0">
                <a:latin typeface="맑은 고딕" panose="020B0503020000020004" pitchFamily="50" charset="-127"/>
                <a:ea typeface="맑은 고딕" panose="020B0503020000020004" pitchFamily="50" charset="-127"/>
              </a:rPr>
              <a:t>제품 생산과 관련하여 후반 공정에 대한 외주가공을 </a:t>
            </a:r>
            <a:r>
              <a:rPr lang="ko-KR" altLang="en-US" sz="850">
                <a:latin typeface="맑은 고딕" panose="020B0503020000020004" pitchFamily="50" charset="-127"/>
                <a:ea typeface="맑은 고딕" panose="020B0503020000020004" pitchFamily="50" charset="-127"/>
              </a:rPr>
              <a:t>계획하고 있습니다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353"/>
              </a:spcAft>
              <a:buFont typeface="Arial" panose="020B0604020202020204" pitchFamily="34" charset="0"/>
              <a:buChar char="‒"/>
              <a:tabLst>
                <a:tab pos="3560645" algn="l"/>
              </a:tabLst>
            </a:pPr>
            <a:r>
              <a:rPr lang="ko-KR" altLang="en-US" sz="850" dirty="0">
                <a:latin typeface="맑은 고딕" panose="020B0503020000020004" pitchFamily="50" charset="-127"/>
                <a:ea typeface="맑은 고딕" panose="020B0503020000020004" pitchFamily="50" charset="-127"/>
              </a:rPr>
              <a:t>기타제조경비 </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기타제조경비는 경상실시료</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수도광열비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세금과 공과금</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수선비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운반비  등으로 </a:t>
            </a:r>
            <a:r>
              <a:rPr lang="ko-KR" altLang="en-US" sz="850">
                <a:latin typeface="맑은 고딕" panose="020B0503020000020004" pitchFamily="50" charset="-127"/>
                <a:ea typeface="맑은 고딕" panose="020B0503020000020004" pitchFamily="50" charset="-127"/>
              </a:rPr>
              <a:t>구성되어 있습니다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235229" indent="-159620">
              <a:lnSpc>
                <a:spcPct val="140000"/>
              </a:lnSpc>
              <a:spcAft>
                <a:spcPts val="353"/>
              </a:spcAft>
              <a:buFont typeface="Wingdings" panose="05000000000000000000" pitchFamily="2" charset="2"/>
              <a:buChar char="§"/>
              <a:tabLst>
                <a:tab pos="3560645" algn="l"/>
              </a:tabLst>
            </a:pPr>
            <a:endParaRPr lang="en-US" altLang="ko-KR" sz="850" dirty="0">
              <a:ea typeface="맑은 고딕" panose="020B0503020000020004" pitchFamily="50" charset="-127"/>
            </a:endParaRPr>
          </a:p>
          <a:p>
            <a:pPr marL="235229" indent="-159620">
              <a:lnSpc>
                <a:spcPct val="140000"/>
              </a:lnSpc>
              <a:spcAft>
                <a:spcPts val="353"/>
              </a:spcAft>
              <a:buFont typeface="Wingdings" panose="05000000000000000000" pitchFamily="2" charset="2"/>
              <a:buChar char="§"/>
              <a:tabLst>
                <a:tab pos="3560645" algn="l"/>
              </a:tabLst>
            </a:pPr>
            <a:endParaRPr lang="en-US" altLang="ko-KR" sz="706" dirty="0">
              <a:ea typeface="맑은 고딕" panose="020B0503020000020004" pitchFamily="50" charset="-127"/>
            </a:endParaRPr>
          </a:p>
          <a:p>
            <a:pPr marL="238030">
              <a:lnSpc>
                <a:spcPct val="140000"/>
              </a:lnSpc>
              <a:spcAft>
                <a:spcPts val="353"/>
              </a:spcAft>
              <a:tabLst>
                <a:tab pos="3560645" algn="l"/>
              </a:tabLst>
            </a:pPr>
            <a:endParaRPr lang="en-US" altLang="ko-KR" sz="706" dirty="0">
              <a:ea typeface="맑은 고딕" panose="020B0503020000020004" pitchFamily="50" charset="-127"/>
            </a:endParaRPr>
          </a:p>
          <a:p>
            <a:pPr marL="238030">
              <a:lnSpc>
                <a:spcPct val="140000"/>
              </a:lnSpc>
              <a:spcAft>
                <a:spcPts val="353"/>
              </a:spcAft>
              <a:tabLst>
                <a:tab pos="3560645" algn="l"/>
              </a:tabLst>
            </a:pPr>
            <a:endParaRPr lang="en-US" altLang="ko-KR" sz="706" dirty="0">
              <a:ea typeface="맑은 고딕" panose="020B0503020000020004" pitchFamily="50" charset="-127"/>
            </a:endParaRPr>
          </a:p>
        </p:txBody>
      </p:sp>
      <p:sp>
        <p:nvSpPr>
          <p:cNvPr id="50" name="Text Box 51">
            <a:extLst>
              <a:ext uri="{FF2B5EF4-FFF2-40B4-BE49-F238E27FC236}">
                <a16:creationId xmlns:a16="http://schemas.microsoft.com/office/drawing/2014/main" id="{73C1A0B4-6E75-41B1-864E-3E446EFB8547}"/>
              </a:ext>
            </a:extLst>
          </p:cNvPr>
          <p:cNvSpPr txBox="1">
            <a:spLocks noChangeArrowheads="1"/>
          </p:cNvSpPr>
          <p:nvPr/>
        </p:nvSpPr>
        <p:spPr bwMode="auto">
          <a:xfrm>
            <a:off x="394237" y="6089461"/>
            <a:ext cx="2984028" cy="112723"/>
          </a:xfrm>
          <a:prstGeom prst="rect">
            <a:avLst/>
          </a:prstGeom>
          <a:noFill/>
          <a:ln w="6350">
            <a:noFill/>
            <a:miter lim="800000"/>
            <a:headEnd/>
            <a:tailEnd/>
          </a:ln>
        </p:spPr>
        <p:txBody>
          <a:bodyPr wrap="square" lIns="6350" tIns="6350" rIns="6350" bIns="635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0053" indent="-420053" defTabSz="672084">
              <a:lnSpc>
                <a:spcPct val="120000"/>
              </a:lnSpc>
              <a:tabLst>
                <a:tab pos="596475" algn="l"/>
              </a:tabLst>
            </a:pPr>
            <a:r>
              <a:rPr lang="en-US" altLang="ko-KR" sz="529"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대상회사</a:t>
            </a:r>
            <a:r>
              <a:rPr lang="ko-KR" altLang="en-US" sz="529" i="1" dirty="0">
                <a:solidFill>
                  <a:srgbClr val="00338D"/>
                </a:solidFill>
                <a:latin typeface="Arial" panose="020B0604020202020204" pitchFamily="34" charset="0"/>
                <a:cs typeface="Arial" panose="020B0604020202020204" pitchFamily="34" charset="0"/>
              </a:rPr>
              <a:t> 제공자료</a:t>
            </a:r>
            <a:endParaRPr lang="en-US" altLang="ko-KR" sz="529" i="1" dirty="0">
              <a:solidFill>
                <a:srgbClr val="00338D"/>
              </a:solidFill>
              <a:latin typeface="Arial" panose="020B0604020202020204" pitchFamily="34" charset="0"/>
              <a:cs typeface="Arial" panose="020B0604020202020204" pitchFamily="34" charset="0"/>
            </a:endParaRPr>
          </a:p>
        </p:txBody>
      </p:sp>
      <p:sp>
        <p:nvSpPr>
          <p:cNvPr id="8" name="Text Placeholder 3">
            <a:extLst>
              <a:ext uri="{FF2B5EF4-FFF2-40B4-BE49-F238E27FC236}">
                <a16:creationId xmlns:a16="http://schemas.microsoft.com/office/drawing/2014/main" id="{F9EA3721-F021-41CF-9073-E38598AA635F}"/>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pic>
        <p:nvPicPr>
          <p:cNvPr id="18" name="그림 17">
            <a:extLst>
              <a:ext uri="{FF2B5EF4-FFF2-40B4-BE49-F238E27FC236}">
                <a16:creationId xmlns:a16="http://schemas.microsoft.com/office/drawing/2014/main" id="{04393D2C-62BB-4E05-BD5A-D183ADF8686E}"/>
              </a:ext>
            </a:extLst>
          </p:cNvPr>
          <p:cNvPicPr>
            <a:picLocks noChangeAspect="1" noChangeArrowheads="1"/>
            <a:extLst>
              <a:ext uri="{84589F7E-364E-4C9E-8A38-B11213B215E9}">
                <a14:cameraTool xmlns:a14="http://schemas.microsoft.com/office/drawing/2010/main" cellRange="$K$3:$R$31"/>
              </a:ext>
            </a:extLst>
          </p:cNvPicPr>
          <p:nvPr/>
        </p:nvPicPr>
        <p:blipFill>
          <a:blip r:embed="rId3"/>
          <a:srcRect/>
          <a:stretch>
            <a:fillRect/>
          </a:stretch>
        </p:blipFill>
        <p:spPr bwMode="auto">
          <a:xfrm>
            <a:off x="394237" y="1502871"/>
            <a:ext cx="4524375" cy="45148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1359170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a:extLst>
              <a:ext uri="{FF2B5EF4-FFF2-40B4-BE49-F238E27FC236}">
                <a16:creationId xmlns:a16="http://schemas.microsoft.com/office/drawing/2014/main" id="{5EF60448-3CE4-4711-85E6-3E84ED927162}"/>
              </a:ext>
            </a:extLst>
          </p:cNvPr>
          <p:cNvSpPr txBox="1">
            <a:spLocks noChangeArrowheads="1"/>
          </p:cNvSpPr>
          <p:nvPr/>
        </p:nvSpPr>
        <p:spPr bwMode="gray">
          <a:xfrm>
            <a:off x="421676" y="181011"/>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dirty="0">
                <a:solidFill>
                  <a:srgbClr val="00338D"/>
                </a:solidFill>
                <a:cs typeface="KPMG Extralight"/>
              </a:rPr>
              <a:t>SG&amp;A Overview</a:t>
            </a:r>
          </a:p>
        </p:txBody>
      </p:sp>
      <p:sp>
        <p:nvSpPr>
          <p:cNvPr id="6" name="직사각형 5">
            <a:extLst>
              <a:ext uri="{FF2B5EF4-FFF2-40B4-BE49-F238E27FC236}">
                <a16:creationId xmlns:a16="http://schemas.microsoft.com/office/drawing/2014/main" id="{B2F66C50-B919-4BF2-8A02-4693022DED0F}"/>
              </a:ext>
            </a:extLst>
          </p:cNvPr>
          <p:cNvSpPr/>
          <p:nvPr/>
        </p:nvSpPr>
        <p:spPr>
          <a:xfrm>
            <a:off x="546397" y="843227"/>
            <a:ext cx="8777466" cy="665698"/>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회사의 판매관리비는 인건비성 비용과 경상연구개발비 일반관리비로 구성되며 </a:t>
            </a:r>
            <a:r>
              <a:rPr lang="en-US" altLang="ko-KR" sz="900" dirty="0">
                <a:solidFill>
                  <a:srgbClr val="00338D"/>
                </a:solidFill>
                <a:latin typeface="맑은 고딕" panose="020B0503020000020004" pitchFamily="50" charset="-127"/>
                <a:ea typeface="맑은 고딕" panose="020B0503020000020004" pitchFamily="50" charset="-127"/>
              </a:rPr>
              <a:t>2018</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4,495</a:t>
            </a:r>
            <a:r>
              <a:rPr lang="ko-KR" altLang="en-US" sz="900" dirty="0">
                <a:solidFill>
                  <a:srgbClr val="00338D"/>
                </a:solidFill>
                <a:latin typeface="맑은 고딕" panose="020B0503020000020004" pitchFamily="50" charset="-127"/>
                <a:ea typeface="맑은 고딕" panose="020B0503020000020004" pitchFamily="50" charset="-127"/>
              </a:rPr>
              <a:t>백만원에서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6</a:t>
            </a:r>
            <a:r>
              <a:rPr lang="ko-KR" altLang="en-US" sz="900" dirty="0">
                <a:solidFill>
                  <a:srgbClr val="00338D"/>
                </a:solidFill>
                <a:latin typeface="맑은 고딕" panose="020B0503020000020004" pitchFamily="50" charset="-127"/>
                <a:ea typeface="맑은 고딕" panose="020B0503020000020004" pitchFamily="50" charset="-127"/>
              </a:rPr>
              <a:t>월 </a:t>
            </a:r>
            <a:r>
              <a:rPr lang="en-US" altLang="ko-KR" sz="900" dirty="0">
                <a:solidFill>
                  <a:srgbClr val="00338D"/>
                </a:solidFill>
                <a:latin typeface="맑은 고딕" panose="020B0503020000020004" pitchFamily="50" charset="-127"/>
                <a:ea typeface="맑은 고딕" panose="020B0503020000020004" pitchFamily="50" charset="-127"/>
              </a:rPr>
              <a:t>LTM</a:t>
            </a:r>
            <a:r>
              <a:rPr lang="ko-KR" altLang="en-US" sz="900" dirty="0">
                <a:solidFill>
                  <a:srgbClr val="00338D"/>
                </a:solidFill>
                <a:latin typeface="맑은 고딕" panose="020B0503020000020004" pitchFamily="50" charset="-127"/>
                <a:ea typeface="맑은 고딕" panose="020B0503020000020004" pitchFamily="50" charset="-127"/>
              </a:rPr>
              <a:t>기준 </a:t>
            </a:r>
            <a:r>
              <a:rPr lang="en-US" altLang="ko-KR" sz="900" dirty="0">
                <a:solidFill>
                  <a:srgbClr val="00338D"/>
                </a:solidFill>
                <a:latin typeface="맑은 고딕" panose="020B0503020000020004" pitchFamily="50" charset="-127"/>
                <a:ea typeface="맑은 고딕" panose="020B0503020000020004" pitchFamily="50" charset="-127"/>
              </a:rPr>
              <a:t>6,882</a:t>
            </a:r>
            <a:r>
              <a:rPr lang="ko-KR" altLang="en-US" sz="900" dirty="0">
                <a:solidFill>
                  <a:srgbClr val="00338D"/>
                </a:solidFill>
                <a:latin typeface="맑은 고딕" panose="020B0503020000020004" pitchFamily="50" charset="-127"/>
                <a:ea typeface="맑은 고딕" panose="020B0503020000020004" pitchFamily="50" charset="-127"/>
              </a:rPr>
              <a:t>백만원으로 증가하였습니다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매출액 대비 판매관리비 비율은 </a:t>
            </a:r>
            <a:r>
              <a:rPr lang="en-US" altLang="ko-KR" sz="900" dirty="0">
                <a:solidFill>
                  <a:srgbClr val="00338D"/>
                </a:solidFill>
                <a:latin typeface="맑은 고딕" panose="020B0503020000020004" pitchFamily="50" charset="-127"/>
                <a:ea typeface="맑은 고딕" panose="020B0503020000020004" pitchFamily="50" charset="-127"/>
              </a:rPr>
              <a:t>2018</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43.6%</a:t>
            </a:r>
            <a:r>
              <a:rPr lang="ko-KR" altLang="en-US" sz="900" dirty="0">
                <a:solidFill>
                  <a:srgbClr val="00338D"/>
                </a:solidFill>
                <a:latin typeface="맑은 고딕" panose="020B0503020000020004" pitchFamily="50" charset="-127"/>
                <a:ea typeface="맑은 고딕" panose="020B0503020000020004" pitchFamily="50" charset="-127"/>
              </a:rPr>
              <a:t>에서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6</a:t>
            </a:r>
            <a:r>
              <a:rPr lang="ko-KR" altLang="en-US" sz="900" dirty="0">
                <a:solidFill>
                  <a:srgbClr val="00338D"/>
                </a:solidFill>
                <a:latin typeface="맑은 고딕" panose="020B0503020000020004" pitchFamily="50" charset="-127"/>
                <a:ea typeface="맑은 고딕" panose="020B0503020000020004" pitchFamily="50" charset="-127"/>
              </a:rPr>
              <a:t>월 </a:t>
            </a:r>
            <a:r>
              <a:rPr lang="en-US" altLang="ko-KR" sz="900" dirty="0">
                <a:solidFill>
                  <a:srgbClr val="00338D"/>
                </a:solidFill>
                <a:latin typeface="맑은 고딕" panose="020B0503020000020004" pitchFamily="50" charset="-127"/>
                <a:ea typeface="맑은 고딕" panose="020B0503020000020004" pitchFamily="50" charset="-127"/>
              </a:rPr>
              <a:t>LTM 54.7%</a:t>
            </a:r>
            <a:r>
              <a:rPr lang="ko-KR" altLang="en-US" sz="900" dirty="0">
                <a:solidFill>
                  <a:srgbClr val="00338D"/>
                </a:solidFill>
                <a:latin typeface="맑은 고딕" panose="020B0503020000020004" pitchFamily="50" charset="-127"/>
                <a:ea typeface="맑은 고딕" panose="020B0503020000020004" pitchFamily="50" charset="-127"/>
              </a:rPr>
              <a:t>로 상승하였으며</a:t>
            </a:r>
            <a:r>
              <a:rPr lang="en-US" altLang="ko-KR" sz="900" dirty="0">
                <a:solidFill>
                  <a:srgbClr val="00338D"/>
                </a:solidFill>
                <a:latin typeface="맑은 고딕" panose="020B0503020000020004" pitchFamily="50" charset="-127"/>
                <a:ea typeface="맑은 고딕" panose="020B0503020000020004" pitchFamily="50" charset="-127"/>
              </a:rPr>
              <a:t>,</a:t>
            </a:r>
            <a:r>
              <a:rPr lang="ko-KR" altLang="en-US" sz="900" dirty="0">
                <a:solidFill>
                  <a:srgbClr val="00338D"/>
                </a:solidFill>
                <a:latin typeface="맑은 고딕" panose="020B0503020000020004" pitchFamily="50" charset="-127"/>
                <a:ea typeface="맑은 고딕" panose="020B0503020000020004" pitchFamily="50" charset="-127"/>
              </a:rPr>
              <a:t> 연도별 </a:t>
            </a:r>
            <a:r>
              <a:rPr lang="en-US" altLang="ko-KR" sz="900" dirty="0">
                <a:solidFill>
                  <a:srgbClr val="00338D"/>
                </a:solidFill>
                <a:latin typeface="맑은 고딕" panose="020B0503020000020004" pitchFamily="50" charset="-127"/>
                <a:ea typeface="맑은 고딕" panose="020B0503020000020004" pitchFamily="50" charset="-127"/>
              </a:rPr>
              <a:t>42.2%~54.7% </a:t>
            </a:r>
            <a:r>
              <a:rPr lang="ko-KR" altLang="en-US" sz="900" dirty="0">
                <a:solidFill>
                  <a:srgbClr val="00338D"/>
                </a:solidFill>
                <a:latin typeface="맑은 고딕" panose="020B0503020000020004" pitchFamily="50" charset="-127"/>
                <a:ea typeface="맑은 고딕" panose="020B0503020000020004" pitchFamily="50" charset="-127"/>
              </a:rPr>
              <a:t>수준을 유지하고 있습니다</a:t>
            </a:r>
            <a:r>
              <a:rPr lang="en-US" altLang="ko-KR" sz="900" dirty="0">
                <a:solidFill>
                  <a:srgbClr val="00338D"/>
                </a:solidFill>
                <a:latin typeface="맑은 고딕" panose="020B0503020000020004" pitchFamily="50" charset="-127"/>
                <a:ea typeface="맑은 고딕" panose="020B0503020000020004" pitchFamily="50" charset="-127"/>
              </a:rPr>
              <a:t>. </a:t>
            </a: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제 비용 중 경상 연구개발비가 차지하는 비중이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6</a:t>
            </a:r>
            <a:r>
              <a:rPr lang="ko-KR" altLang="en-US" sz="900" dirty="0">
                <a:solidFill>
                  <a:srgbClr val="00338D"/>
                </a:solidFill>
                <a:latin typeface="맑은 고딕" panose="020B0503020000020004" pitchFamily="50" charset="-127"/>
                <a:ea typeface="맑은 고딕" panose="020B0503020000020004" pitchFamily="50" charset="-127"/>
              </a:rPr>
              <a:t>월 </a:t>
            </a:r>
            <a:r>
              <a:rPr lang="en-US" altLang="ko-KR" sz="900" dirty="0">
                <a:solidFill>
                  <a:srgbClr val="00338D"/>
                </a:solidFill>
                <a:latin typeface="맑은 고딕" panose="020B0503020000020004" pitchFamily="50" charset="-127"/>
                <a:ea typeface="맑은 고딕" panose="020B0503020000020004" pitchFamily="50" charset="-127"/>
              </a:rPr>
              <a:t>LTM </a:t>
            </a:r>
            <a:r>
              <a:rPr lang="ko-KR" altLang="en-US" sz="900" dirty="0">
                <a:solidFill>
                  <a:srgbClr val="00338D"/>
                </a:solidFill>
                <a:latin typeface="맑은 고딕" panose="020B0503020000020004" pitchFamily="50" charset="-127"/>
                <a:ea typeface="맑은 고딕" panose="020B0503020000020004" pitchFamily="50" charset="-127"/>
              </a:rPr>
              <a:t>기준 </a:t>
            </a:r>
            <a:r>
              <a:rPr lang="en-US" altLang="ko-KR" sz="900" dirty="0">
                <a:solidFill>
                  <a:srgbClr val="00338D"/>
                </a:solidFill>
                <a:latin typeface="맑은 고딕" panose="020B0503020000020004" pitchFamily="50" charset="-127"/>
                <a:ea typeface="맑은 고딕" panose="020B0503020000020004" pitchFamily="50" charset="-127"/>
              </a:rPr>
              <a:t>50.9%</a:t>
            </a:r>
            <a:r>
              <a:rPr lang="ko-KR" altLang="en-US" sz="900" dirty="0">
                <a:solidFill>
                  <a:srgbClr val="00338D"/>
                </a:solidFill>
                <a:latin typeface="맑은 고딕" panose="020B0503020000020004" pitchFamily="50" charset="-127"/>
                <a:ea typeface="맑은 고딕" panose="020B0503020000020004" pitchFamily="50" charset="-127"/>
              </a:rPr>
              <a:t>로 가장 높으며</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회사가 꾸준히 신제품 개발을 늘림에 따라 실사 대상 기간동안 </a:t>
            </a:r>
            <a:r>
              <a:rPr lang="en-US" altLang="ko-KR" sz="900" dirty="0">
                <a:solidFill>
                  <a:srgbClr val="00338D"/>
                </a:solidFill>
                <a:latin typeface="맑은 고딕" panose="020B0503020000020004" pitchFamily="50" charset="-127"/>
                <a:ea typeface="맑은 고딕" panose="020B0503020000020004" pitchFamily="50" charset="-127"/>
              </a:rPr>
              <a:t>9.4%p </a:t>
            </a:r>
            <a:r>
              <a:rPr lang="ko-KR" altLang="en-US" sz="900" dirty="0">
                <a:solidFill>
                  <a:srgbClr val="00338D"/>
                </a:solidFill>
                <a:latin typeface="맑은 고딕" panose="020B0503020000020004" pitchFamily="50" charset="-127"/>
                <a:ea typeface="맑은 고딕" panose="020B0503020000020004" pitchFamily="50" charset="-127"/>
              </a:rPr>
              <a:t>상승하였습니다</a:t>
            </a:r>
            <a:r>
              <a:rPr lang="en-US" altLang="ko-KR" sz="900" dirty="0">
                <a:solidFill>
                  <a:srgbClr val="00338D"/>
                </a:solidFill>
                <a:latin typeface="맑은 고딕" panose="020B0503020000020004" pitchFamily="50" charset="-127"/>
                <a:ea typeface="맑은 고딕" panose="020B0503020000020004" pitchFamily="50" charset="-127"/>
              </a:rPr>
              <a:t>. </a:t>
            </a:r>
          </a:p>
        </p:txBody>
      </p:sp>
      <p:sp>
        <p:nvSpPr>
          <p:cNvPr id="21" name="Text Box 51">
            <a:extLst>
              <a:ext uri="{FF2B5EF4-FFF2-40B4-BE49-F238E27FC236}">
                <a16:creationId xmlns:a16="http://schemas.microsoft.com/office/drawing/2014/main" id="{8FB0061D-890A-41EA-A4FC-60E41889C93D}"/>
              </a:ext>
            </a:extLst>
          </p:cNvPr>
          <p:cNvSpPr txBox="1">
            <a:spLocks noChangeArrowheads="1"/>
          </p:cNvSpPr>
          <p:nvPr/>
        </p:nvSpPr>
        <p:spPr bwMode="auto">
          <a:xfrm>
            <a:off x="526212" y="6293622"/>
            <a:ext cx="2066074" cy="114020"/>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600" i="1" dirty="0">
                <a:solidFill>
                  <a:srgbClr val="00338D"/>
                </a:solidFill>
                <a:latin typeface="+mn-ea"/>
                <a:cs typeface="Arial" panose="020B0604020202020204" pitchFamily="34" charset="0"/>
              </a:rPr>
              <a:t>Source: </a:t>
            </a:r>
            <a:r>
              <a:rPr lang="ko-KR" altLang="en-US" sz="600" i="1" dirty="0">
                <a:solidFill>
                  <a:srgbClr val="00338D"/>
                </a:solidFill>
                <a:latin typeface="+mn-ea"/>
                <a:cs typeface="Arial" panose="020B0604020202020204" pitchFamily="34" charset="0"/>
              </a:rPr>
              <a:t>회사제공자료</a:t>
            </a:r>
            <a:endParaRPr lang="en-US" altLang="ko-KR" sz="600" i="1" dirty="0">
              <a:solidFill>
                <a:srgbClr val="00338D"/>
              </a:solidFill>
              <a:latin typeface="+mn-ea"/>
              <a:cs typeface="Arial" panose="020B0604020202020204" pitchFamily="34" charset="0"/>
            </a:endParaRPr>
          </a:p>
        </p:txBody>
      </p:sp>
      <p:sp>
        <p:nvSpPr>
          <p:cNvPr id="9" name="텍스트 개체 틀 1">
            <a:extLst>
              <a:ext uri="{FF2B5EF4-FFF2-40B4-BE49-F238E27FC236}">
                <a16:creationId xmlns:a16="http://schemas.microsoft.com/office/drawing/2014/main" id="{4A1C4A2A-CC6B-4C3A-8AD7-5C84094D4A24}"/>
              </a:ext>
            </a:extLst>
          </p:cNvPr>
          <p:cNvSpPr txBox="1">
            <a:spLocks/>
          </p:cNvSpPr>
          <p:nvPr/>
        </p:nvSpPr>
        <p:spPr>
          <a:xfrm>
            <a:off x="4256563" y="1611679"/>
            <a:ext cx="5067300" cy="4681943"/>
          </a:xfrm>
          <a:prstGeom prst="rect">
            <a:avLst/>
          </a:prstGeom>
          <a:solidFill>
            <a:srgbClr val="F9F9F9"/>
          </a:solidFill>
        </p:spPr>
        <p:txBody>
          <a:bodyPr/>
          <a:lstStyle>
            <a:lvl1pPr marL="259187" indent="-259187" algn="l" defTabSz="1036747" rtl="0" eaLnBrk="1" latinLnBrk="1" hangingPunct="1">
              <a:lnSpc>
                <a:spcPct val="90000"/>
              </a:lnSpc>
              <a:spcBef>
                <a:spcPts val="1134"/>
              </a:spcBef>
              <a:buFont typeface="Arial" panose="020B0604020202020204" pitchFamily="34" charset="0"/>
              <a:buChar char="•"/>
              <a:defRPr sz="3175" kern="1200">
                <a:solidFill>
                  <a:schemeClr val="tx1"/>
                </a:solidFill>
                <a:latin typeface="+mn-lt"/>
                <a:ea typeface="+mn-ea"/>
                <a:cs typeface="+mn-cs"/>
              </a:defRPr>
            </a:lvl1pPr>
            <a:lvl2pPr marL="777560" indent="-259187" algn="l" defTabSz="1036747" rtl="0" eaLnBrk="1" latinLnBrk="1" hangingPunct="1">
              <a:lnSpc>
                <a:spcPct val="90000"/>
              </a:lnSpc>
              <a:spcBef>
                <a:spcPts val="567"/>
              </a:spcBef>
              <a:buFont typeface="Arial" panose="020B0604020202020204" pitchFamily="34" charset="0"/>
              <a:buChar char="•"/>
              <a:defRPr sz="2721" kern="1200">
                <a:solidFill>
                  <a:schemeClr val="tx1"/>
                </a:solidFill>
                <a:latin typeface="+mn-lt"/>
                <a:ea typeface="+mn-ea"/>
                <a:cs typeface="+mn-cs"/>
              </a:defRPr>
            </a:lvl2pPr>
            <a:lvl3pPr marL="1295933" indent="-259187" algn="l" defTabSz="1036747" rtl="0" eaLnBrk="1" latinLnBrk="1" hangingPunct="1">
              <a:lnSpc>
                <a:spcPct val="90000"/>
              </a:lnSpc>
              <a:spcBef>
                <a:spcPts val="567"/>
              </a:spcBef>
              <a:buFont typeface="Arial" panose="020B0604020202020204" pitchFamily="34" charset="0"/>
              <a:buChar char="•"/>
              <a:defRPr sz="2268" kern="1200">
                <a:solidFill>
                  <a:schemeClr val="tx1"/>
                </a:solidFill>
                <a:latin typeface="+mn-lt"/>
                <a:ea typeface="+mn-ea"/>
                <a:cs typeface="+mn-cs"/>
              </a:defRPr>
            </a:lvl3pPr>
            <a:lvl4pPr marL="1814307"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4pPr>
            <a:lvl5pPr marL="2332680"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5pPr>
            <a:lvl6pPr marL="2851053"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6pPr>
            <a:lvl7pPr marL="3369427"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7pPr>
            <a:lvl8pPr marL="3887800"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8pPr>
            <a:lvl9pPr marL="4406174" indent="-259187" algn="l" defTabSz="1036747"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9pPr>
          </a:lstStyle>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인건비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임원</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경영관리본부</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영업본부</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마케팅 본부</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인력</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시설관리자</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환경미화</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의 </a:t>
            </a:r>
            <a:r>
              <a:rPr lang="ko-KR" altLang="en-US" sz="850">
                <a:latin typeface="맑은 고딕" panose="020B0503020000020004" pitchFamily="50" charset="-127"/>
                <a:ea typeface="맑은 고딕" panose="020B0503020000020004" pitchFamily="50" charset="-127"/>
              </a:rPr>
              <a:t>인건비가 포함되어 있습니다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경상연구개발비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기업부설 연구소 인력의 인건비가 포함되며</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재료비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인건비</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임상비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기타 원재료 </a:t>
            </a:r>
            <a:r>
              <a:rPr lang="ko-KR" altLang="en-US" sz="850" dirty="0" err="1">
                <a:latin typeface="맑은 고딕" panose="020B0503020000020004" pitchFamily="50" charset="-127"/>
                <a:ea typeface="맑은 고딕" panose="020B0503020000020004" pitchFamily="50" charset="-127"/>
              </a:rPr>
              <a:t>시약비</a:t>
            </a:r>
            <a:r>
              <a:rPr lang="ko-KR" altLang="en-US" sz="850" dirty="0">
                <a:latin typeface="맑은 고딕" panose="020B0503020000020004" pitchFamily="50" charset="-127"/>
                <a:ea typeface="맑은 고딕" panose="020B0503020000020004" pitchFamily="50" charset="-127"/>
              </a:rPr>
              <a:t> </a:t>
            </a:r>
            <a:r>
              <a:rPr lang="ko-KR" altLang="en-US" sz="850">
                <a:latin typeface="맑은 고딕" panose="020B0503020000020004" pitchFamily="50" charset="-127"/>
                <a:ea typeface="맑은 고딕" panose="020B0503020000020004" pitchFamily="50" charset="-127"/>
              </a:rPr>
              <a:t>등으로 구성됩니다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지급수수료</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주로 컨설팅비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회계법인 </a:t>
            </a:r>
            <a:r>
              <a:rPr lang="ko-KR" altLang="en-US" sz="850" dirty="0" err="1">
                <a:latin typeface="맑은 고딕" panose="020B0503020000020004" pitchFamily="50" charset="-127"/>
                <a:ea typeface="맑은 고딕" panose="020B0503020000020004" pitchFamily="50" charset="-127"/>
              </a:rPr>
              <a:t>자문비</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코넥스</a:t>
            </a:r>
            <a:r>
              <a:rPr lang="ko-KR" altLang="en-US" sz="850" dirty="0">
                <a:latin typeface="맑은 고딕" panose="020B0503020000020004" pitchFamily="50" charset="-127"/>
                <a:ea typeface="맑은 고딕" panose="020B0503020000020004" pitchFamily="50" charset="-127"/>
              </a:rPr>
              <a:t> 상장 </a:t>
            </a:r>
            <a:r>
              <a:rPr lang="ko-KR" altLang="en-US" sz="850" dirty="0" err="1">
                <a:latin typeface="맑은 고딕" panose="020B0503020000020004" pitchFamily="50" charset="-127"/>
                <a:ea typeface="맑은 고딕" panose="020B0503020000020004" pitchFamily="50" charset="-127"/>
              </a:rPr>
              <a:t>자문비</a:t>
            </a:r>
            <a:r>
              <a:rPr lang="ko-KR" altLang="en-US" sz="850" dirty="0">
                <a:latin typeface="맑은 고딕" panose="020B0503020000020004" pitchFamily="50" charset="-127"/>
                <a:ea typeface="맑은 고딕" panose="020B0503020000020004" pitchFamily="50" charset="-127"/>
              </a:rPr>
              <a:t> 등으로 구성되어 있으며</a:t>
            </a:r>
            <a:r>
              <a:rPr lang="en-US" altLang="ko-KR" sz="850" dirty="0">
                <a:latin typeface="맑은 고딕" panose="020B0503020000020004" pitchFamily="50" charset="-127"/>
                <a:ea typeface="맑은 고딕" panose="020B0503020000020004" pitchFamily="50" charset="-127"/>
              </a:rPr>
              <a:t>, 2020</a:t>
            </a:r>
            <a:r>
              <a:rPr lang="ko-KR" altLang="en-US" sz="850" dirty="0">
                <a:latin typeface="맑은 고딕" panose="020B0503020000020004" pitchFamily="50" charset="-127"/>
                <a:ea typeface="맑은 고딕" panose="020B0503020000020004" pitchFamily="50" charset="-127"/>
              </a:rPr>
              <a:t>년 전 연구소장의 컨설팅 수수료 및 미국 등록허가를 위한 프리랜서</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교수</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비용으로 </a:t>
            </a:r>
            <a:r>
              <a:rPr lang="en-US" altLang="ko-KR" sz="850" dirty="0">
                <a:latin typeface="맑은 고딕" panose="020B0503020000020004" pitchFamily="50" charset="-127"/>
                <a:ea typeface="맑은 고딕" panose="020B0503020000020004" pitchFamily="50" charset="-127"/>
              </a:rPr>
              <a:t>1.4</a:t>
            </a:r>
            <a:r>
              <a:rPr lang="ko-KR" altLang="en-US" sz="850">
                <a:latin typeface="맑은 고딕" panose="020B0503020000020004" pitchFamily="50" charset="-127"/>
                <a:ea typeface="맑은 고딕" panose="020B0503020000020004" pitchFamily="50" charset="-127"/>
              </a:rPr>
              <a:t>억을 지출하였습니다</a:t>
            </a:r>
            <a:r>
              <a:rPr lang="en-US" altLang="ko-KR" sz="850">
                <a:latin typeface="맑은 고딕" panose="020B0503020000020004" pitchFamily="50" charset="-127"/>
                <a:ea typeface="맑은 고딕" panose="020B0503020000020004" pitchFamily="50" charset="-127"/>
              </a:rPr>
              <a:t>. </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수선비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설비의 유지 보수를 위한 유지 </a:t>
            </a:r>
            <a:r>
              <a:rPr lang="en-US" altLang="ko-KR" sz="850" dirty="0">
                <a:latin typeface="맑은 고딕" panose="020B0503020000020004" pitchFamily="50" charset="-127"/>
                <a:ea typeface="맑은 고딕" panose="020B0503020000020004" pitchFamily="50" charset="-127"/>
              </a:rPr>
              <a:t>CAPEX</a:t>
            </a:r>
            <a:r>
              <a:rPr lang="ko-KR" altLang="en-US" sz="850">
                <a:latin typeface="맑은 고딕" panose="020B0503020000020004" pitchFamily="50" charset="-127"/>
                <a:ea typeface="맑은 고딕" panose="020B0503020000020004" pitchFamily="50" charset="-127"/>
              </a:rPr>
              <a:t>가 집계되어 있습니다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포장비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제품 포장 후 판매용 완제품 포장을 위한 박스 테이프</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박스</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스티로폼 </a:t>
            </a:r>
            <a:r>
              <a:rPr lang="ko-KR" altLang="en-US" sz="850">
                <a:latin typeface="맑은 고딕" panose="020B0503020000020004" pitchFamily="50" charset="-127"/>
                <a:ea typeface="맑은 고딕" panose="020B0503020000020004" pitchFamily="50" charset="-127"/>
              </a:rPr>
              <a:t>등의 비용입니다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여비교통비 중 해외 여비교통비 및 해외시장개척비</a:t>
            </a:r>
            <a:r>
              <a:rPr lang="en-US" altLang="ko-KR" sz="850" b="1" dirty="0">
                <a:latin typeface="맑은 고딕" panose="020B0503020000020004" pitchFamily="50" charset="-127"/>
                <a:ea typeface="맑은 고딕" panose="020B0503020000020004" pitchFamily="50" charset="-127"/>
              </a:rPr>
              <a:t>, </a:t>
            </a:r>
            <a:r>
              <a:rPr lang="ko-KR" altLang="en-US" sz="850" b="1" dirty="0">
                <a:latin typeface="맑은 고딕" panose="020B0503020000020004" pitchFamily="50" charset="-127"/>
                <a:ea typeface="맑은 고딕" panose="020B0503020000020004" pitchFamily="50" charset="-127"/>
              </a:rPr>
              <a:t>접대비</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a:t>
            </a:r>
            <a:r>
              <a:rPr lang="en-US" altLang="ko-KR" sz="850" dirty="0">
                <a:latin typeface="맑은 고딕" panose="020B0503020000020004" pitchFamily="50" charset="-127"/>
                <a:ea typeface="맑은 고딕" panose="020B0503020000020004" pitchFamily="50" charset="-127"/>
              </a:rPr>
              <a:t>2020</a:t>
            </a:r>
            <a:r>
              <a:rPr lang="ko-KR" altLang="en-US" sz="850" dirty="0">
                <a:latin typeface="맑은 고딕" panose="020B0503020000020004" pitchFamily="50" charset="-127"/>
                <a:ea typeface="맑은 고딕" panose="020B0503020000020004" pitchFamily="50" charset="-127"/>
              </a:rPr>
              <a:t>년 코로나의 영향으로 해외 출장이 </a:t>
            </a:r>
            <a:r>
              <a:rPr lang="ko-KR" altLang="en-US" sz="850">
                <a:latin typeface="맑은 고딕" panose="020B0503020000020004" pitchFamily="50" charset="-127"/>
                <a:ea typeface="맑은 고딕" panose="020B0503020000020004" pitchFamily="50" charset="-127"/>
              </a:rPr>
              <a:t>제한되면서 감소하였으며</a:t>
            </a:r>
            <a:r>
              <a:rPr lang="en-US" altLang="ko-KR" sz="85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해외시장개척비는 전시회 </a:t>
            </a:r>
            <a:r>
              <a:rPr lang="ko-KR" altLang="en-US" sz="850">
                <a:latin typeface="맑은 고딕" panose="020B0503020000020004" pitchFamily="50" charset="-127"/>
                <a:ea typeface="맑은 고딕" panose="020B0503020000020004" pitchFamily="50" charset="-127"/>
              </a:rPr>
              <a:t>및 학회비입니다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운반비</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주로 생산과 관련 없는 </a:t>
            </a:r>
            <a:r>
              <a:rPr lang="ko-KR" altLang="en-US" sz="850">
                <a:latin typeface="맑은 고딕" panose="020B0503020000020004" pitchFamily="50" charset="-127"/>
                <a:ea typeface="맑은 고딕" panose="020B0503020000020004" pitchFamily="50" charset="-127"/>
              </a:rPr>
              <a:t>일반 택배비입니다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지급임차료</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회사는 과거 </a:t>
            </a:r>
            <a:r>
              <a:rPr lang="en-US" altLang="ko-KR" sz="850" dirty="0">
                <a:latin typeface="맑은 고딕" panose="020B0503020000020004" pitchFamily="50" charset="-127"/>
                <a:ea typeface="맑은 고딕" panose="020B0503020000020004" pitchFamily="50" charset="-127"/>
              </a:rPr>
              <a:t>2018</a:t>
            </a:r>
            <a:r>
              <a:rPr lang="ko-KR" altLang="en-US" sz="850" dirty="0">
                <a:latin typeface="맑은 고딕" panose="020B0503020000020004" pitchFamily="50" charset="-127"/>
                <a:ea typeface="맑은 고딕" panose="020B0503020000020004" pitchFamily="50" charset="-127"/>
              </a:rPr>
              <a:t>년 </a:t>
            </a:r>
            <a:r>
              <a:rPr lang="en-US" altLang="ko-KR" sz="850" dirty="0">
                <a:latin typeface="맑은 고딕" panose="020B0503020000020004" pitchFamily="50" charset="-127"/>
                <a:ea typeface="맑은 고딕" panose="020B0503020000020004" pitchFamily="50" charset="-127"/>
              </a:rPr>
              <a:t>5</a:t>
            </a:r>
            <a:r>
              <a:rPr lang="ko-KR" altLang="en-US" sz="850" dirty="0">
                <a:latin typeface="맑은 고딕" panose="020B0503020000020004" pitchFamily="50" charset="-127"/>
                <a:ea typeface="맑은 고딕" panose="020B0503020000020004" pitchFamily="50" charset="-127"/>
              </a:rPr>
              <a:t>월</a:t>
            </a:r>
            <a:r>
              <a:rPr lang="en-US" altLang="ko-KR" sz="850" dirty="0">
                <a:latin typeface="맑은 고딕" panose="020B0503020000020004" pitchFamily="50" charset="-127"/>
                <a:ea typeface="맑은 고딕" panose="020B0503020000020004" pitchFamily="50" charset="-127"/>
              </a:rPr>
              <a:t>~2020</a:t>
            </a:r>
            <a:r>
              <a:rPr lang="ko-KR" altLang="en-US" sz="850" dirty="0">
                <a:latin typeface="맑은 고딕" panose="020B0503020000020004" pitchFamily="50" charset="-127"/>
                <a:ea typeface="맑은 고딕" panose="020B0503020000020004" pitchFamily="50" charset="-127"/>
              </a:rPr>
              <a:t>년 </a:t>
            </a:r>
            <a:r>
              <a:rPr lang="en-US" altLang="ko-KR" sz="850" dirty="0">
                <a:latin typeface="맑은 고딕" panose="020B0503020000020004" pitchFamily="50" charset="-127"/>
                <a:ea typeface="맑은 고딕" panose="020B0503020000020004" pitchFamily="50" charset="-127"/>
              </a:rPr>
              <a:t>5</a:t>
            </a:r>
            <a:r>
              <a:rPr lang="ko-KR" altLang="en-US" sz="850" dirty="0">
                <a:latin typeface="맑은 고딕" panose="020B0503020000020004" pitchFamily="50" charset="-127"/>
                <a:ea typeface="맑은 고딕" panose="020B0503020000020004" pitchFamily="50" charset="-127"/>
              </a:rPr>
              <a:t>월의 기간 동안 서울 문정동 사무소를 임차하였으며</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재계약을 통해 </a:t>
            </a:r>
            <a:r>
              <a:rPr lang="en-US" altLang="ko-KR" sz="850" dirty="0">
                <a:latin typeface="맑은 고딕" panose="020B0503020000020004" pitchFamily="50" charset="-127"/>
                <a:ea typeface="맑은 고딕" panose="020B0503020000020004" pitchFamily="50" charset="-127"/>
              </a:rPr>
              <a:t>2022</a:t>
            </a:r>
            <a:r>
              <a:rPr lang="ko-KR" altLang="en-US" sz="850" dirty="0">
                <a:latin typeface="맑은 고딕" panose="020B0503020000020004" pitchFamily="50" charset="-127"/>
                <a:ea typeface="맑은 고딕" panose="020B0503020000020004" pitchFamily="50" charset="-127"/>
              </a:rPr>
              <a:t>년 </a:t>
            </a:r>
            <a:r>
              <a:rPr lang="en-US" altLang="ko-KR" sz="850" dirty="0">
                <a:latin typeface="맑은 고딕" panose="020B0503020000020004" pitchFamily="50" charset="-127"/>
                <a:ea typeface="맑은 고딕" panose="020B0503020000020004" pitchFamily="50" charset="-127"/>
              </a:rPr>
              <a:t>5</a:t>
            </a:r>
            <a:r>
              <a:rPr lang="ko-KR" altLang="en-US" sz="850" dirty="0">
                <a:latin typeface="맑은 고딕" panose="020B0503020000020004" pitchFamily="50" charset="-127"/>
                <a:ea typeface="맑은 고딕" panose="020B0503020000020004" pitchFamily="50" charset="-127"/>
              </a:rPr>
              <a:t>월까지 </a:t>
            </a:r>
            <a:r>
              <a:rPr lang="ko-KR" altLang="en-US" sz="850">
                <a:latin typeface="맑은 고딕" panose="020B0503020000020004" pitchFamily="50" charset="-127"/>
                <a:ea typeface="맑은 고딕" panose="020B0503020000020004" pitchFamily="50" charset="-127"/>
              </a:rPr>
              <a:t>임차할 예정입니다</a:t>
            </a:r>
            <a:r>
              <a:rPr lang="en-US" altLang="ko-KR" sz="85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보증금 </a:t>
            </a:r>
            <a:r>
              <a:rPr lang="en-US" altLang="ko-KR" sz="850" dirty="0">
                <a:latin typeface="맑은 고딕" panose="020B0503020000020004" pitchFamily="50" charset="-127"/>
                <a:ea typeface="맑은 고딕" panose="020B0503020000020004" pitchFamily="50" charset="-127"/>
              </a:rPr>
              <a:t>25</a:t>
            </a:r>
            <a:r>
              <a:rPr lang="ko-KR" altLang="en-US" sz="850" dirty="0">
                <a:latin typeface="맑은 고딕" panose="020B0503020000020004" pitchFamily="50" charset="-127"/>
                <a:ea typeface="맑은 고딕" panose="020B0503020000020004" pitchFamily="50" charset="-127"/>
              </a:rPr>
              <a:t>백만원</a:t>
            </a:r>
            <a:r>
              <a:rPr lang="en-US" altLang="ko-KR" sz="850" dirty="0">
                <a:latin typeface="맑은 고딕" panose="020B0503020000020004" pitchFamily="50" charset="-127"/>
                <a:ea typeface="맑은 고딕" panose="020B0503020000020004" pitchFamily="50" charset="-127"/>
              </a:rPr>
              <a:t>). 2021</a:t>
            </a:r>
            <a:r>
              <a:rPr lang="ko-KR" altLang="en-US" sz="850" dirty="0">
                <a:latin typeface="맑은 고딕" panose="020B0503020000020004" pitchFamily="50" charset="-127"/>
                <a:ea typeface="맑은 고딕" panose="020B0503020000020004" pitchFamily="50" charset="-127"/>
              </a:rPr>
              <a:t>년 </a:t>
            </a:r>
            <a:r>
              <a:rPr lang="en-US" altLang="ko-KR" sz="850" dirty="0">
                <a:latin typeface="맑은 고딕" panose="020B0503020000020004" pitchFamily="50" charset="-127"/>
                <a:ea typeface="맑은 고딕" panose="020B0503020000020004" pitchFamily="50" charset="-127"/>
              </a:rPr>
              <a:t>6</a:t>
            </a:r>
            <a:r>
              <a:rPr lang="ko-KR" altLang="en-US" sz="850" dirty="0">
                <a:latin typeface="맑은 고딕" panose="020B0503020000020004" pitchFamily="50" charset="-127"/>
                <a:ea typeface="맑은 고딕" panose="020B0503020000020004" pitchFamily="50" charset="-127"/>
              </a:rPr>
              <a:t>월 현재 차량 </a:t>
            </a:r>
            <a:r>
              <a:rPr lang="en-US" altLang="ko-KR" sz="850" dirty="0">
                <a:latin typeface="맑은 고딕" panose="020B0503020000020004" pitchFamily="50" charset="-127"/>
                <a:ea typeface="맑은 고딕" panose="020B0503020000020004" pitchFamily="50" charset="-127"/>
              </a:rPr>
              <a:t>1</a:t>
            </a:r>
            <a:r>
              <a:rPr lang="ko-KR" altLang="en-US" sz="850" dirty="0">
                <a:latin typeface="맑은 고딕" panose="020B0503020000020004" pitchFamily="50" charset="-127"/>
                <a:ea typeface="맑은 고딕" panose="020B0503020000020004" pitchFamily="50" charset="-127"/>
              </a:rPr>
              <a:t>대 및 미국법인 사무실</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고려대학교 세종캠퍼스 산학협력관 </a:t>
            </a:r>
            <a:r>
              <a:rPr lang="en-US" altLang="ko-KR" sz="850" dirty="0">
                <a:latin typeface="맑은 고딕" panose="020B0503020000020004" pitchFamily="50" charset="-127"/>
                <a:ea typeface="맑은 고딕" panose="020B0503020000020004" pitchFamily="50" charset="-127"/>
              </a:rPr>
              <a:t>104</a:t>
            </a:r>
            <a:r>
              <a:rPr lang="ko-KR" altLang="en-US" sz="850" dirty="0">
                <a:latin typeface="맑은 고딕" panose="020B0503020000020004" pitchFamily="50" charset="-127"/>
                <a:ea typeface="맑은 고딕" panose="020B0503020000020004" pitchFamily="50" charset="-127"/>
              </a:rPr>
              <a:t>호를 </a:t>
            </a:r>
            <a:r>
              <a:rPr lang="ko-KR" altLang="en-US" sz="850" dirty="0" err="1">
                <a:latin typeface="맑은 고딕" panose="020B0503020000020004" pitchFamily="50" charset="-127"/>
                <a:ea typeface="맑은 고딕" panose="020B0503020000020004" pitchFamily="50" charset="-127"/>
              </a:rPr>
              <a:t>리스하고</a:t>
            </a:r>
            <a:r>
              <a:rPr lang="ko-KR" altLang="en-US" sz="850" dirty="0">
                <a:latin typeface="맑은 고딕" panose="020B0503020000020004" pitchFamily="50" charset="-127"/>
                <a:ea typeface="맑은 고딕" panose="020B0503020000020004" pitchFamily="50" charset="-127"/>
              </a:rPr>
              <a:t> 있으며</a:t>
            </a:r>
            <a:r>
              <a:rPr lang="en-US" altLang="ko-KR" sz="850" dirty="0">
                <a:latin typeface="맑은 고딕" panose="020B0503020000020004" pitchFamily="50" charset="-127"/>
                <a:ea typeface="맑은 고딕" panose="020B0503020000020004" pitchFamily="50" charset="-127"/>
              </a:rPr>
              <a:t>, IFRS 16</a:t>
            </a:r>
            <a:r>
              <a:rPr lang="ko-KR" altLang="en-US" sz="850" dirty="0">
                <a:latin typeface="맑은 고딕" panose="020B0503020000020004" pitchFamily="50" charset="-127"/>
                <a:ea typeface="맑은 고딕" panose="020B0503020000020004" pitchFamily="50" charset="-127"/>
              </a:rPr>
              <a:t>호 도입에 따라 </a:t>
            </a:r>
            <a:r>
              <a:rPr lang="en-US" altLang="ko-KR" sz="850" dirty="0">
                <a:latin typeface="맑은 고딕" panose="020B0503020000020004" pitchFamily="50" charset="-127"/>
                <a:ea typeface="맑은 고딕" panose="020B0503020000020004" pitchFamily="50" charset="-127"/>
              </a:rPr>
              <a:t>2019</a:t>
            </a:r>
            <a:r>
              <a:rPr lang="ko-KR" altLang="en-US" sz="850" dirty="0">
                <a:latin typeface="맑은 고딕" panose="020B0503020000020004" pitchFamily="50" charset="-127"/>
                <a:ea typeface="맑은 고딕" panose="020B0503020000020004" pitchFamily="50" charset="-127"/>
              </a:rPr>
              <a:t>년 이후 판매관리비상 </a:t>
            </a:r>
            <a:r>
              <a:rPr lang="ko-KR" altLang="en-US" sz="850">
                <a:latin typeface="맑은 고딕" panose="020B0503020000020004" pitchFamily="50" charset="-127"/>
                <a:ea typeface="맑은 고딕" panose="020B0503020000020004" pitchFamily="50" charset="-127"/>
              </a:rPr>
              <a:t>지급임차료는 감소하였습니다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a:latin typeface="맑은 고딕" panose="020B0503020000020004" pitchFamily="50" charset="-127"/>
                <a:ea typeface="맑은 고딕" panose="020B0503020000020004" pitchFamily="50" charset="-127"/>
              </a:rPr>
              <a:t>광고선전비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광고용 팜플렛 및 지면</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신문지</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광고를 위한 광고 </a:t>
            </a:r>
            <a:r>
              <a:rPr lang="ko-KR" altLang="en-US" sz="850">
                <a:latin typeface="맑은 고딕" panose="020B0503020000020004" pitchFamily="50" charset="-127"/>
                <a:ea typeface="맑은 고딕" panose="020B0503020000020004" pitchFamily="50" charset="-127"/>
              </a:rPr>
              <a:t>제작 비용입니다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err="1">
                <a:latin typeface="맑은 고딕" panose="020B0503020000020004" pitchFamily="50" charset="-127"/>
                <a:ea typeface="맑은 고딕" panose="020B0503020000020004" pitchFamily="50" charset="-127"/>
              </a:rPr>
              <a:t>기타판관비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보험료</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세금과공과</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교육훈련비</a:t>
            </a:r>
            <a:r>
              <a:rPr lang="en-US" altLang="ko-KR" sz="850" dirty="0">
                <a:latin typeface="맑은 고딕" panose="020B0503020000020004" pitchFamily="50" charset="-127"/>
                <a:ea typeface="맑은 고딕" panose="020B0503020000020004" pitchFamily="50" charset="-127"/>
              </a:rPr>
              <a:t>, </a:t>
            </a:r>
            <a:r>
              <a:rPr lang="ko-KR" altLang="en-US" sz="850" dirty="0" err="1">
                <a:latin typeface="맑은 고딕" panose="020B0503020000020004" pitchFamily="50" charset="-127"/>
                <a:ea typeface="맑은 고딕" panose="020B0503020000020004" pitchFamily="50" charset="-127"/>
              </a:rPr>
              <a:t>협회비</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주식보상비용 </a:t>
            </a:r>
            <a:r>
              <a:rPr lang="ko-KR" altLang="en-US" sz="850">
                <a:latin typeface="맑은 고딕" panose="020B0503020000020004" pitchFamily="50" charset="-127"/>
                <a:ea typeface="맑은 고딕" panose="020B0503020000020004" pitchFamily="50" charset="-127"/>
              </a:rPr>
              <a:t>등으로 구성됩니다</a:t>
            </a:r>
            <a:r>
              <a:rPr lang="en-US" altLang="ko-KR" sz="85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회사는 건물 등에 대해 </a:t>
            </a:r>
            <a:r>
              <a:rPr lang="en-US" altLang="ko-KR" sz="850" dirty="0">
                <a:latin typeface="맑은 고딕" panose="020B0503020000020004" pitchFamily="50" charset="-127"/>
                <a:ea typeface="맑은 고딕" panose="020B0503020000020004" pitchFamily="50" charset="-127"/>
              </a:rPr>
              <a:t>MG</a:t>
            </a:r>
            <a:r>
              <a:rPr lang="ko-KR" altLang="en-US" sz="850" dirty="0">
                <a:latin typeface="맑은 고딕" panose="020B0503020000020004" pitchFamily="50" charset="-127"/>
                <a:ea typeface="맑은 고딕" panose="020B0503020000020004" pitchFamily="50" charset="-127"/>
              </a:rPr>
              <a:t>손해보험의 재산종합보험에 가입하고 있으며</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공장 및 기숙사에 대하여 연 </a:t>
            </a:r>
            <a:r>
              <a:rPr lang="en-US" altLang="ko-KR" sz="850" dirty="0">
                <a:latin typeface="맑은 고딕" panose="020B0503020000020004" pitchFamily="50" charset="-127"/>
                <a:ea typeface="맑은 고딕" panose="020B0503020000020004" pitchFamily="50" charset="-127"/>
              </a:rPr>
              <a:t>9.2587</a:t>
            </a:r>
            <a:r>
              <a:rPr lang="ko-KR" altLang="en-US" sz="850" dirty="0">
                <a:latin typeface="맑은 고딕" panose="020B0503020000020004" pitchFamily="50" charset="-127"/>
                <a:ea typeface="맑은 고딕" panose="020B0503020000020004" pitchFamily="50" charset="-127"/>
              </a:rPr>
              <a:t>백만원을 </a:t>
            </a:r>
            <a:r>
              <a:rPr lang="ko-KR" altLang="en-US" sz="850" dirty="0" err="1">
                <a:latin typeface="맑은 고딕" panose="020B0503020000020004" pitchFamily="50" charset="-127"/>
                <a:ea typeface="맑은 고딕" panose="020B0503020000020004" pitchFamily="50" charset="-127"/>
              </a:rPr>
              <a:t>일시납으로</a:t>
            </a:r>
            <a:r>
              <a:rPr lang="ko-KR" altLang="en-US" sz="850" dirty="0">
                <a:latin typeface="맑은 고딕" panose="020B0503020000020004" pitchFamily="50" charset="-127"/>
                <a:ea typeface="맑은 고딕" panose="020B0503020000020004" pitchFamily="50" charset="-127"/>
              </a:rPr>
              <a:t> </a:t>
            </a:r>
            <a:r>
              <a:rPr lang="ko-KR" altLang="en-US" sz="850">
                <a:latin typeface="맑은 고딕" panose="020B0503020000020004" pitchFamily="50" charset="-127"/>
                <a:ea typeface="맑은 고딕" panose="020B0503020000020004" pitchFamily="50" charset="-127"/>
              </a:rPr>
              <a:t>납부하고 있습니다</a:t>
            </a:r>
            <a:r>
              <a:rPr lang="en-US" altLang="ko-KR" sz="85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가입기간 </a:t>
            </a:r>
            <a:r>
              <a:rPr lang="en-US" altLang="ko-KR" sz="850" dirty="0">
                <a:latin typeface="맑은 고딕" panose="020B0503020000020004" pitchFamily="50" charset="-127"/>
                <a:ea typeface="맑은 고딕" panose="020B0503020000020004" pitchFamily="50" charset="-127"/>
              </a:rPr>
              <a:t>21.06~22.06, </a:t>
            </a:r>
            <a:r>
              <a:rPr lang="ko-KR" altLang="en-US" sz="850" dirty="0">
                <a:latin typeface="맑은 고딕" panose="020B0503020000020004" pitchFamily="50" charset="-127"/>
                <a:ea typeface="맑은 고딕" panose="020B0503020000020004" pitchFamily="50" charset="-127"/>
              </a:rPr>
              <a:t>가입금액 </a:t>
            </a:r>
            <a:r>
              <a:rPr lang="en-US" altLang="ko-KR" sz="850" dirty="0">
                <a:latin typeface="맑은 고딕" panose="020B0503020000020004" pitchFamily="50" charset="-127"/>
                <a:ea typeface="맑은 고딕" panose="020B0503020000020004" pitchFamily="50" charset="-127"/>
              </a:rPr>
              <a:t>7,600</a:t>
            </a:r>
            <a:r>
              <a:rPr lang="ko-KR" altLang="en-US" sz="850" dirty="0">
                <a:latin typeface="맑은 고딕" panose="020B0503020000020004" pitchFamily="50" charset="-127"/>
                <a:ea typeface="맑은 고딕" panose="020B0503020000020004" pitchFamily="50" charset="-127"/>
              </a:rPr>
              <a:t>백만원</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또한</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회사는 </a:t>
            </a:r>
            <a:r>
              <a:rPr lang="ko-KR" altLang="en-US" sz="850" dirty="0" err="1">
                <a:latin typeface="맑은 고딕" panose="020B0503020000020004" pitchFamily="50" charset="-127"/>
                <a:ea typeface="맑은 고딕" panose="020B0503020000020004" pitchFamily="50" charset="-127"/>
              </a:rPr>
              <a:t>이노비즈</a:t>
            </a:r>
            <a:r>
              <a:rPr lang="ko-KR" altLang="en-US" sz="850" dirty="0">
                <a:latin typeface="맑은 고딕" panose="020B0503020000020004" pitchFamily="50" charset="-127"/>
                <a:ea typeface="맑은 고딕" panose="020B0503020000020004" pitchFamily="50" charset="-127"/>
              </a:rPr>
              <a:t> 협회</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중소기업기술혁신 협회</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협회비와 </a:t>
            </a:r>
            <a:r>
              <a:rPr lang="ko-KR" altLang="en-US" sz="850" dirty="0" err="1">
                <a:latin typeface="맑은 고딕" panose="020B0503020000020004" pitchFamily="50" charset="-127"/>
                <a:ea typeface="맑은 고딕" panose="020B0503020000020004" pitchFamily="50" charset="-127"/>
              </a:rPr>
              <a:t>코넥스</a:t>
            </a:r>
            <a:r>
              <a:rPr lang="ko-KR" altLang="en-US" sz="850" dirty="0">
                <a:latin typeface="맑은 고딕" panose="020B0503020000020004" pitchFamily="50" charset="-127"/>
                <a:ea typeface="맑은 고딕" panose="020B0503020000020004" pitchFamily="50" charset="-127"/>
              </a:rPr>
              <a:t> 협회 연회비를 지급하고 있음</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주식보상비용은 임직원에게 </a:t>
            </a:r>
            <a:r>
              <a:rPr lang="en-US" altLang="ko-KR" sz="850" dirty="0">
                <a:latin typeface="맑은 고딕" panose="020B0503020000020004" pitchFamily="50" charset="-127"/>
                <a:ea typeface="맑은 고딕" panose="020B0503020000020004" pitchFamily="50" charset="-127"/>
              </a:rPr>
              <a:t>2018</a:t>
            </a:r>
            <a:r>
              <a:rPr lang="ko-KR" altLang="en-US" sz="850" dirty="0">
                <a:latin typeface="맑은 고딕" panose="020B0503020000020004" pitchFamily="50" charset="-127"/>
                <a:ea typeface="맑은 고딕" panose="020B0503020000020004" pitchFamily="50" charset="-127"/>
              </a:rPr>
              <a:t>년까지 부여한 주식매수선택권에 대한 비용으로</a:t>
            </a:r>
            <a:r>
              <a:rPr lang="en-US" altLang="ko-KR" sz="850" dirty="0">
                <a:latin typeface="맑은 고딕" panose="020B0503020000020004" pitchFamily="50" charset="-127"/>
                <a:ea typeface="맑은 고딕" panose="020B0503020000020004" pitchFamily="50" charset="-127"/>
              </a:rPr>
              <a:t>, </a:t>
            </a:r>
            <a:r>
              <a:rPr lang="ko-KR" altLang="en-US" sz="850" dirty="0">
                <a:latin typeface="맑은 고딕" panose="020B0503020000020004" pitchFamily="50" charset="-127"/>
                <a:ea typeface="맑은 고딕" panose="020B0503020000020004" pitchFamily="50" charset="-127"/>
              </a:rPr>
              <a:t>총 </a:t>
            </a:r>
            <a:r>
              <a:rPr lang="en-US" altLang="ko-KR" sz="850" dirty="0">
                <a:latin typeface="맑은 고딕" panose="020B0503020000020004" pitchFamily="50" charset="-127"/>
                <a:ea typeface="맑은 고딕" panose="020B0503020000020004" pitchFamily="50" charset="-127"/>
              </a:rPr>
              <a:t>14,050</a:t>
            </a:r>
            <a:r>
              <a:rPr lang="ko-KR" altLang="en-US" sz="850" dirty="0">
                <a:latin typeface="맑은 고딕" panose="020B0503020000020004" pitchFamily="50" charset="-127"/>
                <a:ea typeface="맑은 고딕" panose="020B0503020000020004" pitchFamily="50" charset="-127"/>
              </a:rPr>
              <a:t>주의 주식매수선택권 중</a:t>
            </a:r>
            <a:r>
              <a:rPr lang="en-US" altLang="ko-KR" sz="850" dirty="0">
                <a:latin typeface="맑은 고딕" panose="020B0503020000020004" pitchFamily="50" charset="-127"/>
                <a:ea typeface="맑은 고딕" panose="020B0503020000020004" pitchFamily="50" charset="-127"/>
              </a:rPr>
              <a:t> 2,760</a:t>
            </a:r>
            <a:r>
              <a:rPr lang="ko-KR" altLang="en-US" sz="850" dirty="0">
                <a:latin typeface="맑은 고딕" panose="020B0503020000020004" pitchFamily="50" charset="-127"/>
                <a:ea typeface="맑은 고딕" panose="020B0503020000020004" pitchFamily="50" charset="-127"/>
              </a:rPr>
              <a:t>주를 행사 및 부여 취소하여 현재 </a:t>
            </a:r>
            <a:r>
              <a:rPr lang="ko-KR" altLang="en-US" sz="850" dirty="0" err="1">
                <a:latin typeface="맑은 고딕" panose="020B0503020000020004" pitchFamily="50" charset="-127"/>
                <a:ea typeface="맑은 고딕" panose="020B0503020000020004" pitchFamily="50" charset="-127"/>
              </a:rPr>
              <a:t>잔여주식수는</a:t>
            </a:r>
            <a:r>
              <a:rPr lang="ko-KR" altLang="en-US" sz="850" dirty="0">
                <a:latin typeface="맑은 고딕" panose="020B0503020000020004" pitchFamily="50" charset="-127"/>
                <a:ea typeface="맑은 고딕" panose="020B0503020000020004" pitchFamily="50" charset="-127"/>
              </a:rPr>
              <a:t> </a:t>
            </a:r>
            <a:r>
              <a:rPr lang="en-US" altLang="ko-KR" sz="850">
                <a:latin typeface="맑은 고딕" panose="020B0503020000020004" pitchFamily="50" charset="-127"/>
                <a:ea typeface="맑은 고딕" panose="020B0503020000020004" pitchFamily="50" charset="-127"/>
              </a:rPr>
              <a:t>11,290</a:t>
            </a:r>
            <a:r>
              <a:rPr lang="ko-KR" altLang="en-US" sz="850">
                <a:latin typeface="맑은 고딕" panose="020B0503020000020004" pitchFamily="50" charset="-127"/>
                <a:ea typeface="맑은 고딕" panose="020B0503020000020004" pitchFamily="50" charset="-127"/>
              </a:rPr>
              <a:t>주입니다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a:p>
            <a:pPr marL="151219" indent="-151219">
              <a:lnSpc>
                <a:spcPct val="100000"/>
              </a:lnSpc>
              <a:spcBef>
                <a:spcPts val="934"/>
              </a:spcBef>
              <a:spcAft>
                <a:spcPts val="265"/>
              </a:spcAft>
              <a:buFont typeface="Wingdings" panose="05000000000000000000" pitchFamily="2" charset="2"/>
              <a:buChar char="§"/>
            </a:pPr>
            <a:r>
              <a:rPr lang="ko-KR" altLang="en-US" sz="850" b="1" dirty="0" err="1">
                <a:latin typeface="맑은 고딕" panose="020B0503020000020004" pitchFamily="50" charset="-127"/>
                <a:ea typeface="맑은 고딕" panose="020B0503020000020004" pitchFamily="50" charset="-127"/>
              </a:rPr>
              <a:t>견본비</a:t>
            </a:r>
            <a:r>
              <a:rPr lang="en-US" altLang="ko-KR" sz="850" dirty="0">
                <a:latin typeface="맑은 고딕" panose="020B0503020000020004" pitchFamily="50" charset="-127"/>
                <a:ea typeface="맑은 고딕" panose="020B0503020000020004" pitchFamily="50" charset="-127"/>
              </a:rPr>
              <a:t>:</a:t>
            </a:r>
            <a:r>
              <a:rPr lang="ko-KR" altLang="en-US" sz="850" dirty="0">
                <a:latin typeface="맑은 고딕" panose="020B0503020000020004" pitchFamily="50" charset="-127"/>
                <a:ea typeface="맑은 고딕" panose="020B0503020000020004" pitchFamily="50" charset="-127"/>
              </a:rPr>
              <a:t> 신제품 </a:t>
            </a:r>
            <a:r>
              <a:rPr lang="ko-KR" altLang="en-US" sz="850" dirty="0" err="1">
                <a:latin typeface="맑은 고딕" panose="020B0503020000020004" pitchFamily="50" charset="-127"/>
                <a:ea typeface="맑은 고딕" panose="020B0503020000020004" pitchFamily="50" charset="-127"/>
              </a:rPr>
              <a:t>런칭시의</a:t>
            </a:r>
            <a:r>
              <a:rPr lang="ko-KR" altLang="en-US" sz="850" dirty="0">
                <a:latin typeface="맑은 고딕" panose="020B0503020000020004" pitchFamily="50" charset="-127"/>
                <a:ea typeface="맑은 고딕" panose="020B0503020000020004" pitchFamily="50" charset="-127"/>
              </a:rPr>
              <a:t> 샘플 비용으로 영업부의 영업 </a:t>
            </a:r>
            <a:r>
              <a:rPr lang="ko-KR" altLang="en-US" sz="850" dirty="0" err="1">
                <a:latin typeface="맑은 고딕" panose="020B0503020000020004" pitchFamily="50" charset="-127"/>
                <a:ea typeface="맑은 고딕" panose="020B0503020000020004" pitchFamily="50" charset="-127"/>
              </a:rPr>
              <a:t>스케쥴에</a:t>
            </a:r>
            <a:r>
              <a:rPr lang="ko-KR" altLang="en-US" sz="850" dirty="0">
                <a:latin typeface="맑은 고딕" panose="020B0503020000020004" pitchFamily="50" charset="-127"/>
                <a:ea typeface="맑은 고딕" panose="020B0503020000020004" pitchFamily="50" charset="-127"/>
              </a:rPr>
              <a:t> 따라 </a:t>
            </a:r>
            <a:r>
              <a:rPr lang="ko-KR" altLang="en-US" sz="850">
                <a:latin typeface="맑은 고딕" panose="020B0503020000020004" pitchFamily="50" charset="-127"/>
                <a:ea typeface="맑은 고딕" panose="020B0503020000020004" pitchFamily="50" charset="-127"/>
              </a:rPr>
              <a:t>변동하고 있습니다</a:t>
            </a:r>
            <a:r>
              <a:rPr lang="en-US" altLang="ko-KR" sz="850">
                <a:latin typeface="맑은 고딕" panose="020B0503020000020004" pitchFamily="50" charset="-127"/>
                <a:ea typeface="맑은 고딕" panose="020B0503020000020004" pitchFamily="50" charset="-127"/>
              </a:rPr>
              <a:t>.</a:t>
            </a:r>
            <a:endParaRPr lang="en-US" altLang="ko-KR" sz="850" dirty="0">
              <a:latin typeface="맑은 고딕" panose="020B0503020000020004" pitchFamily="50" charset="-127"/>
              <a:ea typeface="맑은 고딕" panose="020B0503020000020004" pitchFamily="50" charset="-127"/>
            </a:endParaRPr>
          </a:p>
        </p:txBody>
      </p:sp>
      <p:sp>
        <p:nvSpPr>
          <p:cNvPr id="7" name="Text Placeholder 3">
            <a:extLst>
              <a:ext uri="{FF2B5EF4-FFF2-40B4-BE49-F238E27FC236}">
                <a16:creationId xmlns:a16="http://schemas.microsoft.com/office/drawing/2014/main" id="{4D6F2904-15FA-4701-A919-63F2F1819B0A}"/>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pic>
        <p:nvPicPr>
          <p:cNvPr id="16" name="그림 15">
            <a:extLst>
              <a:ext uri="{FF2B5EF4-FFF2-40B4-BE49-F238E27FC236}">
                <a16:creationId xmlns:a16="http://schemas.microsoft.com/office/drawing/2014/main" id="{3DAFD3BD-13FE-452F-A0E8-0D36FD4D7A88}"/>
              </a:ext>
            </a:extLst>
          </p:cNvPr>
          <p:cNvPicPr>
            <a:picLocks noChangeAspect="1" noChangeArrowheads="1"/>
            <a:extLst>
              <a:ext uri="{84589F7E-364E-4C9E-8A38-B11213B215E9}">
                <a14:cameraTool xmlns:a14="http://schemas.microsoft.com/office/drawing/2010/main" cellRange="$B$3:$I$45"/>
              </a:ext>
            </a:extLst>
          </p:cNvPicPr>
          <p:nvPr/>
        </p:nvPicPr>
        <p:blipFill>
          <a:blip r:embed="rId3"/>
          <a:srcRect/>
          <a:stretch>
            <a:fillRect/>
          </a:stretch>
        </p:blipFill>
        <p:spPr bwMode="auto">
          <a:xfrm>
            <a:off x="552237" y="1611678"/>
            <a:ext cx="3648075" cy="46672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50076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4C423AE0-F26A-43A1-A471-A34F63B84F73}"/>
              </a:ext>
            </a:extLst>
          </p:cNvPr>
          <p:cNvPicPr>
            <a:picLocks noChangeAspect="1" noChangeArrowheads="1"/>
            <a:extLst>
              <a:ext uri="{84589F7E-364E-4C9E-8A38-B11213B215E9}">
                <a14:cameraTool xmlns:a14="http://schemas.microsoft.com/office/drawing/2010/main" cellRange="$B$1:$I$41"/>
              </a:ext>
            </a:extLst>
          </p:cNvPicPr>
          <p:nvPr/>
        </p:nvPicPr>
        <p:blipFill>
          <a:blip r:embed="rId7"/>
          <a:srcRect/>
          <a:stretch>
            <a:fillRect/>
          </a:stretch>
        </p:blipFill>
        <p:spPr bwMode="auto">
          <a:xfrm>
            <a:off x="546397" y="1444124"/>
            <a:ext cx="4600575" cy="48196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6" name="직사각형 5">
            <a:extLst>
              <a:ext uri="{FF2B5EF4-FFF2-40B4-BE49-F238E27FC236}">
                <a16:creationId xmlns:a16="http://schemas.microsoft.com/office/drawing/2014/main" id="{B2F66C50-B919-4BF2-8A02-4693022DED0F}"/>
              </a:ext>
            </a:extLst>
          </p:cNvPr>
          <p:cNvSpPr/>
          <p:nvPr/>
        </p:nvSpPr>
        <p:spPr>
          <a:xfrm>
            <a:off x="546397" y="843227"/>
            <a:ext cx="8777466" cy="50960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기준 회사의 인원은 제조 </a:t>
            </a:r>
            <a:r>
              <a:rPr lang="en-US" altLang="ko-KR" sz="900" dirty="0">
                <a:solidFill>
                  <a:srgbClr val="00338D"/>
                </a:solidFill>
                <a:latin typeface="맑은 고딕" panose="020B0503020000020004" pitchFamily="50" charset="-127"/>
                <a:ea typeface="맑은 고딕" panose="020B0503020000020004" pitchFamily="50" charset="-127"/>
              </a:rPr>
              <a:t>32</a:t>
            </a:r>
            <a:r>
              <a:rPr lang="ko-KR" altLang="en-US" sz="900" dirty="0">
                <a:solidFill>
                  <a:srgbClr val="00338D"/>
                </a:solidFill>
                <a:latin typeface="맑은 고딕" panose="020B0503020000020004" pitchFamily="50" charset="-127"/>
                <a:ea typeface="맑은 고딕" panose="020B0503020000020004" pitchFamily="50" charset="-127"/>
              </a:rPr>
              <a:t>명</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판매관리 </a:t>
            </a:r>
            <a:r>
              <a:rPr lang="en-US" altLang="ko-KR" sz="900" dirty="0">
                <a:solidFill>
                  <a:srgbClr val="00338D"/>
                </a:solidFill>
                <a:latin typeface="맑은 고딕" panose="020B0503020000020004" pitchFamily="50" charset="-127"/>
                <a:ea typeface="맑은 고딕" panose="020B0503020000020004" pitchFamily="50" charset="-127"/>
              </a:rPr>
              <a:t>19</a:t>
            </a:r>
            <a:r>
              <a:rPr lang="ko-KR" altLang="en-US" sz="900" dirty="0">
                <a:solidFill>
                  <a:srgbClr val="00338D"/>
                </a:solidFill>
                <a:latin typeface="맑은 고딕" panose="020B0503020000020004" pitchFamily="50" charset="-127"/>
                <a:ea typeface="맑은 고딕" panose="020B0503020000020004" pitchFamily="50" charset="-127"/>
              </a:rPr>
              <a:t>명</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연구 </a:t>
            </a:r>
            <a:r>
              <a:rPr lang="en-US" altLang="ko-KR" sz="900" dirty="0">
                <a:solidFill>
                  <a:srgbClr val="00338D"/>
                </a:solidFill>
                <a:latin typeface="맑은 고딕" panose="020B0503020000020004" pitchFamily="50" charset="-127"/>
                <a:ea typeface="맑은 고딕" panose="020B0503020000020004" pitchFamily="50" charset="-127"/>
              </a:rPr>
              <a:t>28</a:t>
            </a:r>
            <a:r>
              <a:rPr lang="ko-KR" altLang="en-US" sz="900" dirty="0">
                <a:solidFill>
                  <a:srgbClr val="00338D"/>
                </a:solidFill>
                <a:latin typeface="맑은 고딕" panose="020B0503020000020004" pitchFamily="50" charset="-127"/>
                <a:ea typeface="맑은 고딕" panose="020B0503020000020004" pitchFamily="50" charset="-127"/>
              </a:rPr>
              <a:t>명으로 구성되어 있습니다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인당 인건비는 </a:t>
            </a:r>
            <a:r>
              <a:rPr lang="en-US" altLang="ko-KR" sz="900" dirty="0">
                <a:solidFill>
                  <a:srgbClr val="00338D"/>
                </a:solidFill>
                <a:latin typeface="맑은 고딕" panose="020B0503020000020004" pitchFamily="50" charset="-127"/>
                <a:ea typeface="맑은 고딕" panose="020B0503020000020004" pitchFamily="50" charset="-127"/>
              </a:rPr>
              <a:t>2018</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43</a:t>
            </a:r>
            <a:r>
              <a:rPr lang="ko-KR" altLang="en-US" sz="900" dirty="0">
                <a:solidFill>
                  <a:srgbClr val="00338D"/>
                </a:solidFill>
                <a:latin typeface="맑은 고딕" panose="020B0503020000020004" pitchFamily="50" charset="-127"/>
                <a:ea typeface="맑은 고딕" panose="020B0503020000020004" pitchFamily="50" charset="-127"/>
              </a:rPr>
              <a:t>백만원에서 </a:t>
            </a:r>
            <a:r>
              <a:rPr lang="en-US" altLang="ko-KR" sz="900" dirty="0">
                <a:solidFill>
                  <a:srgbClr val="00338D"/>
                </a:solidFill>
                <a:latin typeface="맑은 고딕" panose="020B0503020000020004" pitchFamily="50" charset="-127"/>
                <a:ea typeface="맑은 고딕" panose="020B0503020000020004" pitchFamily="50" charset="-127"/>
              </a:rPr>
              <a:t>2020</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50</a:t>
            </a:r>
            <a:r>
              <a:rPr lang="ko-KR" altLang="en-US" sz="900" dirty="0">
                <a:solidFill>
                  <a:srgbClr val="00338D"/>
                </a:solidFill>
                <a:latin typeface="맑은 고딕" panose="020B0503020000020004" pitchFamily="50" charset="-127"/>
                <a:ea typeface="맑은 고딕" panose="020B0503020000020004" pitchFamily="50" charset="-127"/>
              </a:rPr>
              <a:t>백만원으로 상승하였습니다</a:t>
            </a:r>
            <a:r>
              <a:rPr lang="en-US" altLang="ko-KR" sz="900" dirty="0">
                <a:solidFill>
                  <a:srgbClr val="00338D"/>
                </a:solidFill>
                <a:latin typeface="맑은 고딕" panose="020B0503020000020004" pitchFamily="50" charset="-127"/>
                <a:ea typeface="맑은 고딕" panose="020B0503020000020004" pitchFamily="50" charset="-127"/>
              </a:rPr>
              <a:t>. 2019</a:t>
            </a:r>
            <a:r>
              <a:rPr lang="ko-KR" altLang="en-US" sz="900" dirty="0">
                <a:solidFill>
                  <a:srgbClr val="00338D"/>
                </a:solidFill>
                <a:latin typeface="맑은 고딕" panose="020B0503020000020004" pitchFamily="50" charset="-127"/>
                <a:ea typeface="맑은 고딕" panose="020B0503020000020004" pitchFamily="50" charset="-127"/>
              </a:rPr>
              <a:t>년 이전에는 성과급 지급이 없었으나 </a:t>
            </a:r>
            <a:r>
              <a:rPr lang="en-US" altLang="ko-KR" sz="900" dirty="0">
                <a:solidFill>
                  <a:srgbClr val="00338D"/>
                </a:solidFill>
                <a:latin typeface="맑은 고딕" panose="020B0503020000020004" pitchFamily="50" charset="-127"/>
                <a:ea typeface="맑은 고딕" panose="020B0503020000020004" pitchFamily="50" charset="-127"/>
              </a:rPr>
              <a:t>2020</a:t>
            </a:r>
            <a:r>
              <a:rPr lang="ko-KR" altLang="en-US" sz="900" dirty="0">
                <a:solidFill>
                  <a:srgbClr val="00338D"/>
                </a:solidFill>
                <a:latin typeface="맑은 고딕" panose="020B0503020000020004" pitchFamily="50" charset="-127"/>
                <a:ea typeface="맑은 고딕" panose="020B0503020000020004" pitchFamily="50" charset="-127"/>
              </a:rPr>
              <a:t>년에는 </a:t>
            </a:r>
            <a:r>
              <a:rPr lang="en-US" altLang="ko-KR" sz="900" dirty="0">
                <a:solidFill>
                  <a:srgbClr val="00338D"/>
                </a:solidFill>
                <a:latin typeface="맑은 고딕" panose="020B0503020000020004" pitchFamily="50" charset="-127"/>
                <a:ea typeface="맑은 고딕" panose="020B0503020000020004" pitchFamily="50" charset="-127"/>
              </a:rPr>
              <a:t>3.1</a:t>
            </a:r>
            <a:r>
              <a:rPr lang="ko-KR" altLang="en-US" sz="900" dirty="0">
                <a:solidFill>
                  <a:srgbClr val="00338D"/>
                </a:solidFill>
                <a:latin typeface="맑은 고딕" panose="020B0503020000020004" pitchFamily="50" charset="-127"/>
                <a:ea typeface="맑은 고딕" panose="020B0503020000020004" pitchFamily="50" charset="-127"/>
              </a:rPr>
              <a:t>억원의 성과급이 지급 되었습니다</a:t>
            </a:r>
            <a:r>
              <a:rPr lang="en-US" altLang="ko-KR" sz="900" dirty="0">
                <a:solidFill>
                  <a:srgbClr val="00338D"/>
                </a:solidFill>
                <a:latin typeface="맑은 고딕" panose="020B0503020000020004" pitchFamily="50" charset="-127"/>
                <a:ea typeface="맑은 고딕" panose="020B0503020000020004" pitchFamily="50" charset="-127"/>
              </a:rPr>
              <a:t>. 2021</a:t>
            </a:r>
            <a:r>
              <a:rPr lang="ko-KR" altLang="en-US" sz="900" dirty="0">
                <a:solidFill>
                  <a:srgbClr val="00338D"/>
                </a:solidFill>
                <a:latin typeface="맑은 고딕" panose="020B0503020000020004" pitchFamily="50" charset="-127"/>
                <a:ea typeface="맑은 고딕" panose="020B0503020000020004" pitchFamily="50" charset="-127"/>
              </a:rPr>
              <a:t>년 상반기에는</a:t>
            </a:r>
            <a:r>
              <a:rPr lang="en-US" altLang="ko-KR" sz="900" dirty="0">
                <a:solidFill>
                  <a:srgbClr val="00338D"/>
                </a:solidFill>
                <a:latin typeface="맑은 고딕" panose="020B0503020000020004" pitchFamily="50" charset="-127"/>
                <a:ea typeface="맑은 고딕" panose="020B0503020000020004" pitchFamily="50" charset="-127"/>
              </a:rPr>
              <a:t> 1.2</a:t>
            </a:r>
            <a:r>
              <a:rPr lang="ko-KR" altLang="en-US" sz="900" dirty="0">
                <a:solidFill>
                  <a:srgbClr val="00338D"/>
                </a:solidFill>
                <a:latin typeface="맑은 고딕" panose="020B0503020000020004" pitchFamily="50" charset="-127"/>
                <a:ea typeface="맑은 고딕" panose="020B0503020000020004" pitchFamily="50" charset="-127"/>
              </a:rPr>
              <a:t>억원의 성과급이 반영 되어 있습니다</a:t>
            </a:r>
            <a:r>
              <a:rPr lang="en-US" altLang="ko-KR" sz="900" dirty="0">
                <a:solidFill>
                  <a:srgbClr val="00338D"/>
                </a:solidFill>
                <a:latin typeface="맑은 고딕" panose="020B0503020000020004" pitchFamily="50" charset="-127"/>
                <a:ea typeface="맑은 고딕" panose="020B0503020000020004" pitchFamily="50" charset="-127"/>
              </a:rPr>
              <a:t>.</a:t>
            </a:r>
          </a:p>
        </p:txBody>
      </p:sp>
      <p:sp>
        <p:nvSpPr>
          <p:cNvPr id="8" name="TextBox 7">
            <a:extLst>
              <a:ext uri="{FF2B5EF4-FFF2-40B4-BE49-F238E27FC236}">
                <a16:creationId xmlns:a16="http://schemas.microsoft.com/office/drawing/2014/main" id="{42C6EDDF-2213-49D9-9FFA-15ED4391B5C0}"/>
              </a:ext>
            </a:extLst>
          </p:cNvPr>
          <p:cNvSpPr txBox="1"/>
          <p:nvPr/>
        </p:nvSpPr>
        <p:spPr>
          <a:xfrm>
            <a:off x="5098663" y="5801071"/>
            <a:ext cx="4439176" cy="553998"/>
          </a:xfrm>
          <a:prstGeom prst="rect">
            <a:avLst/>
          </a:prstGeom>
          <a:noFill/>
        </p:spPr>
        <p:txBody>
          <a:bodyPr wrap="square" rtlCol="0">
            <a:spAutoFit/>
          </a:bodyPr>
          <a:lstStyle/>
          <a:p>
            <a:r>
              <a:rPr lang="en-US" altLang="ko-KR" sz="600" i="1" dirty="0">
                <a:solidFill>
                  <a:srgbClr val="00338D"/>
                </a:solidFill>
                <a:latin typeface="+mn-ea"/>
              </a:rPr>
              <a:t>Source: </a:t>
            </a:r>
            <a:r>
              <a:rPr lang="ko-KR" altLang="en-US" sz="600" i="1" dirty="0">
                <a:solidFill>
                  <a:srgbClr val="00338D"/>
                </a:solidFill>
                <a:latin typeface="+mn-ea"/>
              </a:rPr>
              <a:t>회사제공자료</a:t>
            </a:r>
          </a:p>
          <a:p>
            <a:r>
              <a:rPr lang="en-US" altLang="ko-KR" sz="600" i="1" dirty="0">
                <a:solidFill>
                  <a:srgbClr val="00338D"/>
                </a:solidFill>
                <a:latin typeface="+mn-ea"/>
              </a:rPr>
              <a:t>Note</a:t>
            </a:r>
            <a:r>
              <a:rPr lang="en-US" altLang="ko-KR" sz="600" i="1" dirty="0">
                <a:solidFill>
                  <a:srgbClr val="00338D"/>
                </a:solidFill>
                <a:latin typeface="+mn-ea"/>
                <a:sym typeface="Wingdings" panose="05000000000000000000" pitchFamily="2" charset="2"/>
              </a:rPr>
              <a:t>: (1)</a:t>
            </a:r>
            <a:r>
              <a:rPr lang="ko-KR" altLang="en-US" sz="600" i="1" dirty="0">
                <a:solidFill>
                  <a:srgbClr val="00338D"/>
                </a:solidFill>
                <a:latin typeface="+mn-ea"/>
              </a:rPr>
              <a:t>제조원가명세서와 급여대장의 제조 귀속 인원 총급여는 </a:t>
            </a:r>
            <a:r>
              <a:rPr lang="en-US" altLang="ko-KR" sz="600" i="1" dirty="0">
                <a:solidFill>
                  <a:srgbClr val="00338D"/>
                </a:solidFill>
                <a:latin typeface="+mn-ea"/>
              </a:rPr>
              <a:t>2018</a:t>
            </a:r>
            <a:r>
              <a:rPr lang="ko-KR" altLang="en-US" sz="600" i="1" dirty="0">
                <a:solidFill>
                  <a:srgbClr val="00338D"/>
                </a:solidFill>
                <a:latin typeface="+mn-ea"/>
              </a:rPr>
              <a:t>년 </a:t>
            </a:r>
            <a:r>
              <a:rPr lang="en-US" altLang="ko-KR" sz="600" i="1" dirty="0">
                <a:solidFill>
                  <a:srgbClr val="00338D"/>
                </a:solidFill>
                <a:latin typeface="+mn-ea"/>
              </a:rPr>
              <a:t>31</a:t>
            </a:r>
            <a:r>
              <a:rPr lang="ko-KR" altLang="en-US" sz="600" i="1" dirty="0">
                <a:solidFill>
                  <a:srgbClr val="00338D"/>
                </a:solidFill>
                <a:latin typeface="+mn-ea"/>
              </a:rPr>
              <a:t>백만원</a:t>
            </a:r>
            <a:r>
              <a:rPr lang="en-US" altLang="ko-KR" sz="600" i="1" dirty="0">
                <a:solidFill>
                  <a:srgbClr val="00338D"/>
                </a:solidFill>
                <a:latin typeface="+mn-ea"/>
              </a:rPr>
              <a:t>, 2021</a:t>
            </a:r>
            <a:r>
              <a:rPr lang="ko-KR" altLang="en-US" sz="600" i="1" dirty="0">
                <a:solidFill>
                  <a:srgbClr val="00338D"/>
                </a:solidFill>
                <a:latin typeface="+mn-ea"/>
              </a:rPr>
              <a:t>년 </a:t>
            </a:r>
            <a:r>
              <a:rPr lang="en-US" altLang="ko-KR" sz="600" i="1" dirty="0">
                <a:solidFill>
                  <a:srgbClr val="00338D"/>
                </a:solidFill>
                <a:latin typeface="+mn-ea"/>
              </a:rPr>
              <a:t>35</a:t>
            </a:r>
            <a:r>
              <a:rPr lang="ko-KR" altLang="en-US" sz="600" i="1" dirty="0">
                <a:solidFill>
                  <a:srgbClr val="00338D"/>
                </a:solidFill>
                <a:latin typeface="+mn-ea"/>
              </a:rPr>
              <a:t>백만원 차이가 있으며</a:t>
            </a:r>
            <a:r>
              <a:rPr lang="en-US" altLang="ko-KR" sz="600" i="1" dirty="0">
                <a:solidFill>
                  <a:srgbClr val="00338D"/>
                </a:solidFill>
                <a:latin typeface="+mn-ea"/>
              </a:rPr>
              <a:t>, </a:t>
            </a:r>
            <a:r>
              <a:rPr lang="ko-KR" altLang="en-US" sz="600" i="1" dirty="0">
                <a:solidFill>
                  <a:srgbClr val="00338D"/>
                </a:solidFill>
                <a:latin typeface="+mn-ea"/>
              </a:rPr>
              <a:t>손익계산서상 판매관리비와 급여대장의 판매관리비 귀속 인원 총급여는 </a:t>
            </a:r>
            <a:r>
              <a:rPr lang="en-US" altLang="ko-KR" sz="600" i="1" dirty="0">
                <a:solidFill>
                  <a:srgbClr val="00338D"/>
                </a:solidFill>
                <a:latin typeface="+mn-ea"/>
              </a:rPr>
              <a:t>2018</a:t>
            </a:r>
            <a:r>
              <a:rPr lang="ko-KR" altLang="en-US" sz="600" i="1" dirty="0">
                <a:solidFill>
                  <a:srgbClr val="00338D"/>
                </a:solidFill>
                <a:latin typeface="+mn-ea"/>
              </a:rPr>
              <a:t>년 </a:t>
            </a:r>
            <a:r>
              <a:rPr lang="en-US" altLang="ko-KR" sz="600" i="1" dirty="0">
                <a:solidFill>
                  <a:srgbClr val="00338D"/>
                </a:solidFill>
                <a:latin typeface="+mn-ea"/>
              </a:rPr>
              <a:t>138</a:t>
            </a:r>
            <a:r>
              <a:rPr lang="ko-KR" altLang="en-US" sz="600" i="1" dirty="0">
                <a:solidFill>
                  <a:srgbClr val="00338D"/>
                </a:solidFill>
                <a:latin typeface="+mn-ea"/>
              </a:rPr>
              <a:t>백만원</a:t>
            </a:r>
            <a:r>
              <a:rPr lang="en-US" altLang="ko-KR" sz="600" i="1" dirty="0">
                <a:solidFill>
                  <a:srgbClr val="00338D"/>
                </a:solidFill>
                <a:latin typeface="+mn-ea"/>
              </a:rPr>
              <a:t>, 2019</a:t>
            </a:r>
            <a:r>
              <a:rPr lang="ko-KR" altLang="en-US" sz="600" i="1" dirty="0">
                <a:solidFill>
                  <a:srgbClr val="00338D"/>
                </a:solidFill>
                <a:latin typeface="+mn-ea"/>
              </a:rPr>
              <a:t>년 </a:t>
            </a:r>
            <a:r>
              <a:rPr lang="en-US" altLang="ko-KR" sz="600" i="1" dirty="0">
                <a:solidFill>
                  <a:srgbClr val="00338D"/>
                </a:solidFill>
                <a:latin typeface="+mn-ea"/>
              </a:rPr>
              <a:t>34</a:t>
            </a:r>
            <a:r>
              <a:rPr lang="ko-KR" altLang="en-US" sz="600" i="1" dirty="0">
                <a:solidFill>
                  <a:srgbClr val="00338D"/>
                </a:solidFill>
                <a:latin typeface="+mn-ea"/>
              </a:rPr>
              <a:t>백만원</a:t>
            </a:r>
            <a:r>
              <a:rPr lang="en-US" altLang="ko-KR" sz="600" i="1" dirty="0">
                <a:solidFill>
                  <a:srgbClr val="00338D"/>
                </a:solidFill>
                <a:latin typeface="+mn-ea"/>
              </a:rPr>
              <a:t>, 2019</a:t>
            </a:r>
            <a:r>
              <a:rPr lang="ko-KR" altLang="en-US" sz="600" i="1" dirty="0">
                <a:solidFill>
                  <a:srgbClr val="00338D"/>
                </a:solidFill>
                <a:latin typeface="+mn-ea"/>
              </a:rPr>
              <a:t>년 </a:t>
            </a:r>
            <a:r>
              <a:rPr lang="en-US" altLang="ko-KR" sz="600" i="1" dirty="0">
                <a:solidFill>
                  <a:srgbClr val="00338D"/>
                </a:solidFill>
                <a:latin typeface="+mn-ea"/>
              </a:rPr>
              <a:t>2</a:t>
            </a:r>
            <a:r>
              <a:rPr lang="ko-KR" altLang="en-US" sz="600" i="1" dirty="0">
                <a:solidFill>
                  <a:srgbClr val="00338D"/>
                </a:solidFill>
                <a:latin typeface="+mn-ea"/>
              </a:rPr>
              <a:t>백만원</a:t>
            </a:r>
            <a:r>
              <a:rPr lang="en-US" altLang="ko-KR" sz="600" i="1" dirty="0">
                <a:solidFill>
                  <a:srgbClr val="00338D"/>
                </a:solidFill>
                <a:latin typeface="+mn-ea"/>
              </a:rPr>
              <a:t>, 2021</a:t>
            </a:r>
            <a:r>
              <a:rPr lang="ko-KR" altLang="en-US" sz="600" i="1" dirty="0">
                <a:solidFill>
                  <a:srgbClr val="00338D"/>
                </a:solidFill>
                <a:latin typeface="+mn-ea"/>
              </a:rPr>
              <a:t>년 </a:t>
            </a:r>
            <a:r>
              <a:rPr lang="en-US" altLang="ko-KR" sz="600" i="1" dirty="0">
                <a:solidFill>
                  <a:srgbClr val="00338D"/>
                </a:solidFill>
                <a:latin typeface="+mn-ea"/>
              </a:rPr>
              <a:t>126</a:t>
            </a:r>
            <a:r>
              <a:rPr lang="ko-KR" altLang="en-US" sz="600" i="1" dirty="0">
                <a:solidFill>
                  <a:srgbClr val="00338D"/>
                </a:solidFill>
                <a:latin typeface="+mn-ea"/>
              </a:rPr>
              <a:t>백만원 차이가 있음</a:t>
            </a:r>
            <a:endParaRPr lang="en-US" altLang="ko-KR" sz="600" i="1" dirty="0">
              <a:solidFill>
                <a:srgbClr val="00338D"/>
              </a:solidFill>
              <a:latin typeface="+mn-ea"/>
            </a:endParaRPr>
          </a:p>
          <a:p>
            <a:r>
              <a:rPr lang="en-US" altLang="ko-KR" sz="600" i="1" dirty="0">
                <a:solidFill>
                  <a:srgbClr val="00338D"/>
                </a:solidFill>
                <a:latin typeface="+mn-ea"/>
              </a:rPr>
              <a:t>(2) 21</a:t>
            </a:r>
            <a:r>
              <a:rPr lang="ko-KR" altLang="en-US" sz="600" i="1" dirty="0">
                <a:solidFill>
                  <a:srgbClr val="00338D"/>
                </a:solidFill>
                <a:latin typeface="+mn-ea"/>
              </a:rPr>
              <a:t>년 </a:t>
            </a:r>
            <a:r>
              <a:rPr lang="en-US" altLang="ko-KR" sz="600" i="1" dirty="0">
                <a:solidFill>
                  <a:srgbClr val="00338D"/>
                </a:solidFill>
                <a:latin typeface="+mn-ea"/>
              </a:rPr>
              <a:t>6</a:t>
            </a:r>
            <a:r>
              <a:rPr lang="ko-KR" altLang="en-US" sz="600" i="1" dirty="0">
                <a:solidFill>
                  <a:srgbClr val="00338D"/>
                </a:solidFill>
                <a:latin typeface="+mn-ea"/>
              </a:rPr>
              <a:t>월 인당 총급여는 </a:t>
            </a:r>
            <a:r>
              <a:rPr lang="ko-KR" altLang="en-US" sz="600" i="1" dirty="0" err="1">
                <a:solidFill>
                  <a:srgbClr val="00338D"/>
                </a:solidFill>
                <a:latin typeface="+mn-ea"/>
              </a:rPr>
              <a:t>연환산하였음</a:t>
            </a:r>
            <a:endParaRPr lang="ko-KR" altLang="en-US" sz="600" i="1" dirty="0">
              <a:solidFill>
                <a:srgbClr val="00338D"/>
              </a:solidFill>
              <a:latin typeface="+mn-ea"/>
            </a:endParaRPr>
          </a:p>
        </p:txBody>
      </p:sp>
      <p:sp>
        <p:nvSpPr>
          <p:cNvPr id="10" name="Rounded Rectangle 2">
            <a:extLst>
              <a:ext uri="{FF2B5EF4-FFF2-40B4-BE49-F238E27FC236}">
                <a16:creationId xmlns:a16="http://schemas.microsoft.com/office/drawing/2014/main" id="{9A8C0B33-7C4E-4B1A-97D9-E1AB180710B7}"/>
              </a:ext>
            </a:extLst>
          </p:cNvPr>
          <p:cNvSpPr/>
          <p:nvPr>
            <p:custDataLst>
              <p:tags r:id="rId1"/>
            </p:custDataLst>
          </p:nvPr>
        </p:nvSpPr>
        <p:spPr>
          <a:xfrm>
            <a:off x="5321436" y="2564092"/>
            <a:ext cx="3869600" cy="49597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2020</a:t>
            </a:r>
            <a:r>
              <a:rPr lang="ko-KR" altLang="en-US" sz="700" dirty="0">
                <a:solidFill>
                  <a:schemeClr val="tx1"/>
                </a:solidFill>
                <a:latin typeface="맑은 고딕" panose="020B0503020000020004" pitchFamily="50" charset="-127"/>
                <a:ea typeface="맑은 고딕" panose="020B0503020000020004" pitchFamily="50" charset="-127"/>
              </a:rPr>
              <a:t>년부터 기술자문 겸 제조 총괄이던 자문이 상무이사로 승급 하였으며</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해당 임원 인건비는 경상 연구개발비로 집계되고 있음</a:t>
            </a:r>
            <a:r>
              <a:rPr lang="en-US" altLang="ko-KR" sz="700" dirty="0">
                <a:solidFill>
                  <a:schemeClr val="tx1"/>
                </a:solidFill>
                <a:latin typeface="맑은 고딕" panose="020B0503020000020004" pitchFamily="50" charset="-127"/>
                <a:ea typeface="맑은 고딕" panose="020B0503020000020004" pitchFamily="50" charset="-127"/>
              </a:rPr>
              <a:t>.</a:t>
            </a:r>
          </a:p>
        </p:txBody>
      </p:sp>
      <p:sp>
        <p:nvSpPr>
          <p:cNvPr id="14" name="타원 13">
            <a:extLst>
              <a:ext uri="{FF2B5EF4-FFF2-40B4-BE49-F238E27FC236}">
                <a16:creationId xmlns:a16="http://schemas.microsoft.com/office/drawing/2014/main" id="{BE9C6398-F102-4B06-92EC-491790E8FE94}"/>
              </a:ext>
            </a:extLst>
          </p:cNvPr>
          <p:cNvSpPr/>
          <p:nvPr/>
        </p:nvSpPr>
        <p:spPr>
          <a:xfrm>
            <a:off x="5243691" y="2531401"/>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2</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15" name="Rounded Rectangle 2">
            <a:extLst>
              <a:ext uri="{FF2B5EF4-FFF2-40B4-BE49-F238E27FC236}">
                <a16:creationId xmlns:a16="http://schemas.microsoft.com/office/drawing/2014/main" id="{40E6EAF5-018B-49D6-8FF9-2030F6CE4216}"/>
              </a:ext>
            </a:extLst>
          </p:cNvPr>
          <p:cNvSpPr/>
          <p:nvPr>
            <p:custDataLst>
              <p:tags r:id="rId2"/>
            </p:custDataLst>
          </p:nvPr>
        </p:nvSpPr>
        <p:spPr>
          <a:xfrm>
            <a:off x="3439122" y="5475377"/>
            <a:ext cx="1707849" cy="16235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rgbClr val="FF0000"/>
              </a:solidFill>
            </a:endParaRPr>
          </a:p>
        </p:txBody>
      </p:sp>
      <p:sp>
        <p:nvSpPr>
          <p:cNvPr id="16" name="타원 15">
            <a:extLst>
              <a:ext uri="{FF2B5EF4-FFF2-40B4-BE49-F238E27FC236}">
                <a16:creationId xmlns:a16="http://schemas.microsoft.com/office/drawing/2014/main" id="{44F15175-DD5D-4B37-86C3-9ED3E67EE2CE}"/>
              </a:ext>
            </a:extLst>
          </p:cNvPr>
          <p:cNvSpPr/>
          <p:nvPr/>
        </p:nvSpPr>
        <p:spPr>
          <a:xfrm>
            <a:off x="3326130" y="5516548"/>
            <a:ext cx="112992" cy="121188"/>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7" name="Rounded Rectangle 2">
            <a:extLst>
              <a:ext uri="{FF2B5EF4-FFF2-40B4-BE49-F238E27FC236}">
                <a16:creationId xmlns:a16="http://schemas.microsoft.com/office/drawing/2014/main" id="{9B31AAAA-4DC6-4ED6-A6CA-97A158306E35}"/>
              </a:ext>
            </a:extLst>
          </p:cNvPr>
          <p:cNvSpPr/>
          <p:nvPr>
            <p:custDataLst>
              <p:tags r:id="rId3"/>
            </p:custDataLst>
          </p:nvPr>
        </p:nvSpPr>
        <p:spPr>
          <a:xfrm>
            <a:off x="5307994" y="1535811"/>
            <a:ext cx="3873987" cy="87241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급여에는 기본급 및 제수당 </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기본급</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승급수당</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자녀학자금</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통신비</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시간외수당</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직급수당</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기타수당</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err="1">
                <a:solidFill>
                  <a:schemeClr val="tx1"/>
                </a:solidFill>
                <a:latin typeface="맑은 고딕" panose="020B0503020000020004" pitchFamily="50" charset="-127"/>
                <a:ea typeface="맑은 고딕" panose="020B0503020000020004" pitchFamily="50" charset="-127"/>
              </a:rPr>
              <a:t>선물대</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이 포함됨</a:t>
            </a:r>
            <a:r>
              <a:rPr lang="en-US" altLang="ko-KR" sz="700" dirty="0">
                <a:solidFill>
                  <a:schemeClr val="tx1"/>
                </a:solidFill>
                <a:latin typeface="맑은 고딕" panose="020B0503020000020004" pitchFamily="50" charset="-127"/>
                <a:ea typeface="맑은 고딕" panose="020B0503020000020004" pitchFamily="50" charset="-127"/>
              </a:rPr>
              <a:t>.</a:t>
            </a:r>
          </a:p>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상여금은 주로 성과급으로</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성과급은 조직 성과와 개인 고과에 따라 지급됨</a:t>
            </a:r>
            <a:r>
              <a:rPr lang="en-US" altLang="ko-KR" sz="700" dirty="0">
                <a:solidFill>
                  <a:schemeClr val="tx1"/>
                </a:solidFill>
                <a:latin typeface="맑은 고딕" panose="020B0503020000020004" pitchFamily="50" charset="-127"/>
                <a:ea typeface="맑은 고딕" panose="020B0503020000020004" pitchFamily="50" charset="-127"/>
              </a:rPr>
              <a:t> </a:t>
            </a:r>
          </a:p>
        </p:txBody>
      </p:sp>
      <p:sp>
        <p:nvSpPr>
          <p:cNvPr id="18" name="타원 17">
            <a:extLst>
              <a:ext uri="{FF2B5EF4-FFF2-40B4-BE49-F238E27FC236}">
                <a16:creationId xmlns:a16="http://schemas.microsoft.com/office/drawing/2014/main" id="{C3B45692-AF68-45F7-A7D2-15C2BDDCD3E3}"/>
              </a:ext>
            </a:extLst>
          </p:cNvPr>
          <p:cNvSpPr/>
          <p:nvPr/>
        </p:nvSpPr>
        <p:spPr>
          <a:xfrm>
            <a:off x="5230249" y="1503121"/>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grpSp>
        <p:nvGrpSpPr>
          <p:cNvPr id="4" name="그룹 3">
            <a:extLst>
              <a:ext uri="{FF2B5EF4-FFF2-40B4-BE49-F238E27FC236}">
                <a16:creationId xmlns:a16="http://schemas.microsoft.com/office/drawing/2014/main" id="{B4B196B4-C93B-4CFE-A9C4-B317EEC7870E}"/>
              </a:ext>
            </a:extLst>
          </p:cNvPr>
          <p:cNvGrpSpPr/>
          <p:nvPr/>
        </p:nvGrpSpPr>
        <p:grpSpPr>
          <a:xfrm>
            <a:off x="457776" y="2297521"/>
            <a:ext cx="643302" cy="171884"/>
            <a:chOff x="457776" y="2267041"/>
            <a:chExt cx="643302" cy="171884"/>
          </a:xfrm>
        </p:grpSpPr>
        <p:sp>
          <p:nvSpPr>
            <p:cNvPr id="30" name="Rounded Rectangle 2">
              <a:extLst>
                <a:ext uri="{FF2B5EF4-FFF2-40B4-BE49-F238E27FC236}">
                  <a16:creationId xmlns:a16="http://schemas.microsoft.com/office/drawing/2014/main" id="{F2A4A858-8D7E-40B0-AE81-5B094AF8C2C4}"/>
                </a:ext>
              </a:extLst>
            </p:cNvPr>
            <p:cNvSpPr/>
            <p:nvPr>
              <p:custDataLst>
                <p:tags r:id="rId4"/>
              </p:custDataLst>
            </p:nvPr>
          </p:nvSpPr>
          <p:spPr>
            <a:xfrm>
              <a:off x="550665" y="2267041"/>
              <a:ext cx="550413" cy="171884"/>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rgbClr val="FF0000"/>
                </a:solidFill>
              </a:endParaRPr>
            </a:p>
          </p:txBody>
        </p:sp>
        <p:sp>
          <p:nvSpPr>
            <p:cNvPr id="31" name="타원 30">
              <a:extLst>
                <a:ext uri="{FF2B5EF4-FFF2-40B4-BE49-F238E27FC236}">
                  <a16:creationId xmlns:a16="http://schemas.microsoft.com/office/drawing/2014/main" id="{76CD82A5-6E71-4B09-8F5E-4BF96366540E}"/>
                </a:ext>
              </a:extLst>
            </p:cNvPr>
            <p:cNvSpPr/>
            <p:nvPr/>
          </p:nvSpPr>
          <p:spPr>
            <a:xfrm>
              <a:off x="457776" y="2283876"/>
              <a:ext cx="130351" cy="119491"/>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grpSp>
      <p:sp>
        <p:nvSpPr>
          <p:cNvPr id="32" name="TextBox 31">
            <a:extLst>
              <a:ext uri="{FF2B5EF4-FFF2-40B4-BE49-F238E27FC236}">
                <a16:creationId xmlns:a16="http://schemas.microsoft.com/office/drawing/2014/main" id="{543A042B-D258-4456-97B2-AEAEF3575570}"/>
              </a:ext>
            </a:extLst>
          </p:cNvPr>
          <p:cNvSpPr txBox="1"/>
          <p:nvPr/>
        </p:nvSpPr>
        <p:spPr>
          <a:xfrm>
            <a:off x="5293088" y="5560010"/>
            <a:ext cx="4918395" cy="184666"/>
          </a:xfrm>
          <a:prstGeom prst="rect">
            <a:avLst/>
          </a:prstGeom>
          <a:noFill/>
        </p:spPr>
        <p:txBody>
          <a:bodyPr wrap="square" rtlCol="0">
            <a:spAutoFit/>
          </a:bodyPr>
          <a:lstStyle/>
          <a:p>
            <a:r>
              <a:rPr lang="en-US" altLang="ko-KR" sz="600" i="1" dirty="0">
                <a:solidFill>
                  <a:srgbClr val="00338D"/>
                </a:solidFill>
                <a:latin typeface="+mn-ea"/>
              </a:rPr>
              <a:t>Source: </a:t>
            </a:r>
            <a:r>
              <a:rPr lang="ko-KR" altLang="en-US" sz="600" i="1" dirty="0">
                <a:solidFill>
                  <a:srgbClr val="00338D"/>
                </a:solidFill>
                <a:latin typeface="+mn-ea"/>
              </a:rPr>
              <a:t>회사제공 급여대장</a:t>
            </a:r>
          </a:p>
        </p:txBody>
      </p:sp>
      <p:sp>
        <p:nvSpPr>
          <p:cNvPr id="19" name="Text Placeholder 3">
            <a:extLst>
              <a:ext uri="{FF2B5EF4-FFF2-40B4-BE49-F238E27FC236}">
                <a16:creationId xmlns:a16="http://schemas.microsoft.com/office/drawing/2014/main" id="{DD54E23C-3CEE-4CF6-ABA5-D2F457A80D6E}"/>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endPar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endParaRPr>
          </a:p>
        </p:txBody>
      </p:sp>
      <p:sp>
        <p:nvSpPr>
          <p:cNvPr id="20" name="Rectangle 2">
            <a:extLst>
              <a:ext uri="{FF2B5EF4-FFF2-40B4-BE49-F238E27FC236}">
                <a16:creationId xmlns:a16="http://schemas.microsoft.com/office/drawing/2014/main" id="{288D76D1-DF87-4227-82EC-4B9C3AC5AD64}"/>
              </a:ext>
            </a:extLst>
          </p:cNvPr>
          <p:cNvSpPr txBox="1">
            <a:spLocks noChangeArrowheads="1"/>
          </p:cNvSpPr>
          <p:nvPr/>
        </p:nvSpPr>
        <p:spPr bwMode="gray">
          <a:xfrm>
            <a:off x="218182" y="153330"/>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    Labor cost (1/3)</a:t>
            </a:r>
            <a:endParaRPr lang="en-US" altLang="ko-KR" sz="3000" b="1" dirty="0">
              <a:solidFill>
                <a:srgbClr val="00338D"/>
              </a:solidFill>
              <a:cs typeface="KPMG Extralight"/>
            </a:endParaRPr>
          </a:p>
        </p:txBody>
      </p:sp>
      <p:pic>
        <p:nvPicPr>
          <p:cNvPr id="25" name="그림 24">
            <a:extLst>
              <a:ext uri="{FF2B5EF4-FFF2-40B4-BE49-F238E27FC236}">
                <a16:creationId xmlns:a16="http://schemas.microsoft.com/office/drawing/2014/main" id="{1358B217-CCA9-4A3B-8F74-1CF43AA42035}"/>
              </a:ext>
            </a:extLst>
          </p:cNvPr>
          <p:cNvPicPr>
            <a:picLocks noChangeAspect="1" noChangeArrowheads="1"/>
            <a:extLst>
              <a:ext uri="{84589F7E-364E-4C9E-8A38-B11213B215E9}">
                <a14:cameraTool xmlns:a14="http://schemas.microsoft.com/office/drawing/2010/main" cellRange="$B$42:$I$56"/>
              </a:ext>
            </a:extLst>
          </p:cNvPicPr>
          <p:nvPr/>
        </p:nvPicPr>
        <p:blipFill>
          <a:blip r:embed="rId8"/>
          <a:srcRect/>
          <a:stretch>
            <a:fillRect/>
          </a:stretch>
        </p:blipFill>
        <p:spPr bwMode="auto">
          <a:xfrm>
            <a:off x="5300808" y="3170973"/>
            <a:ext cx="3981450" cy="23812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2006767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그림 32">
            <a:extLst>
              <a:ext uri="{FF2B5EF4-FFF2-40B4-BE49-F238E27FC236}">
                <a16:creationId xmlns:a16="http://schemas.microsoft.com/office/drawing/2014/main" id="{AABC2E0C-62E1-41C0-A038-E9BA970E2307}"/>
              </a:ext>
            </a:extLst>
          </p:cNvPr>
          <p:cNvPicPr>
            <a:picLocks noChangeAspect="1" noChangeArrowheads="1"/>
            <a:extLst>
              <a:ext uri="{84589F7E-364E-4C9E-8A38-B11213B215E9}">
                <a14:cameraTool xmlns:a14="http://schemas.microsoft.com/office/drawing/2010/main" cellRange="$B$82:$I$189"/>
              </a:ext>
            </a:extLst>
          </p:cNvPicPr>
          <p:nvPr/>
        </p:nvPicPr>
        <p:blipFill>
          <a:blip r:embed="rId9"/>
          <a:srcRect/>
          <a:stretch>
            <a:fillRect/>
          </a:stretch>
        </p:blipFill>
        <p:spPr bwMode="auto">
          <a:xfrm>
            <a:off x="556712" y="1437513"/>
            <a:ext cx="3528391" cy="491987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30" name="Rectangle 2">
            <a:extLst>
              <a:ext uri="{FF2B5EF4-FFF2-40B4-BE49-F238E27FC236}">
                <a16:creationId xmlns:a16="http://schemas.microsoft.com/office/drawing/2014/main" id="{5EF60448-3CE4-4711-85E6-3E84ED927162}"/>
              </a:ext>
            </a:extLst>
          </p:cNvPr>
          <p:cNvSpPr txBox="1">
            <a:spLocks noChangeArrowheads="1"/>
          </p:cNvSpPr>
          <p:nvPr/>
        </p:nvSpPr>
        <p:spPr bwMode="gray">
          <a:xfrm>
            <a:off x="419492" y="166471"/>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a:solidFill>
                  <a:srgbClr val="00338D"/>
                </a:solidFill>
                <a:ea typeface="맑은 고딕" panose="020B0503020000020004" pitchFamily="50" charset="-127"/>
                <a:cs typeface="KPMG Extralight"/>
              </a:rPr>
              <a:t>Labor cost (2/3)</a:t>
            </a:r>
            <a:endParaRPr lang="en-US" altLang="ko-KR" sz="3000" b="1" dirty="0">
              <a:solidFill>
                <a:srgbClr val="00338D"/>
              </a:solidFill>
              <a:cs typeface="KPMG Extralight"/>
            </a:endParaRPr>
          </a:p>
        </p:txBody>
      </p:sp>
      <p:sp>
        <p:nvSpPr>
          <p:cNvPr id="8" name="TextBox 7">
            <a:extLst>
              <a:ext uri="{FF2B5EF4-FFF2-40B4-BE49-F238E27FC236}">
                <a16:creationId xmlns:a16="http://schemas.microsoft.com/office/drawing/2014/main" id="{42C6EDDF-2213-49D9-9FFA-15ED4391B5C0}"/>
              </a:ext>
            </a:extLst>
          </p:cNvPr>
          <p:cNvSpPr txBox="1"/>
          <p:nvPr/>
        </p:nvSpPr>
        <p:spPr>
          <a:xfrm>
            <a:off x="4062234" y="6089701"/>
            <a:ext cx="4012308" cy="276999"/>
          </a:xfrm>
          <a:prstGeom prst="rect">
            <a:avLst/>
          </a:prstGeom>
          <a:noFill/>
        </p:spPr>
        <p:txBody>
          <a:bodyPr wrap="square" rtlCol="0">
            <a:spAutoFit/>
          </a:bodyPr>
          <a:lstStyle/>
          <a:p>
            <a:r>
              <a:rPr lang="en-US" altLang="ko-KR" sz="600" i="1" dirty="0">
                <a:solidFill>
                  <a:srgbClr val="00338D"/>
                </a:solidFill>
                <a:latin typeface="+mn-ea"/>
              </a:rPr>
              <a:t>Source: </a:t>
            </a:r>
            <a:r>
              <a:rPr lang="ko-KR" altLang="en-US" sz="600" i="1" dirty="0">
                <a:solidFill>
                  <a:srgbClr val="00338D"/>
                </a:solidFill>
                <a:latin typeface="+mn-ea"/>
              </a:rPr>
              <a:t>회사제공 급여대장</a:t>
            </a:r>
          </a:p>
          <a:p>
            <a:r>
              <a:rPr lang="en-US" altLang="ko-KR" sz="600" i="1">
                <a:solidFill>
                  <a:srgbClr val="00338D"/>
                </a:solidFill>
                <a:latin typeface="+mn-ea"/>
              </a:rPr>
              <a:t>Note:20</a:t>
            </a:r>
            <a:r>
              <a:rPr lang="ko-KR" altLang="en-US" sz="600" i="1">
                <a:solidFill>
                  <a:srgbClr val="00338D"/>
                </a:solidFill>
                <a:latin typeface="+mn-ea"/>
              </a:rPr>
              <a:t>년 및 </a:t>
            </a:r>
            <a:r>
              <a:rPr lang="en-US" altLang="ko-KR" sz="600" i="1">
                <a:solidFill>
                  <a:srgbClr val="00338D"/>
                </a:solidFill>
                <a:latin typeface="+mn-ea"/>
              </a:rPr>
              <a:t>21</a:t>
            </a:r>
            <a:r>
              <a:rPr lang="ko-KR" altLang="en-US" sz="600" i="1" dirty="0">
                <a:solidFill>
                  <a:srgbClr val="00338D"/>
                </a:solidFill>
                <a:latin typeface="+mn-ea"/>
              </a:rPr>
              <a:t>년 </a:t>
            </a:r>
            <a:r>
              <a:rPr lang="en-US" altLang="ko-KR" sz="600" i="1" dirty="0">
                <a:solidFill>
                  <a:srgbClr val="00338D"/>
                </a:solidFill>
                <a:latin typeface="+mn-ea"/>
              </a:rPr>
              <a:t>6</a:t>
            </a:r>
            <a:r>
              <a:rPr lang="ko-KR" altLang="en-US" sz="600" i="1" dirty="0">
                <a:solidFill>
                  <a:srgbClr val="00338D"/>
                </a:solidFill>
                <a:latin typeface="+mn-ea"/>
              </a:rPr>
              <a:t>월 인당 총급여는 </a:t>
            </a:r>
            <a:r>
              <a:rPr lang="ko-KR" altLang="en-US" sz="600" i="1" dirty="0" err="1">
                <a:solidFill>
                  <a:srgbClr val="00338D"/>
                </a:solidFill>
                <a:latin typeface="+mn-ea"/>
              </a:rPr>
              <a:t>연환산</a:t>
            </a:r>
            <a:r>
              <a:rPr lang="ko-KR" altLang="en-US" sz="600" i="1" dirty="0">
                <a:solidFill>
                  <a:srgbClr val="00338D"/>
                </a:solidFill>
                <a:latin typeface="+mn-ea"/>
              </a:rPr>
              <a:t> 하였음</a:t>
            </a:r>
            <a:endParaRPr lang="en-US" altLang="ko-KR" sz="600" i="1" dirty="0">
              <a:solidFill>
                <a:srgbClr val="00338D"/>
              </a:solidFill>
              <a:latin typeface="+mn-ea"/>
            </a:endParaRPr>
          </a:p>
        </p:txBody>
      </p:sp>
      <p:sp>
        <p:nvSpPr>
          <p:cNvPr id="9" name="Rounded Rectangle 2">
            <a:extLst>
              <a:ext uri="{FF2B5EF4-FFF2-40B4-BE49-F238E27FC236}">
                <a16:creationId xmlns:a16="http://schemas.microsoft.com/office/drawing/2014/main" id="{C40DBA6B-21A8-47E5-A718-41F954506C15}"/>
              </a:ext>
            </a:extLst>
          </p:cNvPr>
          <p:cNvSpPr/>
          <p:nvPr>
            <p:custDataLst>
              <p:tags r:id="rId1"/>
            </p:custDataLst>
          </p:nvPr>
        </p:nvSpPr>
        <p:spPr>
          <a:xfrm>
            <a:off x="2495473" y="3573910"/>
            <a:ext cx="1575387" cy="12566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rgbClr val="FF0000"/>
              </a:solidFill>
            </a:endParaRPr>
          </a:p>
        </p:txBody>
      </p:sp>
      <p:sp>
        <p:nvSpPr>
          <p:cNvPr id="10" name="Rounded Rectangle 2">
            <a:extLst>
              <a:ext uri="{FF2B5EF4-FFF2-40B4-BE49-F238E27FC236}">
                <a16:creationId xmlns:a16="http://schemas.microsoft.com/office/drawing/2014/main" id="{9A8C0B33-7C4E-4B1A-97D9-E1AB180710B7}"/>
              </a:ext>
            </a:extLst>
          </p:cNvPr>
          <p:cNvSpPr/>
          <p:nvPr>
            <p:custDataLst>
              <p:tags r:id="rId2"/>
            </p:custDataLst>
          </p:nvPr>
        </p:nvSpPr>
        <p:spPr>
          <a:xfrm>
            <a:off x="4453752" y="1527564"/>
            <a:ext cx="4739382" cy="59603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2020</a:t>
            </a:r>
            <a:r>
              <a:rPr lang="ko-KR" altLang="en-US" sz="700" dirty="0">
                <a:solidFill>
                  <a:schemeClr val="tx1"/>
                </a:solidFill>
                <a:latin typeface="맑은 고딕" panose="020B0503020000020004" pitchFamily="50" charset="-127"/>
                <a:ea typeface="맑은 고딕" panose="020B0503020000020004" pitchFamily="50" charset="-127"/>
              </a:rPr>
              <a:t>년부터 기술자문 겸 제조 총괄이던 자문이 상무이사로 승급 하였으며</a:t>
            </a:r>
            <a:r>
              <a:rPr lang="en-US" altLang="ko-KR" sz="700" dirty="0">
                <a:solidFill>
                  <a:schemeClr val="tx1"/>
                </a:solidFill>
                <a:latin typeface="맑은 고딕" panose="020B0503020000020004" pitchFamily="50" charset="-127"/>
                <a:ea typeface="맑은 고딕" panose="020B0503020000020004" pitchFamily="50" charset="-127"/>
              </a:rPr>
              <a:t>, </a:t>
            </a:r>
          </a:p>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년부터 감사 한 명이 임원으로 입사하였음</a:t>
            </a:r>
            <a:endParaRPr lang="en-US" altLang="ko-KR" sz="700" dirty="0">
              <a:solidFill>
                <a:schemeClr val="tx1"/>
              </a:solidFill>
              <a:latin typeface="맑은 고딕" panose="020B0503020000020004" pitchFamily="50" charset="-127"/>
              <a:ea typeface="맑은 고딕" panose="020B0503020000020004" pitchFamily="50" charset="-127"/>
            </a:endParaRPr>
          </a:p>
        </p:txBody>
      </p:sp>
      <p:sp>
        <p:nvSpPr>
          <p:cNvPr id="13" name="타원 12">
            <a:extLst>
              <a:ext uri="{FF2B5EF4-FFF2-40B4-BE49-F238E27FC236}">
                <a16:creationId xmlns:a16="http://schemas.microsoft.com/office/drawing/2014/main" id="{B18E2CFC-1C2D-47AE-9301-2C7EEFED2EC3}"/>
              </a:ext>
            </a:extLst>
          </p:cNvPr>
          <p:cNvSpPr/>
          <p:nvPr/>
        </p:nvSpPr>
        <p:spPr>
          <a:xfrm>
            <a:off x="2386447" y="3592544"/>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4" name="타원 13">
            <a:extLst>
              <a:ext uri="{FF2B5EF4-FFF2-40B4-BE49-F238E27FC236}">
                <a16:creationId xmlns:a16="http://schemas.microsoft.com/office/drawing/2014/main" id="{BE9C6398-F102-4B06-92EC-491790E8FE94}"/>
              </a:ext>
            </a:extLst>
          </p:cNvPr>
          <p:cNvSpPr/>
          <p:nvPr/>
        </p:nvSpPr>
        <p:spPr>
          <a:xfrm>
            <a:off x="4363222" y="1494873"/>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1</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19" name="Rounded Rectangle 2">
            <a:extLst>
              <a:ext uri="{FF2B5EF4-FFF2-40B4-BE49-F238E27FC236}">
                <a16:creationId xmlns:a16="http://schemas.microsoft.com/office/drawing/2014/main" id="{254FE832-9686-468C-A61E-5271BA4BCFF8}"/>
              </a:ext>
            </a:extLst>
          </p:cNvPr>
          <p:cNvSpPr/>
          <p:nvPr>
            <p:custDataLst>
              <p:tags r:id="rId3"/>
            </p:custDataLst>
          </p:nvPr>
        </p:nvSpPr>
        <p:spPr>
          <a:xfrm>
            <a:off x="4462629" y="3518152"/>
            <a:ext cx="4757489" cy="56030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2020</a:t>
            </a:r>
            <a:r>
              <a:rPr lang="ko-KR" altLang="en-US" sz="700" dirty="0">
                <a:solidFill>
                  <a:schemeClr val="tx1"/>
                </a:solidFill>
                <a:latin typeface="맑은 고딕" panose="020B0503020000020004" pitchFamily="50" charset="-127"/>
                <a:ea typeface="맑은 고딕" panose="020B0503020000020004" pitchFamily="50" charset="-127"/>
              </a:rPr>
              <a:t>년 매출 증가로 인한 영업이익 초과달성으로 인해 최초로 성과급을 지급하면서 전 부서에 걸쳐 인당 총급여가 증가하였음</a:t>
            </a:r>
            <a:r>
              <a:rPr lang="en-US" altLang="ko-KR" sz="700" dirty="0">
                <a:solidFill>
                  <a:schemeClr val="tx1"/>
                </a:solidFill>
                <a:latin typeface="맑은 고딕" panose="020B0503020000020004" pitchFamily="50" charset="-127"/>
                <a:ea typeface="맑은 고딕" panose="020B0503020000020004" pitchFamily="50" charset="-127"/>
              </a:rPr>
              <a:t>. 2020</a:t>
            </a:r>
            <a:r>
              <a:rPr lang="ko-KR" altLang="en-US" sz="700" dirty="0">
                <a:solidFill>
                  <a:schemeClr val="tx1"/>
                </a:solidFill>
                <a:latin typeface="맑은 고딕" panose="020B0503020000020004" pitchFamily="50" charset="-127"/>
                <a:ea typeface="맑은 고딕" panose="020B0503020000020004" pitchFamily="50" charset="-127"/>
              </a:rPr>
              <a:t>년 임원의 </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인당 상여는 </a:t>
            </a:r>
            <a:r>
              <a:rPr lang="en-US" altLang="ko-KR" sz="700" dirty="0">
                <a:solidFill>
                  <a:schemeClr val="tx1"/>
                </a:solidFill>
                <a:latin typeface="맑은 고딕" panose="020B0503020000020004" pitchFamily="50" charset="-127"/>
                <a:ea typeface="맑은 고딕" panose="020B0503020000020004" pitchFamily="50" charset="-127"/>
              </a:rPr>
              <a:t>5~114</a:t>
            </a:r>
            <a:r>
              <a:rPr lang="ko-KR" altLang="en-US" sz="700" dirty="0">
                <a:solidFill>
                  <a:schemeClr val="tx1"/>
                </a:solidFill>
                <a:latin typeface="맑은 고딕" panose="020B0503020000020004" pitchFamily="50" charset="-127"/>
                <a:ea typeface="맑은 고딕" panose="020B0503020000020004" pitchFamily="50" charset="-127"/>
              </a:rPr>
              <a:t>백만원 수준</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직원의 인당 상여는 </a:t>
            </a:r>
            <a:r>
              <a:rPr lang="en-US" altLang="ko-KR" sz="700" dirty="0">
                <a:solidFill>
                  <a:schemeClr val="tx1"/>
                </a:solidFill>
                <a:latin typeface="맑은 고딕" panose="020B0503020000020004" pitchFamily="50" charset="-127"/>
                <a:ea typeface="맑은 고딕" panose="020B0503020000020004" pitchFamily="50" charset="-127"/>
              </a:rPr>
              <a:t>2~8</a:t>
            </a:r>
            <a:r>
              <a:rPr lang="ko-KR" altLang="en-US" sz="700" dirty="0">
                <a:solidFill>
                  <a:schemeClr val="tx1"/>
                </a:solidFill>
                <a:latin typeface="맑은 고딕" panose="020B0503020000020004" pitchFamily="50" charset="-127"/>
                <a:ea typeface="맑은 고딕" panose="020B0503020000020004" pitchFamily="50" charset="-127"/>
              </a:rPr>
              <a:t>백만원 수준임  </a:t>
            </a:r>
            <a:endParaRPr lang="en-US" altLang="ko-KR" sz="700" dirty="0">
              <a:solidFill>
                <a:schemeClr val="tx1"/>
              </a:solidFill>
              <a:latin typeface="맑은 고딕" panose="020B0503020000020004" pitchFamily="50" charset="-127"/>
              <a:ea typeface="맑은 고딕" panose="020B0503020000020004" pitchFamily="50" charset="-127"/>
            </a:endParaRPr>
          </a:p>
        </p:txBody>
      </p:sp>
      <p:sp>
        <p:nvSpPr>
          <p:cNvPr id="20" name="타원 19">
            <a:extLst>
              <a:ext uri="{FF2B5EF4-FFF2-40B4-BE49-F238E27FC236}">
                <a16:creationId xmlns:a16="http://schemas.microsoft.com/office/drawing/2014/main" id="{523B7675-D28C-4FE4-8A59-D4EDD189923B}"/>
              </a:ext>
            </a:extLst>
          </p:cNvPr>
          <p:cNvSpPr/>
          <p:nvPr/>
        </p:nvSpPr>
        <p:spPr>
          <a:xfrm>
            <a:off x="4372100" y="3485461"/>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3</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23" name="Rounded Rectangle 2">
            <a:extLst>
              <a:ext uri="{FF2B5EF4-FFF2-40B4-BE49-F238E27FC236}">
                <a16:creationId xmlns:a16="http://schemas.microsoft.com/office/drawing/2014/main" id="{4EC9DAB0-0227-416A-81BD-8B48229EC272}"/>
              </a:ext>
            </a:extLst>
          </p:cNvPr>
          <p:cNvSpPr/>
          <p:nvPr>
            <p:custDataLst>
              <p:tags r:id="rId4"/>
            </p:custDataLst>
          </p:nvPr>
        </p:nvSpPr>
        <p:spPr>
          <a:xfrm>
            <a:off x="2490837" y="4917301"/>
            <a:ext cx="306779" cy="139973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rgbClr val="FF0000"/>
              </a:solidFill>
            </a:endParaRPr>
          </a:p>
        </p:txBody>
      </p:sp>
      <p:sp>
        <p:nvSpPr>
          <p:cNvPr id="24" name="타원 23">
            <a:extLst>
              <a:ext uri="{FF2B5EF4-FFF2-40B4-BE49-F238E27FC236}">
                <a16:creationId xmlns:a16="http://schemas.microsoft.com/office/drawing/2014/main" id="{F5DF587D-8763-4BFB-A939-12B66B463DD0}"/>
              </a:ext>
            </a:extLst>
          </p:cNvPr>
          <p:cNvSpPr/>
          <p:nvPr/>
        </p:nvSpPr>
        <p:spPr>
          <a:xfrm>
            <a:off x="2372178" y="4920695"/>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25" name="Rounded Rectangle 2">
            <a:extLst>
              <a:ext uri="{FF2B5EF4-FFF2-40B4-BE49-F238E27FC236}">
                <a16:creationId xmlns:a16="http://schemas.microsoft.com/office/drawing/2014/main" id="{5A67A7C3-A3ED-4266-BCF6-945C04F370EB}"/>
              </a:ext>
            </a:extLst>
          </p:cNvPr>
          <p:cNvSpPr/>
          <p:nvPr>
            <p:custDataLst>
              <p:tags r:id="rId5"/>
            </p:custDataLst>
          </p:nvPr>
        </p:nvSpPr>
        <p:spPr>
          <a:xfrm>
            <a:off x="4491852" y="2321941"/>
            <a:ext cx="4748435" cy="96279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수출 증가와 함께 </a:t>
            </a:r>
            <a:r>
              <a:rPr lang="en-US" altLang="ko-KR" sz="700" dirty="0">
                <a:solidFill>
                  <a:schemeClr val="tx1"/>
                </a:solidFill>
                <a:latin typeface="맑은 고딕" panose="020B0503020000020004" pitchFamily="50" charset="-127"/>
                <a:ea typeface="맑은 고딕" panose="020B0503020000020004" pitchFamily="50" charset="-127"/>
              </a:rPr>
              <a:t>Rapid kit </a:t>
            </a:r>
            <a:r>
              <a:rPr lang="ko-KR" altLang="en-US" sz="700" dirty="0">
                <a:solidFill>
                  <a:schemeClr val="tx1"/>
                </a:solidFill>
                <a:latin typeface="맑은 고딕" panose="020B0503020000020004" pitchFamily="50" charset="-127"/>
                <a:ea typeface="맑은 고딕" panose="020B0503020000020004" pitchFamily="50" charset="-127"/>
              </a:rPr>
              <a:t>생산을 위한 인력이 부족하여 생산본부 인력을 충원하였으며</a:t>
            </a:r>
            <a:r>
              <a:rPr lang="en-US" altLang="ko-KR" sz="700" dirty="0">
                <a:solidFill>
                  <a:schemeClr val="tx1"/>
                </a:solidFill>
                <a:latin typeface="맑은 고딕" panose="020B0503020000020004" pitchFamily="50" charset="-127"/>
                <a:ea typeface="맑은 고딕" panose="020B0503020000020004" pitchFamily="50" charset="-127"/>
              </a:rPr>
              <a:t>, 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 현재 </a:t>
            </a:r>
            <a:r>
              <a:rPr lang="en-US" altLang="ko-KR" sz="700" dirty="0">
                <a:solidFill>
                  <a:schemeClr val="tx1"/>
                </a:solidFill>
                <a:latin typeface="맑은 고딕" panose="020B0503020000020004" pitchFamily="50" charset="-127"/>
                <a:ea typeface="맑은 고딕" panose="020B0503020000020004" pitchFamily="50" charset="-127"/>
              </a:rPr>
              <a:t>11</a:t>
            </a:r>
            <a:r>
              <a:rPr lang="ko-KR" altLang="en-US" sz="700" dirty="0">
                <a:solidFill>
                  <a:schemeClr val="tx1"/>
                </a:solidFill>
                <a:latin typeface="맑은 고딕" panose="020B0503020000020004" pitchFamily="50" charset="-127"/>
                <a:ea typeface="맑은 고딕" panose="020B0503020000020004" pitchFamily="50" charset="-127"/>
              </a:rPr>
              <a:t>명의 생산보조 인력을 계약직으로 보유하고 있음</a:t>
            </a:r>
            <a:r>
              <a:rPr lang="en-US" altLang="ko-KR" sz="700" dirty="0">
                <a:solidFill>
                  <a:schemeClr val="tx1"/>
                </a:solidFill>
                <a:latin typeface="맑은 고딕" panose="020B0503020000020004" pitchFamily="50" charset="-127"/>
                <a:ea typeface="맑은 고딕" panose="020B0503020000020004" pitchFamily="50" charset="-127"/>
              </a:rPr>
              <a:t>. </a:t>
            </a:r>
          </a:p>
          <a:p>
            <a:pPr>
              <a:lnSpc>
                <a:spcPct val="120000"/>
              </a:lnSpc>
            </a:pP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초 </a:t>
            </a:r>
            <a:r>
              <a:rPr lang="en-US" altLang="ko-KR" sz="700" dirty="0">
                <a:solidFill>
                  <a:schemeClr val="tx1"/>
                </a:solidFill>
                <a:latin typeface="맑은 고딕" panose="020B0503020000020004" pitchFamily="50" charset="-127"/>
                <a:ea typeface="맑은 고딕" panose="020B0503020000020004" pitchFamily="50" charset="-127"/>
              </a:rPr>
              <a:t>COVID Rapid kit</a:t>
            </a:r>
            <a:r>
              <a:rPr lang="ko-KR" altLang="en-US" sz="700" dirty="0">
                <a:solidFill>
                  <a:schemeClr val="tx1"/>
                </a:solidFill>
                <a:latin typeface="맑은 고딕" panose="020B0503020000020004" pitchFamily="50" charset="-127"/>
                <a:ea typeface="맑은 고딕" panose="020B0503020000020004" pitchFamily="50" charset="-127"/>
              </a:rPr>
              <a:t>를 대량 납품한 경우가 있어 </a:t>
            </a:r>
            <a:r>
              <a:rPr lang="en-US" altLang="ko-KR" sz="700" dirty="0">
                <a:solidFill>
                  <a:schemeClr val="tx1"/>
                </a:solidFill>
                <a:latin typeface="맑은 고딕" panose="020B0503020000020004" pitchFamily="50" charset="-127"/>
                <a:ea typeface="맑은 고딕" panose="020B0503020000020004" pitchFamily="50" charset="-127"/>
              </a:rPr>
              <a:t>1</a:t>
            </a:r>
            <a:r>
              <a:rPr lang="ko-KR" altLang="en-US" sz="700" dirty="0">
                <a:solidFill>
                  <a:schemeClr val="tx1"/>
                </a:solidFill>
                <a:latin typeface="맑은 고딕" panose="020B0503020000020004" pitchFamily="50" charset="-127"/>
                <a:ea typeface="맑은 고딕" panose="020B0503020000020004" pitchFamily="50" charset="-127"/>
              </a:rPr>
              <a:t>개월 단기간 근로자</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아르바이트</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를 </a:t>
            </a:r>
            <a:r>
              <a:rPr lang="en-US" altLang="ko-KR" sz="700" dirty="0">
                <a:solidFill>
                  <a:schemeClr val="tx1"/>
                </a:solidFill>
                <a:latin typeface="맑은 고딕" panose="020B0503020000020004" pitchFamily="50" charset="-127"/>
                <a:ea typeface="맑은 고딕" panose="020B0503020000020004" pitchFamily="50" charset="-127"/>
              </a:rPr>
              <a:t>10</a:t>
            </a:r>
            <a:r>
              <a:rPr lang="ko-KR" altLang="en-US" sz="700" dirty="0">
                <a:solidFill>
                  <a:schemeClr val="tx1"/>
                </a:solidFill>
                <a:latin typeface="맑은 고딕" panose="020B0503020000020004" pitchFamily="50" charset="-127"/>
                <a:ea typeface="맑은 고딕" panose="020B0503020000020004" pitchFamily="50" charset="-127"/>
              </a:rPr>
              <a:t>명 채용하였으며</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현재까지 인력 부족으로 생산 부하가 일어난 이력은 없음</a:t>
            </a:r>
            <a:r>
              <a:rPr lang="en-US" altLang="ko-KR" sz="700" dirty="0">
                <a:solidFill>
                  <a:schemeClr val="tx1"/>
                </a:solidFill>
                <a:latin typeface="맑은 고딕" panose="020B0503020000020004" pitchFamily="50" charset="-127"/>
                <a:ea typeface="맑은 고딕" panose="020B0503020000020004" pitchFamily="50" charset="-127"/>
              </a:rPr>
              <a:t>.</a:t>
            </a:r>
          </a:p>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회사는 향후 </a:t>
            </a:r>
            <a:r>
              <a:rPr lang="en-US" altLang="ko-KR" sz="700" dirty="0">
                <a:solidFill>
                  <a:schemeClr val="tx1"/>
                </a:solidFill>
                <a:latin typeface="맑은 고딕" panose="020B0503020000020004" pitchFamily="50" charset="-127"/>
                <a:ea typeface="맑은 고딕" panose="020B0503020000020004" pitchFamily="50" charset="-127"/>
              </a:rPr>
              <a:t>COVID </a:t>
            </a:r>
            <a:r>
              <a:rPr lang="ko-KR" altLang="en-US" sz="700" dirty="0">
                <a:solidFill>
                  <a:schemeClr val="tx1"/>
                </a:solidFill>
                <a:latin typeface="맑은 고딕" panose="020B0503020000020004" pitchFamily="50" charset="-127"/>
                <a:ea typeface="맑은 고딕" panose="020B0503020000020004" pitchFamily="50" charset="-127"/>
              </a:rPr>
              <a:t>제품이 상용화되고 신규 </a:t>
            </a:r>
            <a:r>
              <a:rPr lang="en-US" altLang="ko-KR" sz="700" dirty="0">
                <a:solidFill>
                  <a:schemeClr val="tx1"/>
                </a:solidFill>
                <a:latin typeface="맑은 고딕" panose="020B0503020000020004" pitchFamily="50" charset="-127"/>
                <a:ea typeface="맑은 고딕" panose="020B0503020000020004" pitchFamily="50" charset="-127"/>
              </a:rPr>
              <a:t>R&amp;D </a:t>
            </a:r>
            <a:r>
              <a:rPr lang="ko-KR" altLang="en-US" sz="700" dirty="0">
                <a:solidFill>
                  <a:schemeClr val="tx1"/>
                </a:solidFill>
                <a:latin typeface="맑은 고딕" panose="020B0503020000020004" pitchFamily="50" charset="-127"/>
                <a:ea typeface="맑은 고딕" panose="020B0503020000020004" pitchFamily="50" charset="-127"/>
              </a:rPr>
              <a:t>개발이 늘어남에 따라 생산본부와 연구소에서 추가 인력이 필요할 것으로 예상하고 있음</a:t>
            </a:r>
            <a:endParaRPr lang="en-US" altLang="ko-KR" sz="700" dirty="0">
              <a:solidFill>
                <a:schemeClr val="tx1"/>
              </a:solidFill>
              <a:latin typeface="맑은 고딕" panose="020B0503020000020004" pitchFamily="50" charset="-127"/>
              <a:ea typeface="맑은 고딕" panose="020B0503020000020004" pitchFamily="50" charset="-127"/>
            </a:endParaRPr>
          </a:p>
        </p:txBody>
      </p:sp>
      <p:sp>
        <p:nvSpPr>
          <p:cNvPr id="26" name="타원 25">
            <a:extLst>
              <a:ext uri="{FF2B5EF4-FFF2-40B4-BE49-F238E27FC236}">
                <a16:creationId xmlns:a16="http://schemas.microsoft.com/office/drawing/2014/main" id="{3471DD4C-C2EB-4D19-B779-2B395230D676}"/>
              </a:ext>
            </a:extLst>
          </p:cNvPr>
          <p:cNvSpPr/>
          <p:nvPr/>
        </p:nvSpPr>
        <p:spPr>
          <a:xfrm>
            <a:off x="4401322" y="2311122"/>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770" dirty="0">
                <a:solidFill>
                  <a:srgbClr val="FFFFFF"/>
                </a:solidFill>
                <a:latin typeface="맑은 고딕" panose="020B0503020000020004" pitchFamily="50" charset="-127"/>
                <a:ea typeface="맑은 고딕" panose="020B0503020000020004" pitchFamily="50" charset="-127"/>
                <a:cs typeface="KPMG Extralight"/>
              </a:rPr>
              <a:t>2</a:t>
            </a:r>
            <a:endParaRPr lang="ko-KR" altLang="en-US" sz="770" dirty="0">
              <a:solidFill>
                <a:srgbClr val="FFFFFF"/>
              </a:solidFill>
              <a:latin typeface="맑은 고딕" panose="020B0503020000020004" pitchFamily="50" charset="-127"/>
              <a:ea typeface="맑은 고딕" panose="020B0503020000020004" pitchFamily="50" charset="-127"/>
              <a:cs typeface="KPMG Extralight"/>
            </a:endParaRPr>
          </a:p>
        </p:txBody>
      </p:sp>
      <p:sp>
        <p:nvSpPr>
          <p:cNvPr id="27" name="Rounded Rectangle 2">
            <a:extLst>
              <a:ext uri="{FF2B5EF4-FFF2-40B4-BE49-F238E27FC236}">
                <a16:creationId xmlns:a16="http://schemas.microsoft.com/office/drawing/2014/main" id="{0DFAE02B-FEC8-4EE9-81F0-1F5D44A0D476}"/>
              </a:ext>
            </a:extLst>
          </p:cNvPr>
          <p:cNvSpPr/>
          <p:nvPr>
            <p:custDataLst>
              <p:tags r:id="rId6"/>
            </p:custDataLst>
          </p:nvPr>
        </p:nvSpPr>
        <p:spPr>
          <a:xfrm>
            <a:off x="2518539" y="3975088"/>
            <a:ext cx="1543695" cy="13267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rgbClr val="FF0000"/>
              </a:solidFill>
            </a:endParaRPr>
          </a:p>
        </p:txBody>
      </p:sp>
      <p:sp>
        <p:nvSpPr>
          <p:cNvPr id="28" name="타원 27">
            <a:extLst>
              <a:ext uri="{FF2B5EF4-FFF2-40B4-BE49-F238E27FC236}">
                <a16:creationId xmlns:a16="http://schemas.microsoft.com/office/drawing/2014/main" id="{18E544DB-03AC-430B-9345-865342384944}"/>
              </a:ext>
            </a:extLst>
          </p:cNvPr>
          <p:cNvSpPr/>
          <p:nvPr/>
        </p:nvSpPr>
        <p:spPr>
          <a:xfrm>
            <a:off x="2384267" y="3966858"/>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32" name="직사각형 31">
            <a:extLst>
              <a:ext uri="{FF2B5EF4-FFF2-40B4-BE49-F238E27FC236}">
                <a16:creationId xmlns:a16="http://schemas.microsoft.com/office/drawing/2014/main" id="{F7F5A7F4-2B21-4480-B7CD-7FC73B1CD078}"/>
              </a:ext>
            </a:extLst>
          </p:cNvPr>
          <p:cNvSpPr/>
          <p:nvPr/>
        </p:nvSpPr>
        <p:spPr>
          <a:xfrm>
            <a:off x="546397" y="834349"/>
            <a:ext cx="8777466" cy="50960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회사의 인당 총급여는 </a:t>
            </a:r>
            <a:r>
              <a:rPr lang="en-US" altLang="ko-KR" sz="900" dirty="0">
                <a:solidFill>
                  <a:srgbClr val="00338D"/>
                </a:solidFill>
                <a:latin typeface="맑은 고딕" panose="020B0503020000020004" pitchFamily="50" charset="-127"/>
                <a:ea typeface="맑은 고딕" panose="020B0503020000020004" pitchFamily="50" charset="-127"/>
              </a:rPr>
              <a:t>2020</a:t>
            </a:r>
            <a:r>
              <a:rPr lang="ko-KR" altLang="en-US" sz="900" dirty="0">
                <a:solidFill>
                  <a:srgbClr val="00338D"/>
                </a:solidFill>
                <a:latin typeface="맑은 고딕" panose="020B0503020000020004" pitchFamily="50" charset="-127"/>
                <a:ea typeface="맑은 고딕" panose="020B0503020000020004" pitchFamily="50" charset="-127"/>
              </a:rPr>
              <a:t>년 목표 영업이익 달성에 의한 성과급 지급에 따라 일시적으로 증가하였으며</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회사는 향후 </a:t>
            </a:r>
            <a:r>
              <a:rPr lang="en-US" altLang="ko-KR" sz="900" dirty="0">
                <a:solidFill>
                  <a:srgbClr val="00338D"/>
                </a:solidFill>
                <a:latin typeface="맑은 고딕" panose="020B0503020000020004" pitchFamily="50" charset="-127"/>
                <a:ea typeface="맑은 고딕" panose="020B0503020000020004" pitchFamily="50" charset="-127"/>
              </a:rPr>
              <a:t>5%</a:t>
            </a:r>
            <a:r>
              <a:rPr lang="ko-KR" altLang="en-US" sz="900" dirty="0">
                <a:solidFill>
                  <a:srgbClr val="00338D"/>
                </a:solidFill>
                <a:latin typeface="맑은 고딕" panose="020B0503020000020004" pitchFamily="50" charset="-127"/>
                <a:ea typeface="맑은 고딕" panose="020B0503020000020004" pitchFamily="50" charset="-127"/>
              </a:rPr>
              <a:t>의 급여</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상승률을 예상하고 있습니다</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회사는 향후 수출 및 인체 진단</a:t>
            </a:r>
            <a:r>
              <a:rPr lang="en-US" altLang="ko-KR" sz="900" dirty="0">
                <a:solidFill>
                  <a:srgbClr val="00338D"/>
                </a:solidFill>
                <a:latin typeface="맑은 고딕" panose="020B0503020000020004" pitchFamily="50" charset="-127"/>
                <a:ea typeface="맑은 고딕" panose="020B0503020000020004" pitchFamily="50" charset="-127"/>
              </a:rPr>
              <a:t>(COVID Rapid </a:t>
            </a:r>
            <a:r>
              <a:rPr lang="ko-KR" altLang="en-US" sz="900" dirty="0">
                <a:solidFill>
                  <a:srgbClr val="00338D"/>
                </a:solidFill>
                <a:latin typeface="맑은 고딕" panose="020B0503020000020004" pitchFamily="50" charset="-127"/>
                <a:ea typeface="맑은 고딕" panose="020B0503020000020004" pitchFamily="50" charset="-127"/>
              </a:rPr>
              <a:t>등</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제품의 실적에 맞추어 꾸준히 생산 및 연구 인력 채용을 늘릴 계획입니다</a:t>
            </a:r>
            <a:r>
              <a:rPr lang="en-US" altLang="ko-KR" sz="900" dirty="0">
                <a:solidFill>
                  <a:srgbClr val="00338D"/>
                </a:solidFill>
                <a:latin typeface="맑은 고딕" panose="020B0503020000020004" pitchFamily="50" charset="-127"/>
                <a:ea typeface="맑은 고딕" panose="020B0503020000020004" pitchFamily="50" charset="-127"/>
              </a:rPr>
              <a:t>.</a:t>
            </a:r>
          </a:p>
        </p:txBody>
      </p:sp>
      <p:sp>
        <p:nvSpPr>
          <p:cNvPr id="21" name="Text Placeholder 3">
            <a:extLst>
              <a:ext uri="{FF2B5EF4-FFF2-40B4-BE49-F238E27FC236}">
                <a16:creationId xmlns:a16="http://schemas.microsoft.com/office/drawing/2014/main" id="{72D8CB70-24DC-4C62-A3CD-E421390AC9F5}"/>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2150728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a:extLst>
              <a:ext uri="{FF2B5EF4-FFF2-40B4-BE49-F238E27FC236}">
                <a16:creationId xmlns:a16="http://schemas.microsoft.com/office/drawing/2014/main" id="{5EF60448-3CE4-4711-85E6-3E84ED927162}"/>
              </a:ext>
            </a:extLst>
          </p:cNvPr>
          <p:cNvSpPr txBox="1">
            <a:spLocks noChangeArrowheads="1"/>
          </p:cNvSpPr>
          <p:nvPr/>
        </p:nvSpPr>
        <p:spPr bwMode="gray">
          <a:xfrm>
            <a:off x="401905" y="147250"/>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a:solidFill>
                  <a:srgbClr val="00338D"/>
                </a:solidFill>
                <a:cs typeface="KPMG Extralight"/>
              </a:rPr>
              <a:t>Labor cost (3/3)</a:t>
            </a:r>
            <a:endParaRPr lang="en-US" altLang="ko-KR" sz="3000" b="1" dirty="0">
              <a:solidFill>
                <a:srgbClr val="00338D"/>
              </a:solidFill>
              <a:cs typeface="KPMG Extralight"/>
            </a:endParaRPr>
          </a:p>
        </p:txBody>
      </p:sp>
      <p:sp>
        <p:nvSpPr>
          <p:cNvPr id="6" name="직사각형 5">
            <a:extLst>
              <a:ext uri="{FF2B5EF4-FFF2-40B4-BE49-F238E27FC236}">
                <a16:creationId xmlns:a16="http://schemas.microsoft.com/office/drawing/2014/main" id="{B2F66C50-B919-4BF2-8A02-4693022DED0F}"/>
              </a:ext>
            </a:extLst>
          </p:cNvPr>
          <p:cNvSpPr/>
          <p:nvPr/>
        </p:nvSpPr>
        <p:spPr>
          <a:xfrm>
            <a:off x="546397" y="843228"/>
            <a:ext cx="8777466" cy="1012732"/>
          </a:xfrm>
          <a:prstGeom prst="rect">
            <a:avLst/>
          </a:prstGeom>
          <a:no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급여 정책은 연봉제로</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입사 이후의 연봉은 급여 인상 정책 및 인사고과에 따라 </a:t>
            </a:r>
            <a:r>
              <a:rPr lang="ko-KR" altLang="en-US" sz="900" dirty="0" err="1">
                <a:solidFill>
                  <a:srgbClr val="00338D"/>
                </a:solidFill>
                <a:latin typeface="맑은 고딕" panose="020B0503020000020004" pitchFamily="50" charset="-127"/>
                <a:ea typeface="맑은 고딕" panose="020B0503020000020004" pitchFamily="50" charset="-127"/>
              </a:rPr>
              <a:t>재산정하여</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별도 연봉계약서를 작성하지 않습니다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복리후생제도에 임직원 대출이 포함됨에 따라</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직원 </a:t>
            </a:r>
            <a:r>
              <a:rPr lang="en-US" altLang="ko-KR" sz="900" dirty="0">
                <a:solidFill>
                  <a:srgbClr val="00338D"/>
                </a:solidFill>
                <a:latin typeface="맑은 고딕" panose="020B0503020000020004" pitchFamily="50" charset="-127"/>
                <a:ea typeface="맑은 고딕" panose="020B0503020000020004" pitchFamily="50" charset="-127"/>
              </a:rPr>
              <a:t>1</a:t>
            </a:r>
            <a:r>
              <a:rPr lang="ko-KR" altLang="en-US" sz="900" dirty="0">
                <a:solidFill>
                  <a:srgbClr val="00338D"/>
                </a:solidFill>
                <a:latin typeface="맑은 고딕" panose="020B0503020000020004" pitchFamily="50" charset="-127"/>
                <a:ea typeface="맑은 고딕" panose="020B0503020000020004" pitchFamily="50" charset="-127"/>
              </a:rPr>
              <a:t>명이 대출을 이용하고 있으며</a:t>
            </a:r>
            <a:r>
              <a:rPr lang="en-US" altLang="ko-KR" sz="900" dirty="0">
                <a:solidFill>
                  <a:srgbClr val="00338D"/>
                </a:solidFill>
                <a:latin typeface="맑은 고딕" panose="020B0503020000020004" pitchFamily="50" charset="-127"/>
                <a:ea typeface="맑은 고딕" panose="020B0503020000020004" pitchFamily="50" charset="-127"/>
              </a:rPr>
              <a:t>(’21.06</a:t>
            </a:r>
            <a:r>
              <a:rPr lang="ko-KR" altLang="en-US" sz="900" dirty="0">
                <a:solidFill>
                  <a:srgbClr val="00338D"/>
                </a:solidFill>
                <a:latin typeface="맑은 고딕" panose="020B0503020000020004" pitchFamily="50" charset="-127"/>
                <a:ea typeface="맑은 고딕" panose="020B0503020000020004" pitchFamily="50" charset="-127"/>
              </a:rPr>
              <a:t>기준 </a:t>
            </a:r>
            <a:r>
              <a:rPr lang="en-US" altLang="ko-KR" sz="900" dirty="0">
                <a:solidFill>
                  <a:srgbClr val="00338D"/>
                </a:solidFill>
                <a:latin typeface="맑은 고딕" panose="020B0503020000020004" pitchFamily="50" charset="-127"/>
                <a:ea typeface="맑은 고딕" panose="020B0503020000020004" pitchFamily="50" charset="-127"/>
              </a:rPr>
              <a:t>30</a:t>
            </a:r>
            <a:r>
              <a:rPr lang="ko-KR" altLang="en-US" sz="900" dirty="0">
                <a:solidFill>
                  <a:srgbClr val="00338D"/>
                </a:solidFill>
                <a:latin typeface="맑은 고딕" panose="020B0503020000020004" pitchFamily="50" charset="-127"/>
                <a:ea typeface="맑은 고딕" panose="020B0503020000020004" pitchFamily="50" charset="-127"/>
              </a:rPr>
              <a:t>백만원</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이자율 </a:t>
            </a:r>
            <a:r>
              <a:rPr lang="en-US" altLang="ko-KR" sz="900" dirty="0">
                <a:solidFill>
                  <a:srgbClr val="00338D"/>
                </a:solidFill>
                <a:latin typeface="맑은 고딕" panose="020B0503020000020004" pitchFamily="50" charset="-127"/>
                <a:ea typeface="맑은 고딕" panose="020B0503020000020004" pitchFamily="50" charset="-127"/>
              </a:rPr>
              <a:t>4.6%, </a:t>
            </a:r>
            <a:r>
              <a:rPr lang="ko-KR" altLang="en-US" sz="900" dirty="0">
                <a:solidFill>
                  <a:srgbClr val="00338D"/>
                </a:solidFill>
                <a:latin typeface="맑은 고딕" panose="020B0503020000020004" pitchFamily="50" charset="-127"/>
                <a:ea typeface="맑은 고딕" panose="020B0503020000020004" pitchFamily="50" charset="-127"/>
              </a:rPr>
              <a:t>대여기간 </a:t>
            </a:r>
            <a:r>
              <a:rPr lang="en-US" altLang="ko-KR" sz="900" dirty="0">
                <a:solidFill>
                  <a:srgbClr val="00338D"/>
                </a:solidFill>
                <a:latin typeface="맑은 고딕" panose="020B0503020000020004" pitchFamily="50" charset="-127"/>
                <a:ea typeface="맑은 고딕" panose="020B0503020000020004" pitchFamily="50" charset="-127"/>
              </a:rPr>
              <a:t>’21.06~’24.06 3</a:t>
            </a:r>
            <a:r>
              <a:rPr lang="ko-KR" altLang="en-US" sz="900" dirty="0">
                <a:solidFill>
                  <a:srgbClr val="00338D"/>
                </a:solidFill>
                <a:latin typeface="맑은 고딕" panose="020B0503020000020004" pitchFamily="50" charset="-127"/>
                <a:ea typeface="맑은 고딕" panose="020B0503020000020004" pitchFamily="50" charset="-127"/>
              </a:rPr>
              <a:t>년</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회사는 당 대출을 대여금으로 계상하고 있습니다</a:t>
            </a:r>
            <a:r>
              <a:rPr lang="en-US" altLang="ko-KR" sz="900" dirty="0">
                <a:solidFill>
                  <a:srgbClr val="00338D"/>
                </a:solidFill>
                <a:latin typeface="맑은 고딕" panose="020B0503020000020004" pitchFamily="50" charset="-127"/>
                <a:ea typeface="맑은 고딕" panose="020B0503020000020004" pitchFamily="50" charset="-127"/>
              </a:rPr>
              <a:t>.</a:t>
            </a:r>
            <a:r>
              <a:rPr lang="ko-KR" altLang="en-US" sz="900" dirty="0">
                <a:solidFill>
                  <a:srgbClr val="00338D"/>
                </a:solidFill>
                <a:latin typeface="맑은 고딕" panose="020B0503020000020004" pitchFamily="50" charset="-127"/>
                <a:ea typeface="맑은 고딕" panose="020B0503020000020004" pitchFamily="50" charset="-127"/>
              </a:rPr>
              <a:t> </a:t>
            </a:r>
            <a:endParaRPr lang="en-US" altLang="ko-KR" sz="900" dirty="0">
              <a:solidFill>
                <a:srgbClr val="00338D"/>
              </a:solidFill>
              <a:latin typeface="맑은 고딕" panose="020B0503020000020004" pitchFamily="50" charset="-127"/>
              <a:ea typeface="맑은 고딕" panose="020B0503020000020004" pitchFamily="50" charset="-127"/>
            </a:endParaRP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성과급은 개인 성과급과 조직 성과급으로 나누어지며</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목표 영업이익을 달성할 </a:t>
            </a:r>
            <a:r>
              <a:rPr lang="ko-KR" altLang="en-US" sz="900">
                <a:solidFill>
                  <a:srgbClr val="00338D"/>
                </a:solidFill>
                <a:latin typeface="맑은 고딕" panose="020B0503020000020004" pitchFamily="50" charset="-127"/>
                <a:ea typeface="맑은 고딕" panose="020B0503020000020004" pitchFamily="50" charset="-127"/>
              </a:rPr>
              <a:t>경우 지급됩니다</a:t>
            </a:r>
            <a:r>
              <a:rPr lang="en-US" altLang="ko-KR" sz="90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회사에 의하면</a:t>
            </a:r>
            <a:r>
              <a:rPr lang="en-US" altLang="ko-KR" sz="900" dirty="0">
                <a:solidFill>
                  <a:srgbClr val="00338D"/>
                </a:solidFill>
                <a:latin typeface="맑은 고딕" panose="020B0503020000020004" pitchFamily="50" charset="-127"/>
                <a:ea typeface="맑은 고딕" panose="020B0503020000020004" pitchFamily="50" charset="-127"/>
              </a:rPr>
              <a:t>, 2019</a:t>
            </a:r>
            <a:r>
              <a:rPr lang="ko-KR" altLang="en-US" sz="900" dirty="0">
                <a:solidFill>
                  <a:srgbClr val="00338D"/>
                </a:solidFill>
                <a:latin typeface="맑은 고딕" panose="020B0503020000020004" pitchFamily="50" charset="-127"/>
                <a:ea typeface="맑은 고딕" panose="020B0503020000020004" pitchFamily="50" charset="-127"/>
              </a:rPr>
              <a:t>년에는 목표 영업이익 초과분이 발생하지 않음에 따라 성과급을 지급하지 않다가</a:t>
            </a:r>
            <a:r>
              <a:rPr lang="en-US" altLang="ko-KR" sz="900" dirty="0">
                <a:solidFill>
                  <a:srgbClr val="00338D"/>
                </a:solidFill>
                <a:latin typeface="맑은 고딕" panose="020B0503020000020004" pitchFamily="50" charset="-127"/>
                <a:ea typeface="맑은 고딕" panose="020B0503020000020004" pitchFamily="50" charset="-127"/>
              </a:rPr>
              <a:t>, 2020</a:t>
            </a:r>
            <a:r>
              <a:rPr lang="ko-KR" altLang="en-US" sz="900" dirty="0">
                <a:solidFill>
                  <a:srgbClr val="00338D"/>
                </a:solidFill>
                <a:latin typeface="맑은 고딕" panose="020B0503020000020004" pitchFamily="50" charset="-127"/>
                <a:ea typeface="맑은 고딕" panose="020B0503020000020004" pitchFamily="50" charset="-127"/>
              </a:rPr>
              <a:t>년부터 수출 증가에 따른 실적 향상으로 전사적으로 성과급을 지급하였습니다</a:t>
            </a:r>
            <a:r>
              <a:rPr lang="en-US" altLang="ko-KR" sz="900" dirty="0">
                <a:solidFill>
                  <a:srgbClr val="00338D"/>
                </a:solidFill>
                <a:latin typeface="맑은 고딕" panose="020B0503020000020004" pitchFamily="50" charset="-127"/>
                <a:ea typeface="맑은 고딕" panose="020B0503020000020004" pitchFamily="50" charset="-127"/>
              </a:rPr>
              <a:t>. </a:t>
            </a:r>
          </a:p>
          <a:p>
            <a:pPr marL="151219" indent="-151219">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회사는 과거 연차 유급휴가 촉진제도를 시행하였으나</a:t>
            </a:r>
            <a:r>
              <a:rPr lang="en-US" altLang="ko-KR" sz="900" dirty="0">
                <a:solidFill>
                  <a:srgbClr val="00338D"/>
                </a:solidFill>
                <a:latin typeface="맑은 고딕" panose="020B0503020000020004" pitchFamily="50" charset="-127"/>
                <a:ea typeface="맑은 고딕" panose="020B0503020000020004" pitchFamily="50" charset="-127"/>
              </a:rPr>
              <a:t>, 2021</a:t>
            </a:r>
            <a:r>
              <a:rPr lang="ko-KR" altLang="en-US" sz="900" dirty="0">
                <a:solidFill>
                  <a:srgbClr val="00338D"/>
                </a:solidFill>
                <a:latin typeface="맑은 고딕" panose="020B0503020000020004" pitchFamily="50" charset="-127"/>
                <a:ea typeface="맑은 고딕" panose="020B0503020000020004" pitchFamily="50" charset="-127"/>
              </a:rPr>
              <a:t>년에는 미사용 연차를 최대 </a:t>
            </a:r>
            <a:r>
              <a:rPr lang="en-US" altLang="ko-KR" sz="900" dirty="0">
                <a:solidFill>
                  <a:srgbClr val="00338D"/>
                </a:solidFill>
                <a:latin typeface="맑은 고딕" panose="020B0503020000020004" pitchFamily="50" charset="-127"/>
                <a:ea typeface="맑은 고딕" panose="020B0503020000020004" pitchFamily="50" charset="-127"/>
              </a:rPr>
              <a:t>7</a:t>
            </a:r>
            <a:r>
              <a:rPr lang="ko-KR" altLang="en-US" sz="900" dirty="0">
                <a:solidFill>
                  <a:srgbClr val="00338D"/>
                </a:solidFill>
                <a:latin typeface="맑은 고딕" panose="020B0503020000020004" pitchFamily="50" charset="-127"/>
                <a:ea typeface="맑은 고딕" panose="020B0503020000020004" pitchFamily="50" charset="-127"/>
              </a:rPr>
              <a:t>일까지 현금 보상하고 있습니다</a:t>
            </a:r>
            <a:r>
              <a:rPr lang="en-US" altLang="ko-KR" sz="900" dirty="0">
                <a:solidFill>
                  <a:srgbClr val="00338D"/>
                </a:solidFill>
                <a:latin typeface="맑은 고딕" panose="020B0503020000020004" pitchFamily="50" charset="-127"/>
                <a:ea typeface="맑은 고딕" panose="020B0503020000020004" pitchFamily="50" charset="-127"/>
              </a:rPr>
              <a:t>.</a:t>
            </a:r>
          </a:p>
        </p:txBody>
      </p:sp>
      <p:pic>
        <p:nvPicPr>
          <p:cNvPr id="19" name="그림 18">
            <a:extLst>
              <a:ext uri="{FF2B5EF4-FFF2-40B4-BE49-F238E27FC236}">
                <a16:creationId xmlns:a16="http://schemas.microsoft.com/office/drawing/2014/main" id="{CD0BA22D-F1FE-4080-9A39-4E59BBE76CC0}"/>
              </a:ext>
            </a:extLst>
          </p:cNvPr>
          <p:cNvPicPr>
            <a:picLocks noChangeAspect="1"/>
          </p:cNvPicPr>
          <p:nvPr/>
        </p:nvPicPr>
        <p:blipFill>
          <a:blip r:embed="rId3"/>
          <a:stretch>
            <a:fillRect/>
          </a:stretch>
        </p:blipFill>
        <p:spPr>
          <a:xfrm>
            <a:off x="601292" y="3833407"/>
            <a:ext cx="7460070" cy="907306"/>
          </a:xfrm>
          <a:prstGeom prst="rect">
            <a:avLst/>
          </a:prstGeom>
        </p:spPr>
      </p:pic>
      <p:pic>
        <p:nvPicPr>
          <p:cNvPr id="20" name="그림 19">
            <a:extLst>
              <a:ext uri="{FF2B5EF4-FFF2-40B4-BE49-F238E27FC236}">
                <a16:creationId xmlns:a16="http://schemas.microsoft.com/office/drawing/2014/main" id="{B11D019C-B596-462E-AD33-D2890AF9758D}"/>
              </a:ext>
            </a:extLst>
          </p:cNvPr>
          <p:cNvPicPr>
            <a:picLocks noChangeAspect="1"/>
          </p:cNvPicPr>
          <p:nvPr/>
        </p:nvPicPr>
        <p:blipFill>
          <a:blip r:embed="rId4"/>
          <a:stretch>
            <a:fillRect/>
          </a:stretch>
        </p:blipFill>
        <p:spPr>
          <a:xfrm>
            <a:off x="601293" y="1936597"/>
            <a:ext cx="2797526" cy="1302152"/>
          </a:xfrm>
          <a:prstGeom prst="rect">
            <a:avLst/>
          </a:prstGeom>
        </p:spPr>
      </p:pic>
      <p:pic>
        <p:nvPicPr>
          <p:cNvPr id="22" name="그림 21">
            <a:extLst>
              <a:ext uri="{FF2B5EF4-FFF2-40B4-BE49-F238E27FC236}">
                <a16:creationId xmlns:a16="http://schemas.microsoft.com/office/drawing/2014/main" id="{5F50B5DD-B541-4650-B375-3D94152696CF}"/>
              </a:ext>
            </a:extLst>
          </p:cNvPr>
          <p:cNvPicPr>
            <a:picLocks noChangeAspect="1"/>
          </p:cNvPicPr>
          <p:nvPr/>
        </p:nvPicPr>
        <p:blipFill>
          <a:blip r:embed="rId5"/>
          <a:stretch>
            <a:fillRect/>
          </a:stretch>
        </p:blipFill>
        <p:spPr>
          <a:xfrm>
            <a:off x="601293" y="4877228"/>
            <a:ext cx="5973097" cy="1394563"/>
          </a:xfrm>
          <a:prstGeom prst="rect">
            <a:avLst/>
          </a:prstGeom>
        </p:spPr>
      </p:pic>
      <p:sp>
        <p:nvSpPr>
          <p:cNvPr id="24" name="Text Box 51">
            <a:extLst>
              <a:ext uri="{FF2B5EF4-FFF2-40B4-BE49-F238E27FC236}">
                <a16:creationId xmlns:a16="http://schemas.microsoft.com/office/drawing/2014/main" id="{7A5B9792-CAF5-40B0-B065-B7BDD0A0E501}"/>
              </a:ext>
            </a:extLst>
          </p:cNvPr>
          <p:cNvSpPr txBox="1">
            <a:spLocks noChangeArrowheads="1"/>
          </p:cNvSpPr>
          <p:nvPr/>
        </p:nvSpPr>
        <p:spPr bwMode="auto">
          <a:xfrm>
            <a:off x="601879" y="6281982"/>
            <a:ext cx="2066074" cy="114597"/>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latin typeface="Arial" panose="020B0604020202020204" pitchFamily="34" charset="0"/>
                <a:cs typeface="Arial" panose="020B0604020202020204" pitchFamily="34" charset="0"/>
              </a:rPr>
              <a:t>Source: </a:t>
            </a:r>
            <a:r>
              <a:rPr lang="ko-KR" altLang="en-US" sz="600" i="1" dirty="0">
                <a:solidFill>
                  <a:srgbClr val="00338D"/>
                </a:solidFill>
                <a:latin typeface="Arial" panose="020B0604020202020204" pitchFamily="34" charset="0"/>
                <a:cs typeface="Arial" panose="020B0604020202020204" pitchFamily="34" charset="0"/>
              </a:rPr>
              <a:t>회사제공자료</a:t>
            </a:r>
            <a:endParaRPr lang="en-US" altLang="ko-KR" sz="600" i="1" dirty="0">
              <a:solidFill>
                <a:srgbClr val="00338D"/>
              </a:solidFill>
              <a:latin typeface="Arial" panose="020B0604020202020204" pitchFamily="34" charset="0"/>
              <a:cs typeface="Arial" panose="020B0604020202020204" pitchFamily="34" charset="0"/>
            </a:endParaRPr>
          </a:p>
        </p:txBody>
      </p:sp>
      <p:pic>
        <p:nvPicPr>
          <p:cNvPr id="23" name="그림 22">
            <a:extLst>
              <a:ext uri="{FF2B5EF4-FFF2-40B4-BE49-F238E27FC236}">
                <a16:creationId xmlns:a16="http://schemas.microsoft.com/office/drawing/2014/main" id="{AF73B2D4-0301-443B-93CA-9F9E4B0C479E}"/>
              </a:ext>
            </a:extLst>
          </p:cNvPr>
          <p:cNvPicPr>
            <a:picLocks noChangeAspect="1"/>
          </p:cNvPicPr>
          <p:nvPr/>
        </p:nvPicPr>
        <p:blipFill>
          <a:blip r:embed="rId6"/>
          <a:stretch>
            <a:fillRect/>
          </a:stretch>
        </p:blipFill>
        <p:spPr>
          <a:xfrm>
            <a:off x="3487029" y="1923996"/>
            <a:ext cx="3066358" cy="1881820"/>
          </a:xfrm>
          <a:prstGeom prst="rect">
            <a:avLst/>
          </a:prstGeom>
        </p:spPr>
      </p:pic>
      <p:sp>
        <p:nvSpPr>
          <p:cNvPr id="9" name="Text Placeholder 3">
            <a:extLst>
              <a:ext uri="{FF2B5EF4-FFF2-40B4-BE49-F238E27FC236}">
                <a16:creationId xmlns:a16="http://schemas.microsoft.com/office/drawing/2014/main" id="{2BB4B681-6A80-455B-AC0F-EF433D8B19D0}"/>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1032744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C439DFD0-B800-428C-9431-EE083C448014}"/>
              </a:ext>
            </a:extLst>
          </p:cNvPr>
          <p:cNvPicPr>
            <a:picLocks noChangeAspect="1" noChangeArrowheads="1"/>
            <a:extLst>
              <a:ext uri="{84589F7E-364E-4C9E-8A38-B11213B215E9}">
                <a14:cameraTool xmlns:a14="http://schemas.microsoft.com/office/drawing/2010/main" cellRange="$A$22:$G$26" spid="_x0000_s31810"/>
              </a:ext>
            </a:extLst>
          </p:cNvPicPr>
          <p:nvPr/>
        </p:nvPicPr>
        <p:blipFill>
          <a:blip r:embed="rId6"/>
          <a:srcRect/>
          <a:stretch>
            <a:fillRect/>
          </a:stretch>
        </p:blipFill>
        <p:spPr bwMode="auto">
          <a:xfrm>
            <a:off x="617320" y="5030554"/>
            <a:ext cx="3819525" cy="857250"/>
          </a:xfrm>
          <a:prstGeom prst="rect">
            <a:avLst/>
          </a:prstGeom>
          <a:noFill/>
          <a:ln w="9525">
            <a:noFill/>
            <a:miter lim="800000"/>
            <a:headEnd/>
            <a:tailEnd/>
          </a:ln>
        </p:spPr>
      </p:pic>
      <p:sp>
        <p:nvSpPr>
          <p:cNvPr id="36" name="Rectangle 2">
            <a:extLst>
              <a:ext uri="{FF2B5EF4-FFF2-40B4-BE49-F238E27FC236}">
                <a16:creationId xmlns:a16="http://schemas.microsoft.com/office/drawing/2014/main" id="{B4F845F0-BA99-4908-A245-BBB355B548F7}"/>
              </a:ext>
            </a:extLst>
          </p:cNvPr>
          <p:cNvSpPr txBox="1">
            <a:spLocks noChangeArrowheads="1"/>
          </p:cNvSpPr>
          <p:nvPr/>
        </p:nvSpPr>
        <p:spPr bwMode="gray">
          <a:xfrm>
            <a:off x="386791" y="195063"/>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ko-KR" altLang="en-US" sz="2400" b="1" dirty="0" err="1">
                <a:solidFill>
                  <a:srgbClr val="00338D"/>
                </a:solidFill>
                <a:cs typeface="KPMG Extralight"/>
              </a:rPr>
              <a:t>순현금</a:t>
            </a:r>
            <a:r>
              <a:rPr lang="ko-KR" altLang="en-US" sz="2400" b="1" dirty="0">
                <a:solidFill>
                  <a:srgbClr val="00338D"/>
                </a:solidFill>
                <a:cs typeface="KPMG Extralight"/>
              </a:rPr>
              <a:t> 현황</a:t>
            </a:r>
            <a:endParaRPr lang="en-US" altLang="ko-KR" sz="2400" b="1" dirty="0">
              <a:solidFill>
                <a:srgbClr val="00338D"/>
              </a:solidFill>
              <a:cs typeface="KPMG Extralight"/>
            </a:endParaRPr>
          </a:p>
        </p:txBody>
      </p:sp>
      <p:sp>
        <p:nvSpPr>
          <p:cNvPr id="9" name="Text Box 51">
            <a:extLst>
              <a:ext uri="{FF2B5EF4-FFF2-40B4-BE49-F238E27FC236}">
                <a16:creationId xmlns:a16="http://schemas.microsoft.com/office/drawing/2014/main" id="{C51FFA53-4C59-4A39-BBDF-BD1D81481F60}"/>
              </a:ext>
            </a:extLst>
          </p:cNvPr>
          <p:cNvSpPr txBox="1">
            <a:spLocks noChangeArrowheads="1"/>
          </p:cNvSpPr>
          <p:nvPr/>
        </p:nvSpPr>
        <p:spPr bwMode="auto">
          <a:xfrm>
            <a:off x="617320" y="5913321"/>
            <a:ext cx="6087457" cy="111776"/>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Source: </a:t>
            </a:r>
            <a:r>
              <a:rPr lang="ko-KR" altLang="en-US" sz="583" i="1" dirty="0">
                <a:solidFill>
                  <a:srgbClr val="00338D"/>
                </a:solidFill>
                <a:ea typeface="맑은 고딕" panose="020B0503020000020004" pitchFamily="50" charset="-127"/>
                <a:cs typeface="Arial" panose="020B0604020202020204" pitchFamily="34" charset="0"/>
              </a:rPr>
              <a:t>회사제공자료</a:t>
            </a:r>
            <a:r>
              <a:rPr lang="en-US" altLang="ko-KR" sz="583" i="1" dirty="0">
                <a:solidFill>
                  <a:srgbClr val="00338D"/>
                </a:solidFill>
                <a:ea typeface="맑은 고딕" panose="020B0503020000020004" pitchFamily="50" charset="-127"/>
                <a:cs typeface="Arial" panose="020B0604020202020204" pitchFamily="34" charset="0"/>
              </a:rPr>
              <a:t>, DART</a:t>
            </a:r>
          </a:p>
        </p:txBody>
      </p:sp>
      <p:sp>
        <p:nvSpPr>
          <p:cNvPr id="13" name="Rounded Rectangle 2">
            <a:extLst>
              <a:ext uri="{FF2B5EF4-FFF2-40B4-BE49-F238E27FC236}">
                <a16:creationId xmlns:a16="http://schemas.microsoft.com/office/drawing/2014/main" id="{260A8DF3-05DF-46D3-B82C-AB86801CD459}"/>
              </a:ext>
            </a:extLst>
          </p:cNvPr>
          <p:cNvSpPr/>
          <p:nvPr>
            <p:custDataLst>
              <p:tags r:id="rId1"/>
            </p:custDataLst>
          </p:nvPr>
        </p:nvSpPr>
        <p:spPr>
          <a:xfrm>
            <a:off x="2777297" y="5276408"/>
            <a:ext cx="498470" cy="448586"/>
          </a:xfrm>
          <a:prstGeom prst="roundRect">
            <a:avLst>
              <a:gd name="adj" fmla="val 11759"/>
            </a:avLst>
          </a:prstGeom>
          <a:solidFill>
            <a:srgbClr val="6D2077">
              <a:alpha val="5000"/>
            </a:srgb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16" name="Text Box 51">
            <a:extLst>
              <a:ext uri="{FF2B5EF4-FFF2-40B4-BE49-F238E27FC236}">
                <a16:creationId xmlns:a16="http://schemas.microsoft.com/office/drawing/2014/main" id="{0A470468-0942-472F-94BF-4AF745FFCE90}"/>
              </a:ext>
            </a:extLst>
          </p:cNvPr>
          <p:cNvSpPr txBox="1">
            <a:spLocks noChangeArrowheads="1"/>
          </p:cNvSpPr>
          <p:nvPr/>
        </p:nvSpPr>
        <p:spPr bwMode="auto">
          <a:xfrm>
            <a:off x="603775" y="4577542"/>
            <a:ext cx="6087457" cy="327091"/>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Source: </a:t>
            </a:r>
            <a:r>
              <a:rPr lang="ko-KR" altLang="en-US" sz="583" i="1" dirty="0">
                <a:solidFill>
                  <a:srgbClr val="00338D"/>
                </a:solidFill>
                <a:ea typeface="맑은 고딕" panose="020B0503020000020004" pitchFamily="50" charset="-127"/>
                <a:cs typeface="Arial" panose="020B0604020202020204" pitchFamily="34" charset="0"/>
              </a:rPr>
              <a:t>회사제공자료</a:t>
            </a:r>
            <a:endParaRPr lang="en-US" altLang="ko-KR" sz="583" i="1" dirty="0">
              <a:solidFill>
                <a:srgbClr val="00338D"/>
              </a:solidFill>
              <a:ea typeface="맑은 고딕" panose="020B0503020000020004" pitchFamily="50" charset="-127"/>
              <a:cs typeface="Arial" panose="020B0604020202020204" pitchFamily="34" charset="0"/>
            </a:endParaRPr>
          </a:p>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Note: </a:t>
            </a:r>
            <a:r>
              <a:rPr lang="ko-KR" altLang="en-US" sz="583" i="1" dirty="0">
                <a:solidFill>
                  <a:srgbClr val="00338D"/>
                </a:solidFill>
                <a:ea typeface="맑은 고딕" panose="020B0503020000020004" pitchFamily="50" charset="-127"/>
                <a:cs typeface="Arial" panose="020B0604020202020204" pitchFamily="34" charset="0"/>
              </a:rPr>
              <a:t>해당 제한된 예금은 단기금융상품으로 계정 분류되어 있으며</a:t>
            </a:r>
            <a:r>
              <a:rPr lang="en-US" altLang="ko-KR" sz="583" i="1" dirty="0">
                <a:solidFill>
                  <a:srgbClr val="00338D"/>
                </a:solidFill>
                <a:ea typeface="맑은 고딕" panose="020B0503020000020004" pitchFamily="50" charset="-127"/>
                <a:cs typeface="Arial" panose="020B0604020202020204" pitchFamily="34" charset="0"/>
              </a:rPr>
              <a:t>, </a:t>
            </a:r>
            <a:r>
              <a:rPr lang="ko-KR" altLang="en-US" sz="583" i="1" dirty="0" err="1">
                <a:solidFill>
                  <a:srgbClr val="00338D"/>
                </a:solidFill>
                <a:ea typeface="맑은 고딕" panose="020B0503020000020004" pitchFamily="50" charset="-127"/>
                <a:cs typeface="Arial" panose="020B0604020202020204" pitchFamily="34" charset="0"/>
              </a:rPr>
              <a:t>현금및현금성자산에</a:t>
            </a:r>
            <a:r>
              <a:rPr lang="ko-KR" altLang="en-US" sz="583" i="1" dirty="0">
                <a:solidFill>
                  <a:srgbClr val="00338D"/>
                </a:solidFill>
                <a:ea typeface="맑은 고딕" panose="020B0503020000020004" pitchFamily="50" charset="-127"/>
                <a:cs typeface="Arial" panose="020B0604020202020204" pitchFamily="34" charset="0"/>
              </a:rPr>
              <a:t> 있는 보통예금 일부는 국책과제 성격이 아닌 공동연구 과제로서 </a:t>
            </a:r>
            <a:r>
              <a:rPr lang="ko-KR" altLang="en-US" sz="583" i="1" dirty="0" err="1">
                <a:solidFill>
                  <a:srgbClr val="00338D"/>
                </a:solidFill>
                <a:ea typeface="맑은 고딕" panose="020B0503020000020004" pitchFamily="50" charset="-127"/>
                <a:cs typeface="Arial" panose="020B0604020202020204" pitchFamily="34" charset="0"/>
              </a:rPr>
              <a:t>매칭펀드를</a:t>
            </a:r>
            <a:r>
              <a:rPr lang="ko-KR" altLang="en-US" sz="583" i="1" dirty="0">
                <a:solidFill>
                  <a:srgbClr val="00338D"/>
                </a:solidFill>
                <a:ea typeface="맑은 고딕" panose="020B0503020000020004" pitchFamily="50" charset="-127"/>
                <a:cs typeface="Arial" panose="020B0604020202020204" pitchFamily="34" charset="0"/>
              </a:rPr>
              <a:t> 결성한 계좌가 존재함</a:t>
            </a:r>
            <a:endParaRPr lang="en-US" altLang="ko-KR" sz="583" i="1" dirty="0">
              <a:solidFill>
                <a:srgbClr val="00338D"/>
              </a:solidFill>
              <a:ea typeface="맑은 고딕" panose="020B0503020000020004" pitchFamily="50" charset="-127"/>
              <a:cs typeface="Arial" panose="020B0604020202020204" pitchFamily="34" charset="0"/>
            </a:endParaRPr>
          </a:p>
        </p:txBody>
      </p:sp>
      <p:sp>
        <p:nvSpPr>
          <p:cNvPr id="10" name="Text Placeholder 3">
            <a:extLst>
              <a:ext uri="{FF2B5EF4-FFF2-40B4-BE49-F238E27FC236}">
                <a16:creationId xmlns:a16="http://schemas.microsoft.com/office/drawing/2014/main" id="{2352045C-959E-4344-9563-96847F57A06D}"/>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
        <p:nvSpPr>
          <p:cNvPr id="17" name="Text Box 51">
            <a:extLst>
              <a:ext uri="{FF2B5EF4-FFF2-40B4-BE49-F238E27FC236}">
                <a16:creationId xmlns:a16="http://schemas.microsoft.com/office/drawing/2014/main" id="{D5E4D3BD-5D78-41A1-AF99-9D7BF649E548}"/>
              </a:ext>
            </a:extLst>
          </p:cNvPr>
          <p:cNvSpPr txBox="1">
            <a:spLocks noChangeArrowheads="1"/>
          </p:cNvSpPr>
          <p:nvPr/>
        </p:nvSpPr>
        <p:spPr bwMode="auto">
          <a:xfrm>
            <a:off x="603775" y="3364478"/>
            <a:ext cx="6087457" cy="111776"/>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Source: </a:t>
            </a:r>
            <a:r>
              <a:rPr lang="ko-KR" altLang="en-US" sz="583" i="1" dirty="0">
                <a:solidFill>
                  <a:srgbClr val="00338D"/>
                </a:solidFill>
                <a:ea typeface="맑은 고딕" panose="020B0503020000020004" pitchFamily="50" charset="-127"/>
                <a:cs typeface="Arial" panose="020B0604020202020204" pitchFamily="34" charset="0"/>
              </a:rPr>
              <a:t>회사제공자료</a:t>
            </a:r>
            <a:r>
              <a:rPr lang="en-US" altLang="ko-KR" sz="583" i="1" dirty="0">
                <a:solidFill>
                  <a:srgbClr val="00338D"/>
                </a:solidFill>
                <a:ea typeface="맑은 고딕" panose="020B0503020000020004" pitchFamily="50" charset="-127"/>
                <a:cs typeface="Arial" panose="020B0604020202020204" pitchFamily="34" charset="0"/>
              </a:rPr>
              <a:t>, DART</a:t>
            </a:r>
          </a:p>
        </p:txBody>
      </p:sp>
      <p:pic>
        <p:nvPicPr>
          <p:cNvPr id="20" name="그림 19">
            <a:extLst>
              <a:ext uri="{FF2B5EF4-FFF2-40B4-BE49-F238E27FC236}">
                <a16:creationId xmlns:a16="http://schemas.microsoft.com/office/drawing/2014/main" id="{D7A61DCF-D8A9-4F01-8548-F926A65B5FE8}"/>
              </a:ext>
            </a:extLst>
          </p:cNvPr>
          <p:cNvPicPr>
            <a:picLocks noChangeAspect="1" noChangeArrowheads="1"/>
            <a:extLst>
              <a:ext uri="{84589F7E-364E-4C9E-8A38-B11213B215E9}">
                <a14:cameraTool xmlns:a14="http://schemas.microsoft.com/office/drawing/2010/main" cellRange="$A$1:$E$18"/>
              </a:ext>
            </a:extLst>
          </p:cNvPicPr>
          <p:nvPr/>
        </p:nvPicPr>
        <p:blipFill>
          <a:blip r:embed="rId7"/>
          <a:srcRect/>
          <a:stretch>
            <a:fillRect/>
          </a:stretch>
        </p:blipFill>
        <p:spPr bwMode="auto">
          <a:xfrm>
            <a:off x="603775" y="816206"/>
            <a:ext cx="3438525" cy="25336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21" name="Rounded Rectangle 2">
            <a:extLst>
              <a:ext uri="{FF2B5EF4-FFF2-40B4-BE49-F238E27FC236}">
                <a16:creationId xmlns:a16="http://schemas.microsoft.com/office/drawing/2014/main" id="{AA288496-F12A-47AD-AE36-84981D4E013C}"/>
              </a:ext>
            </a:extLst>
          </p:cNvPr>
          <p:cNvSpPr/>
          <p:nvPr>
            <p:custDataLst>
              <p:tags r:id="rId2"/>
            </p:custDataLst>
          </p:nvPr>
        </p:nvSpPr>
        <p:spPr>
          <a:xfrm>
            <a:off x="600387" y="2589554"/>
            <a:ext cx="3438524" cy="29075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23" name="타원 22">
            <a:extLst>
              <a:ext uri="{FF2B5EF4-FFF2-40B4-BE49-F238E27FC236}">
                <a16:creationId xmlns:a16="http://schemas.microsoft.com/office/drawing/2014/main" id="{F1695CC2-4258-4C1D-81A3-EFD308BFA08D}"/>
              </a:ext>
            </a:extLst>
          </p:cNvPr>
          <p:cNvSpPr/>
          <p:nvPr/>
        </p:nvSpPr>
        <p:spPr>
          <a:xfrm>
            <a:off x="466242" y="2293929"/>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24" name="타원 23">
            <a:extLst>
              <a:ext uri="{FF2B5EF4-FFF2-40B4-BE49-F238E27FC236}">
                <a16:creationId xmlns:a16="http://schemas.microsoft.com/office/drawing/2014/main" id="{53273B40-33C7-4990-B2F4-F43B6E715481}"/>
              </a:ext>
            </a:extLst>
          </p:cNvPr>
          <p:cNvSpPr/>
          <p:nvPr/>
        </p:nvSpPr>
        <p:spPr>
          <a:xfrm>
            <a:off x="466242" y="3601617"/>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25" name="Rounded Rectangle 2">
            <a:extLst>
              <a:ext uri="{FF2B5EF4-FFF2-40B4-BE49-F238E27FC236}">
                <a16:creationId xmlns:a16="http://schemas.microsoft.com/office/drawing/2014/main" id="{D9E2E758-D009-431C-B7E8-985EE8DE70F3}"/>
              </a:ext>
            </a:extLst>
          </p:cNvPr>
          <p:cNvSpPr/>
          <p:nvPr>
            <p:custDataLst>
              <p:tags r:id="rId3"/>
            </p:custDataLst>
          </p:nvPr>
        </p:nvSpPr>
        <p:spPr>
          <a:xfrm>
            <a:off x="591920" y="2285533"/>
            <a:ext cx="3438524" cy="135641"/>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sp>
        <p:nvSpPr>
          <p:cNvPr id="26" name="타원 25">
            <a:extLst>
              <a:ext uri="{FF2B5EF4-FFF2-40B4-BE49-F238E27FC236}">
                <a16:creationId xmlns:a16="http://schemas.microsoft.com/office/drawing/2014/main" id="{5F543EC5-C042-4B48-B712-7636CAC45BA9}"/>
              </a:ext>
            </a:extLst>
          </p:cNvPr>
          <p:cNvSpPr/>
          <p:nvPr/>
        </p:nvSpPr>
        <p:spPr>
          <a:xfrm>
            <a:off x="466242" y="2589198"/>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27" name="타원 26">
            <a:extLst>
              <a:ext uri="{FF2B5EF4-FFF2-40B4-BE49-F238E27FC236}">
                <a16:creationId xmlns:a16="http://schemas.microsoft.com/office/drawing/2014/main" id="{0C096B3E-B328-4135-A2A6-74DFEF07BB44}"/>
              </a:ext>
            </a:extLst>
          </p:cNvPr>
          <p:cNvSpPr/>
          <p:nvPr/>
        </p:nvSpPr>
        <p:spPr>
          <a:xfrm>
            <a:off x="466242" y="5056928"/>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28" name="Rounded Rectangle 2">
            <a:extLst>
              <a:ext uri="{FF2B5EF4-FFF2-40B4-BE49-F238E27FC236}">
                <a16:creationId xmlns:a16="http://schemas.microsoft.com/office/drawing/2014/main" id="{B9C9E412-D6D6-4188-8FD3-161AFC56B41A}"/>
              </a:ext>
            </a:extLst>
          </p:cNvPr>
          <p:cNvSpPr/>
          <p:nvPr/>
        </p:nvSpPr>
        <p:spPr>
          <a:xfrm>
            <a:off x="4532739" y="5306715"/>
            <a:ext cx="3933825" cy="523292"/>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4610" tIns="54610" rIns="54610" bIns="5461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1112">
              <a:lnSpc>
                <a:spcPct val="120000"/>
              </a:lnSpc>
              <a:tabLst>
                <a:tab pos="92075" algn="l"/>
              </a:tabLst>
            </a:pPr>
            <a:r>
              <a:rPr lang="ko-KR" altLang="en-US" sz="680" dirty="0">
                <a:solidFill>
                  <a:schemeClr val="tx1"/>
                </a:solidFill>
                <a:latin typeface="맑은 고딕" panose="020B0503020000020004" pitchFamily="50" charset="-127"/>
                <a:ea typeface="맑은 고딕" panose="020B0503020000020004" pitchFamily="50" charset="-127"/>
              </a:rPr>
              <a:t>회사의 하나은행 차입금은 정부에서 이자를 보전 받는 신용대출로</a:t>
            </a:r>
            <a:r>
              <a:rPr lang="en-US" altLang="ko-KR" sz="680" dirty="0">
                <a:solidFill>
                  <a:schemeClr val="tx1"/>
                </a:solidFill>
                <a:latin typeface="맑은 고딕" panose="020B0503020000020004" pitchFamily="50" charset="-127"/>
                <a:ea typeface="맑은 고딕" panose="020B0503020000020004" pitchFamily="50" charset="-127"/>
              </a:rPr>
              <a:t>,</a:t>
            </a:r>
            <a:r>
              <a:rPr lang="ko-KR" altLang="en-US" sz="680" dirty="0">
                <a:solidFill>
                  <a:schemeClr val="tx1"/>
                </a:solidFill>
                <a:latin typeface="맑은 고딕" panose="020B0503020000020004" pitchFamily="50" charset="-127"/>
                <a:ea typeface="맑은 고딕" panose="020B0503020000020004" pitchFamily="50" charset="-127"/>
              </a:rPr>
              <a:t> </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현재 대출 </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5</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억원에 대해 춘천시청으로부터 연 </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의 이자를 보전 받고 있으며</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대출 </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3</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억원에 대해 강원도청으로부터 연 </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2%</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의 이자를 보전 </a:t>
            </a:r>
            <a:r>
              <a:rPr lang="ko-KR" altLang="en-US" sz="680">
                <a:solidFill>
                  <a:schemeClr val="tx1"/>
                </a:solidFill>
                <a:latin typeface="맑은 고딕" panose="020B0503020000020004" pitchFamily="50" charset="-127"/>
                <a:ea typeface="맑은 고딕" panose="020B0503020000020004" pitchFamily="50" charset="-127"/>
                <a:cs typeface="Arial" panose="020B0604020202020204" pitchFamily="34" charset="0"/>
              </a:rPr>
              <a:t>받고 있으며</a:t>
            </a:r>
            <a:r>
              <a:rPr lang="en-US" altLang="ko-KR" sz="68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총 한도금액 </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8</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억</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중</a:t>
            </a:r>
            <a:r>
              <a:rPr lang="en-US" altLang="ko-KR"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680" dirty="0">
                <a:solidFill>
                  <a:schemeClr val="tx1"/>
                </a:solidFill>
                <a:latin typeface="맑은 고딕" panose="020B0503020000020004" pitchFamily="50" charset="-127"/>
                <a:ea typeface="맑은 고딕" panose="020B0503020000020004" pitchFamily="50" charset="-127"/>
                <a:cs typeface="Arial" panose="020B0604020202020204" pitchFamily="34" charset="0"/>
              </a:rPr>
              <a:t>실행금액은 </a:t>
            </a:r>
            <a:r>
              <a:rPr lang="en-US" altLang="ko-KR" sz="680">
                <a:solidFill>
                  <a:schemeClr val="tx1"/>
                </a:solidFill>
                <a:latin typeface="맑은 고딕" panose="020B0503020000020004" pitchFamily="50" charset="-127"/>
                <a:ea typeface="맑은 고딕" panose="020B0503020000020004" pitchFamily="50" charset="-127"/>
                <a:cs typeface="Arial" panose="020B0604020202020204" pitchFamily="34" charset="0"/>
              </a:rPr>
              <a:t>8</a:t>
            </a:r>
            <a:r>
              <a:rPr lang="ko-KR" altLang="en-US" sz="680">
                <a:solidFill>
                  <a:schemeClr val="tx1"/>
                </a:solidFill>
                <a:latin typeface="맑은 고딕" panose="020B0503020000020004" pitchFamily="50" charset="-127"/>
                <a:ea typeface="맑은 고딕" panose="020B0503020000020004" pitchFamily="50" charset="-127"/>
                <a:cs typeface="Arial" panose="020B0604020202020204" pitchFamily="34" charset="0"/>
              </a:rPr>
              <a:t>억임</a:t>
            </a:r>
            <a:r>
              <a:rPr lang="en-US" altLang="ko-KR" sz="68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endParaRPr lang="en-US" altLang="ko-KR" sz="680" dirty="0">
              <a:solidFill>
                <a:schemeClr val="tx1"/>
              </a:solidFill>
              <a:latin typeface="맑은 고딕" panose="020B0503020000020004" pitchFamily="50" charset="-127"/>
              <a:ea typeface="맑은 고딕" panose="020B0503020000020004" pitchFamily="50" charset="-127"/>
            </a:endParaRPr>
          </a:p>
        </p:txBody>
      </p:sp>
      <p:pic>
        <p:nvPicPr>
          <p:cNvPr id="22" name="그림 21">
            <a:extLst>
              <a:ext uri="{FF2B5EF4-FFF2-40B4-BE49-F238E27FC236}">
                <a16:creationId xmlns:a16="http://schemas.microsoft.com/office/drawing/2014/main" id="{6F02B85A-247F-4BED-8301-F5C171883647}"/>
              </a:ext>
            </a:extLst>
          </p:cNvPr>
          <p:cNvPicPr>
            <a:picLocks noChangeAspect="1" noChangeArrowheads="1"/>
            <a:extLst>
              <a:ext uri="{84589F7E-364E-4C9E-8A38-B11213B215E9}">
                <a14:cameraTool xmlns:a14="http://schemas.microsoft.com/office/drawing/2010/main" cellRange="$A$31:$E$36"/>
              </a:ext>
            </a:extLst>
          </p:cNvPicPr>
          <p:nvPr/>
        </p:nvPicPr>
        <p:blipFill>
          <a:blip r:embed="rId8"/>
          <a:srcRect/>
          <a:stretch>
            <a:fillRect/>
          </a:stretch>
        </p:blipFill>
        <p:spPr bwMode="auto">
          <a:xfrm>
            <a:off x="600387" y="3556609"/>
            <a:ext cx="5267325" cy="10096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Tree>
    <p:extLst>
      <p:ext uri="{BB962C8B-B14F-4D97-AF65-F5344CB8AC3E}">
        <p14:creationId xmlns:p14="http://schemas.microsoft.com/office/powerpoint/2010/main" val="2002322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그룹 69">
            <a:extLst>
              <a:ext uri="{FF2B5EF4-FFF2-40B4-BE49-F238E27FC236}">
                <a16:creationId xmlns:a16="http://schemas.microsoft.com/office/drawing/2014/main" id="{062B8A48-A0FB-47C0-8C56-F756DBB063A7}"/>
              </a:ext>
            </a:extLst>
          </p:cNvPr>
          <p:cNvGrpSpPr/>
          <p:nvPr/>
        </p:nvGrpSpPr>
        <p:grpSpPr>
          <a:xfrm>
            <a:off x="-38008" y="3935893"/>
            <a:ext cx="5462794" cy="3329608"/>
            <a:chOff x="0" y="0"/>
            <a:chExt cx="5470663" cy="3260034"/>
          </a:xfrm>
        </p:grpSpPr>
        <p:graphicFrame>
          <p:nvGraphicFramePr>
            <p:cNvPr id="71" name="Chart9">
              <a:extLst>
                <a:ext uri="{FF2B5EF4-FFF2-40B4-BE49-F238E27FC236}">
                  <a16:creationId xmlns:a16="http://schemas.microsoft.com/office/drawing/2014/main" id="{92CE8B8D-1983-41E0-ABB0-3B4543F3277C}"/>
                </a:ext>
              </a:extLst>
            </p:cNvPr>
            <p:cNvGraphicFramePr/>
            <p:nvPr/>
          </p:nvGraphicFramePr>
          <p:xfrm>
            <a:off x="513522" y="0"/>
            <a:ext cx="4957141" cy="326003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2" name="Chart13">
              <a:extLst>
                <a:ext uri="{FF2B5EF4-FFF2-40B4-BE49-F238E27FC236}">
                  <a16:creationId xmlns:a16="http://schemas.microsoft.com/office/drawing/2014/main" id="{EDAF6A9A-8A5A-42FC-8D25-1BA76B35A6B3}"/>
                </a:ext>
              </a:extLst>
            </p:cNvPr>
            <p:cNvGraphicFramePr/>
            <p:nvPr/>
          </p:nvGraphicFramePr>
          <p:xfrm>
            <a:off x="0" y="144945"/>
            <a:ext cx="4455768" cy="2745961"/>
          </p:xfrm>
          <a:graphic>
            <a:graphicData uri="http://schemas.openxmlformats.org/drawingml/2006/chart">
              <c:chart xmlns:c="http://schemas.openxmlformats.org/drawingml/2006/chart" xmlns:r="http://schemas.openxmlformats.org/officeDocument/2006/relationships" r:id="rId9"/>
            </a:graphicData>
          </a:graphic>
        </p:graphicFrame>
        <p:grpSp>
          <p:nvGrpSpPr>
            <p:cNvPr id="73" name="그룹 72">
              <a:extLst>
                <a:ext uri="{FF2B5EF4-FFF2-40B4-BE49-F238E27FC236}">
                  <a16:creationId xmlns:a16="http://schemas.microsoft.com/office/drawing/2014/main" id="{C435245F-66D9-4C41-B255-49C367EF1C48}"/>
                </a:ext>
              </a:extLst>
            </p:cNvPr>
            <p:cNvGrpSpPr/>
            <p:nvPr/>
          </p:nvGrpSpPr>
          <p:grpSpPr>
            <a:xfrm>
              <a:off x="2878207" y="2224707"/>
              <a:ext cx="658652" cy="247504"/>
              <a:chOff x="2878207" y="2224707"/>
              <a:chExt cx="658652" cy="247504"/>
            </a:xfrm>
          </p:grpSpPr>
          <p:sp>
            <p:nvSpPr>
              <p:cNvPr id="74" name="TextBox 32">
                <a:extLst>
                  <a:ext uri="{FF2B5EF4-FFF2-40B4-BE49-F238E27FC236}">
                    <a16:creationId xmlns:a16="http://schemas.microsoft.com/office/drawing/2014/main" id="{72DAF105-C64C-470B-A580-BB08F42AF7AD}"/>
                  </a:ext>
                </a:extLst>
              </p:cNvPr>
              <p:cNvSpPr txBox="1"/>
              <p:nvPr/>
            </p:nvSpPr>
            <p:spPr>
              <a:xfrm>
                <a:off x="2886488" y="2224707"/>
                <a:ext cx="650371" cy="24750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ko-KR" sz="700" b="0">
                    <a:solidFill>
                      <a:srgbClr val="6D2077"/>
                    </a:solidFill>
                    <a:latin typeface="+mn-ea"/>
                    <a:ea typeface="+mn-ea"/>
                  </a:rPr>
                  <a:t> </a:t>
                </a:r>
                <a:r>
                  <a:rPr lang="ko-KR" altLang="en-US" sz="700" b="0">
                    <a:solidFill>
                      <a:schemeClr val="tx1"/>
                    </a:solidFill>
                    <a:latin typeface="+mn-ea"/>
                    <a:ea typeface="+mn-ea"/>
                  </a:rPr>
                  <a:t>수입비중</a:t>
                </a:r>
                <a:r>
                  <a:rPr lang="en-US" altLang="ko-KR" sz="700" b="0">
                    <a:solidFill>
                      <a:schemeClr val="tx1"/>
                    </a:solidFill>
                    <a:latin typeface="+mn-ea"/>
                    <a:ea typeface="+mn-ea"/>
                  </a:rPr>
                  <a:t>%</a:t>
                </a:r>
                <a:endParaRPr lang="ko-KR" altLang="en-US" sz="700" b="0">
                  <a:solidFill>
                    <a:schemeClr val="tx1"/>
                  </a:solidFill>
                  <a:latin typeface="+mn-ea"/>
                  <a:ea typeface="+mn-ea"/>
                </a:endParaRPr>
              </a:p>
            </p:txBody>
          </p:sp>
          <p:cxnSp>
            <p:nvCxnSpPr>
              <p:cNvPr id="75" name="직선 연결선 74">
                <a:extLst>
                  <a:ext uri="{FF2B5EF4-FFF2-40B4-BE49-F238E27FC236}">
                    <a16:creationId xmlns:a16="http://schemas.microsoft.com/office/drawing/2014/main" id="{BDBB26AC-A54A-486C-986F-05262828E4C7}"/>
                  </a:ext>
                </a:extLst>
              </p:cNvPr>
              <p:cNvCxnSpPr/>
              <p:nvPr/>
            </p:nvCxnSpPr>
            <p:spPr>
              <a:xfrm>
                <a:off x="2878207" y="2324098"/>
                <a:ext cx="74543" cy="0"/>
              </a:xfrm>
              <a:prstGeom prst="line">
                <a:avLst/>
              </a:prstGeom>
              <a:ln>
                <a:solidFill>
                  <a:srgbClr val="BC204B"/>
                </a:solidFill>
              </a:ln>
            </p:spPr>
            <p:style>
              <a:lnRef idx="3">
                <a:schemeClr val="accent2"/>
              </a:lnRef>
              <a:fillRef idx="0">
                <a:schemeClr val="accent2"/>
              </a:fillRef>
              <a:effectRef idx="2">
                <a:schemeClr val="accent2"/>
              </a:effectRef>
              <a:fontRef idx="minor">
                <a:schemeClr val="tx1"/>
              </a:fontRef>
            </p:style>
          </p:cxnSp>
        </p:grpSp>
      </p:grpSp>
      <p:graphicFrame>
        <p:nvGraphicFramePr>
          <p:cNvPr id="23" name="Chart2">
            <a:extLst>
              <a:ext uri="{FF2B5EF4-FFF2-40B4-BE49-F238E27FC236}">
                <a16:creationId xmlns:a16="http://schemas.microsoft.com/office/drawing/2014/main" id="{B511C3FC-70F7-42D9-9E00-030F26065236}"/>
              </a:ext>
            </a:extLst>
          </p:cNvPr>
          <p:cNvGraphicFramePr>
            <a:graphicFrameLocks/>
          </p:cNvGraphicFramePr>
          <p:nvPr/>
        </p:nvGraphicFramePr>
        <p:xfrm>
          <a:off x="4789585" y="1473442"/>
          <a:ext cx="4276959" cy="2478152"/>
        </p:xfrm>
        <a:graphic>
          <a:graphicData uri="http://schemas.openxmlformats.org/drawingml/2006/chart">
            <c:chart xmlns:c="http://schemas.openxmlformats.org/drawingml/2006/chart" xmlns:r="http://schemas.openxmlformats.org/officeDocument/2006/relationships" r:id="rId10"/>
          </a:graphicData>
        </a:graphic>
      </p:graphicFrame>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388314" y="204183"/>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ko-KR" altLang="en-US" sz="2400" b="1" dirty="0">
                <a:solidFill>
                  <a:srgbClr val="00338D"/>
                </a:solidFill>
                <a:cs typeface="KPMG Extralight"/>
              </a:rPr>
              <a:t>재고자산</a:t>
            </a:r>
            <a:endParaRPr lang="en-US" altLang="ko-KR" sz="30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546396" y="833771"/>
            <a:ext cx="8815898" cy="59736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회사의 재고자산은 </a:t>
            </a:r>
            <a:r>
              <a:rPr lang="en-US" altLang="ko-KR" sz="900" dirty="0">
                <a:solidFill>
                  <a:srgbClr val="00338D"/>
                </a:solidFill>
                <a:latin typeface="맑은 고딕" panose="020B0503020000020004" pitchFamily="50" charset="-127"/>
                <a:ea typeface="맑은 고딕" panose="020B0503020000020004" pitchFamily="50" charset="-127"/>
              </a:rPr>
              <a:t>2018</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4</a:t>
            </a:r>
            <a:r>
              <a:rPr lang="ko-KR" altLang="en-US" sz="900" dirty="0">
                <a:solidFill>
                  <a:srgbClr val="00338D"/>
                </a:solidFill>
                <a:latin typeface="맑은 고딕" panose="020B0503020000020004" pitchFamily="50" charset="-127"/>
                <a:ea typeface="맑은 고딕" panose="020B0503020000020004" pitchFamily="50" charset="-127"/>
              </a:rPr>
              <a:t>분기 </a:t>
            </a:r>
            <a:r>
              <a:rPr lang="en-US" altLang="ko-KR" sz="900" dirty="0">
                <a:solidFill>
                  <a:srgbClr val="00338D"/>
                </a:solidFill>
                <a:latin typeface="맑은 고딕" panose="020B0503020000020004" pitchFamily="50" charset="-127"/>
                <a:ea typeface="맑은 고딕" panose="020B0503020000020004" pitchFamily="50" charset="-127"/>
              </a:rPr>
              <a:t>16.7</a:t>
            </a:r>
            <a:r>
              <a:rPr lang="ko-KR" altLang="en-US" sz="900" dirty="0">
                <a:solidFill>
                  <a:srgbClr val="00338D"/>
                </a:solidFill>
                <a:latin typeface="맑은 고딕" panose="020B0503020000020004" pitchFamily="50" charset="-127"/>
                <a:ea typeface="맑은 고딕" panose="020B0503020000020004" pitchFamily="50" charset="-127"/>
              </a:rPr>
              <a:t>억에서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18.2</a:t>
            </a:r>
            <a:r>
              <a:rPr lang="ko-KR" altLang="en-US" sz="900" dirty="0">
                <a:solidFill>
                  <a:srgbClr val="00338D"/>
                </a:solidFill>
                <a:latin typeface="맑은 고딕" panose="020B0503020000020004" pitchFamily="50" charset="-127"/>
                <a:ea typeface="맑은 고딕" panose="020B0503020000020004" pitchFamily="50" charset="-127"/>
              </a:rPr>
              <a:t>억으로 증가하였습니다</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이는 </a:t>
            </a:r>
            <a:r>
              <a:rPr lang="en-US" altLang="ko-KR" sz="900" dirty="0">
                <a:solidFill>
                  <a:srgbClr val="00338D"/>
                </a:solidFill>
                <a:latin typeface="맑은 고딕" panose="020B0503020000020004" pitchFamily="50" charset="-127"/>
                <a:ea typeface="맑은 고딕" panose="020B0503020000020004" pitchFamily="50" charset="-127"/>
              </a:rPr>
              <a:t>2020</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Covid-19 </a:t>
            </a:r>
            <a:r>
              <a:rPr lang="ko-KR" altLang="en-US" sz="900" dirty="0">
                <a:solidFill>
                  <a:srgbClr val="00338D"/>
                </a:solidFill>
                <a:latin typeface="맑은 고딕" panose="020B0503020000020004" pitchFamily="50" charset="-127"/>
                <a:ea typeface="맑은 고딕" panose="020B0503020000020004" pitchFamily="50" charset="-127"/>
              </a:rPr>
              <a:t>제품생산개시 및 원재료 보유량이 증가하였음에 따름입니다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66507" indent="-166507">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재고자산 중 상품비중은 </a:t>
            </a:r>
            <a:r>
              <a:rPr lang="en-US" altLang="ko-KR" sz="900" dirty="0">
                <a:solidFill>
                  <a:srgbClr val="00338D"/>
                </a:solidFill>
                <a:latin typeface="맑은 고딕" panose="020B0503020000020004" pitchFamily="50" charset="-127"/>
                <a:ea typeface="맑은 고딕" panose="020B0503020000020004" pitchFamily="50" charset="-127"/>
              </a:rPr>
              <a:t>2018</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4</a:t>
            </a:r>
            <a:r>
              <a:rPr lang="ko-KR" altLang="en-US" sz="900" dirty="0">
                <a:solidFill>
                  <a:srgbClr val="00338D"/>
                </a:solidFill>
                <a:latin typeface="맑은 고딕" panose="020B0503020000020004" pitchFamily="50" charset="-127"/>
                <a:ea typeface="맑은 고딕" panose="020B0503020000020004" pitchFamily="50" charset="-127"/>
              </a:rPr>
              <a:t>분기 </a:t>
            </a:r>
            <a:r>
              <a:rPr lang="en-US" altLang="ko-KR" sz="900" dirty="0">
                <a:solidFill>
                  <a:srgbClr val="00338D"/>
                </a:solidFill>
                <a:latin typeface="맑은 고딕" panose="020B0503020000020004" pitchFamily="50" charset="-127"/>
                <a:ea typeface="맑은 고딕" panose="020B0503020000020004" pitchFamily="50" charset="-127"/>
              </a:rPr>
              <a:t>27.3%</a:t>
            </a:r>
            <a:r>
              <a:rPr lang="ko-KR" altLang="en-US" sz="900" dirty="0">
                <a:solidFill>
                  <a:srgbClr val="00338D"/>
                </a:solidFill>
                <a:latin typeface="맑은 고딕" panose="020B0503020000020004" pitchFamily="50" charset="-127"/>
                <a:ea typeface="맑은 고딕" panose="020B0503020000020004" pitchFamily="50" charset="-127"/>
              </a:rPr>
              <a:t>에서 </a:t>
            </a: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2</a:t>
            </a:r>
            <a:r>
              <a:rPr lang="ko-KR" altLang="en-US" sz="900" dirty="0">
                <a:solidFill>
                  <a:srgbClr val="00338D"/>
                </a:solidFill>
                <a:latin typeface="맑은 고딕" panose="020B0503020000020004" pitchFamily="50" charset="-127"/>
                <a:ea typeface="맑은 고딕" panose="020B0503020000020004" pitchFamily="50" charset="-127"/>
              </a:rPr>
              <a:t>분기 </a:t>
            </a:r>
            <a:r>
              <a:rPr lang="en-US" altLang="ko-KR" sz="900" dirty="0">
                <a:solidFill>
                  <a:srgbClr val="00338D"/>
                </a:solidFill>
                <a:latin typeface="맑은 고딕" panose="020B0503020000020004" pitchFamily="50" charset="-127"/>
                <a:ea typeface="맑은 고딕" panose="020B0503020000020004" pitchFamily="50" charset="-127"/>
              </a:rPr>
              <a:t>12.5%</a:t>
            </a:r>
            <a:r>
              <a:rPr lang="ko-KR" altLang="en-US" sz="900" dirty="0">
                <a:solidFill>
                  <a:srgbClr val="00338D"/>
                </a:solidFill>
                <a:latin typeface="맑은 고딕" panose="020B0503020000020004" pitchFamily="50" charset="-127"/>
                <a:ea typeface="맑은 고딕" panose="020B0503020000020004" pitchFamily="50" charset="-127"/>
              </a:rPr>
              <a:t>로 감소하였으며</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a:solidFill>
                  <a:srgbClr val="00338D"/>
                </a:solidFill>
                <a:latin typeface="맑은 고딕" panose="020B0503020000020004" pitchFamily="50" charset="-127"/>
                <a:ea typeface="맑은 고딕" panose="020B0503020000020004" pitchFamily="50" charset="-127"/>
              </a:rPr>
              <a:t>이는 마진율 악화로 인해 상품 매출 비중을 축소시킴에 따름입니다</a:t>
            </a:r>
            <a:r>
              <a:rPr lang="en-US" altLang="ko-KR" sz="900" dirty="0">
                <a:solidFill>
                  <a:srgbClr val="00338D"/>
                </a:solidFill>
                <a:latin typeface="맑은 고딕" panose="020B0503020000020004" pitchFamily="50" charset="-127"/>
                <a:ea typeface="맑은 고딕" panose="020B0503020000020004" pitchFamily="50" charset="-127"/>
              </a:rPr>
              <a:t>.</a:t>
            </a:r>
          </a:p>
        </p:txBody>
      </p:sp>
      <p:sp>
        <p:nvSpPr>
          <p:cNvPr id="22" name="TextBox 8">
            <a:extLst>
              <a:ext uri="{FF2B5EF4-FFF2-40B4-BE49-F238E27FC236}">
                <a16:creationId xmlns:a16="http://schemas.microsoft.com/office/drawing/2014/main" id="{02BB09B4-F4A8-40B6-9256-3DEDAD85B466}"/>
              </a:ext>
            </a:extLst>
          </p:cNvPr>
          <p:cNvSpPr txBox="1"/>
          <p:nvPr/>
        </p:nvSpPr>
        <p:spPr>
          <a:xfrm>
            <a:off x="546396" y="3982576"/>
            <a:ext cx="1074694" cy="142883"/>
          </a:xfrm>
          <a:prstGeom prst="rect">
            <a:avLst/>
          </a:prstGeom>
          <a:noFill/>
        </p:spPr>
        <p:txBody>
          <a:bodyPr wrap="square" lIns="53036" tIns="53036" rIns="53036" bIns="53036"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78"/>
              </a:lnSpc>
              <a:spcAft>
                <a:spcPts val="583"/>
              </a:spcAft>
            </a:pPr>
            <a:r>
              <a:rPr lang="en-US" altLang="ko-KR" sz="583" i="1" dirty="0">
                <a:solidFill>
                  <a:schemeClr val="tx2"/>
                </a:solidFill>
              </a:rPr>
              <a:t>Source: </a:t>
            </a:r>
            <a:r>
              <a:rPr lang="ko-KR" altLang="en-US" sz="583" i="1" dirty="0">
                <a:solidFill>
                  <a:schemeClr val="tx2"/>
                </a:solidFill>
              </a:rPr>
              <a:t>회사제공자료</a:t>
            </a:r>
            <a:endParaRPr lang="en-US" altLang="ko-KR" sz="583" i="1" dirty="0">
              <a:solidFill>
                <a:schemeClr val="tx2"/>
              </a:solidFill>
            </a:endParaRPr>
          </a:p>
        </p:txBody>
      </p:sp>
      <p:pic>
        <p:nvPicPr>
          <p:cNvPr id="30" name="그림 29">
            <a:extLst>
              <a:ext uri="{FF2B5EF4-FFF2-40B4-BE49-F238E27FC236}">
                <a16:creationId xmlns:a16="http://schemas.microsoft.com/office/drawing/2014/main" id="{0600B1FE-C639-434A-BAEE-6865ACEF4C99}"/>
              </a:ext>
            </a:extLst>
          </p:cNvPr>
          <p:cNvPicPr>
            <a:picLocks noChangeAspect="1" noChangeArrowheads="1"/>
            <a:extLst>
              <a:ext uri="{84589F7E-364E-4C9E-8A38-B11213B215E9}">
                <a14:cameraTool xmlns:a14="http://schemas.microsoft.com/office/drawing/2010/main" cellRange="$B$2:$F$18"/>
              </a:ext>
            </a:extLst>
          </p:cNvPicPr>
          <p:nvPr/>
        </p:nvPicPr>
        <p:blipFill>
          <a:blip r:embed="rId11"/>
          <a:srcRect/>
          <a:stretch>
            <a:fillRect/>
          </a:stretch>
        </p:blipFill>
        <p:spPr bwMode="auto">
          <a:xfrm>
            <a:off x="546397" y="1536214"/>
            <a:ext cx="3932951" cy="2400742"/>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44" name="Rounded Rectangle 2">
            <a:extLst>
              <a:ext uri="{FF2B5EF4-FFF2-40B4-BE49-F238E27FC236}">
                <a16:creationId xmlns:a16="http://schemas.microsoft.com/office/drawing/2014/main" id="{2BA16459-C06A-42D5-A914-8C61BE5B1CB0}"/>
              </a:ext>
            </a:extLst>
          </p:cNvPr>
          <p:cNvSpPr/>
          <p:nvPr>
            <p:custDataLst>
              <p:tags r:id="rId1"/>
            </p:custDataLst>
          </p:nvPr>
        </p:nvSpPr>
        <p:spPr>
          <a:xfrm rot="11738879">
            <a:off x="5619655" y="1868315"/>
            <a:ext cx="2716440" cy="432229"/>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00" dirty="0">
              <a:solidFill>
                <a:schemeClr val="tx1"/>
              </a:solidFill>
            </a:endParaRPr>
          </a:p>
        </p:txBody>
      </p:sp>
      <p:sp>
        <p:nvSpPr>
          <p:cNvPr id="45" name="Rounded Rectangle 2">
            <a:extLst>
              <a:ext uri="{FF2B5EF4-FFF2-40B4-BE49-F238E27FC236}">
                <a16:creationId xmlns:a16="http://schemas.microsoft.com/office/drawing/2014/main" id="{B9B05CD1-9D69-46F6-90AF-265C44610AF4}"/>
              </a:ext>
            </a:extLst>
          </p:cNvPr>
          <p:cNvSpPr/>
          <p:nvPr>
            <p:custDataLst>
              <p:tags r:id="rId2"/>
            </p:custDataLst>
          </p:nvPr>
        </p:nvSpPr>
        <p:spPr>
          <a:xfrm>
            <a:off x="518084" y="2007414"/>
            <a:ext cx="3932951" cy="16216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endParaRPr lang="en-US" altLang="ko-KR" sz="680" dirty="0">
              <a:solidFill>
                <a:schemeClr val="tx1"/>
              </a:solidFill>
            </a:endParaRPr>
          </a:p>
        </p:txBody>
      </p:sp>
      <p:grpSp>
        <p:nvGrpSpPr>
          <p:cNvPr id="3" name="그룹 2">
            <a:extLst>
              <a:ext uri="{FF2B5EF4-FFF2-40B4-BE49-F238E27FC236}">
                <a16:creationId xmlns:a16="http://schemas.microsoft.com/office/drawing/2014/main" id="{2593550B-23BC-4DB3-9280-046498D66D1B}"/>
              </a:ext>
            </a:extLst>
          </p:cNvPr>
          <p:cNvGrpSpPr/>
          <p:nvPr/>
        </p:nvGrpSpPr>
        <p:grpSpPr>
          <a:xfrm>
            <a:off x="4944278" y="3737461"/>
            <a:ext cx="3950394" cy="557605"/>
            <a:chOff x="4963315" y="4010251"/>
            <a:chExt cx="3950394" cy="557605"/>
          </a:xfrm>
        </p:grpSpPr>
        <p:sp>
          <p:nvSpPr>
            <p:cNvPr id="39" name="타원 38">
              <a:extLst>
                <a:ext uri="{FF2B5EF4-FFF2-40B4-BE49-F238E27FC236}">
                  <a16:creationId xmlns:a16="http://schemas.microsoft.com/office/drawing/2014/main" id="{32826847-6D71-444F-A5C2-6775D2F500FD}"/>
                </a:ext>
              </a:extLst>
            </p:cNvPr>
            <p:cNvSpPr/>
            <p:nvPr/>
          </p:nvSpPr>
          <p:spPr>
            <a:xfrm>
              <a:off x="4963315" y="4010251"/>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4" name="Rounded Rectangle 2">
              <a:extLst>
                <a:ext uri="{FF2B5EF4-FFF2-40B4-BE49-F238E27FC236}">
                  <a16:creationId xmlns:a16="http://schemas.microsoft.com/office/drawing/2014/main" id="{7D9A0AB4-0686-485C-8A97-C2A6C8867AF7}"/>
                </a:ext>
              </a:extLst>
            </p:cNvPr>
            <p:cNvSpPr/>
            <p:nvPr>
              <p:custDataLst>
                <p:tags r:id="rId5"/>
              </p:custDataLst>
            </p:nvPr>
          </p:nvSpPr>
          <p:spPr>
            <a:xfrm>
              <a:off x="4980758" y="4042991"/>
              <a:ext cx="3932951" cy="52486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회사의 재고자산은 총액 기준 </a:t>
              </a:r>
              <a:r>
                <a:rPr lang="en-US" altLang="ko-KR" sz="700" dirty="0">
                  <a:solidFill>
                    <a:schemeClr val="tx1"/>
                  </a:solidFill>
                  <a:latin typeface="맑은 고딕" panose="020B0503020000020004" pitchFamily="50" charset="-127"/>
                  <a:ea typeface="맑은 고딕" panose="020B0503020000020004" pitchFamily="50" charset="-127"/>
                </a:rPr>
                <a:t>2019</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16.6</a:t>
              </a:r>
              <a:r>
                <a:rPr lang="ko-KR" altLang="en-US" sz="700" dirty="0">
                  <a:solidFill>
                    <a:schemeClr val="tx1"/>
                  </a:solidFill>
                  <a:latin typeface="맑은 고딕" panose="020B0503020000020004" pitchFamily="50" charset="-127"/>
                  <a:ea typeface="맑은 고딕" panose="020B0503020000020004" pitchFamily="50" charset="-127"/>
                </a:rPr>
                <a:t>억에서 </a:t>
              </a: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월말 기준 </a:t>
              </a:r>
              <a:r>
                <a:rPr lang="en-US" altLang="ko-KR" sz="700" dirty="0">
                  <a:solidFill>
                    <a:schemeClr val="tx1"/>
                  </a:solidFill>
                  <a:latin typeface="맑은 고딕" panose="020B0503020000020004" pitchFamily="50" charset="-127"/>
                  <a:ea typeface="맑은 고딕" panose="020B0503020000020004" pitchFamily="50" charset="-127"/>
                </a:rPr>
                <a:t>18.2</a:t>
              </a:r>
              <a:r>
                <a:rPr lang="ko-KR" altLang="en-US" sz="700" dirty="0">
                  <a:solidFill>
                    <a:schemeClr val="tx1"/>
                  </a:solidFill>
                  <a:latin typeface="맑은 고딕" panose="020B0503020000020004" pitchFamily="50" charset="-127"/>
                  <a:ea typeface="맑은 고딕" panose="020B0503020000020004" pitchFamily="50" charset="-127"/>
                </a:rPr>
                <a:t>억 </a:t>
              </a:r>
              <a:r>
                <a:rPr lang="en-US" altLang="ko-KR" sz="700" dirty="0">
                  <a:solidFill>
                    <a:schemeClr val="tx1"/>
                  </a:solidFill>
                  <a:latin typeface="맑은 고딕" panose="020B0503020000020004" pitchFamily="50" charset="-127"/>
                  <a:ea typeface="맑은 고딕" panose="020B0503020000020004" pitchFamily="50" charset="-127"/>
                </a:rPr>
                <a:t>29.1</a:t>
              </a:r>
              <a:r>
                <a:rPr lang="ko-KR" altLang="en-US" sz="700" dirty="0">
                  <a:solidFill>
                    <a:schemeClr val="tx1"/>
                  </a:solidFill>
                  <a:latin typeface="맑은 고딕" panose="020B0503020000020004" pitchFamily="50" charset="-127"/>
                  <a:ea typeface="맑은 고딕" panose="020B0503020000020004" pitchFamily="50" charset="-127"/>
                </a:rPr>
                <a:t>억으로 증가하였으며</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이는 </a:t>
              </a:r>
              <a:r>
                <a:rPr lang="en-US" altLang="ko-KR" sz="700" dirty="0">
                  <a:solidFill>
                    <a:schemeClr val="tx1"/>
                  </a:solidFill>
                  <a:latin typeface="맑은 고딕" panose="020B0503020000020004" pitchFamily="50" charset="-127"/>
                  <a:ea typeface="맑은 고딕" panose="020B0503020000020004" pitchFamily="50" charset="-127"/>
                </a:rPr>
                <a:t>COVID-19 </a:t>
              </a:r>
              <a:r>
                <a:rPr lang="ko-KR" altLang="en-US" sz="700" dirty="0">
                  <a:solidFill>
                    <a:schemeClr val="tx1"/>
                  </a:solidFill>
                  <a:latin typeface="맑은 고딕" panose="020B0503020000020004" pitchFamily="50" charset="-127"/>
                  <a:ea typeface="맑은 고딕" panose="020B0503020000020004" pitchFamily="50" charset="-127"/>
                </a:rPr>
                <a:t>제품 생산 및 </a:t>
              </a:r>
              <a:r>
                <a:rPr lang="en-US" altLang="ko-KR" sz="700" dirty="0">
                  <a:solidFill>
                    <a:schemeClr val="tx1"/>
                  </a:solidFill>
                  <a:latin typeface="맑은 고딕" panose="020B0503020000020004" pitchFamily="50" charset="-127"/>
                  <a:ea typeface="맑은 고딕" panose="020B0503020000020004" pitchFamily="50" charset="-127"/>
                </a:rPr>
                <a:t>COVID-19</a:t>
              </a:r>
              <a:r>
                <a:rPr lang="ko-KR" altLang="en-US" sz="700" dirty="0">
                  <a:solidFill>
                    <a:schemeClr val="tx1"/>
                  </a:solidFill>
                  <a:latin typeface="맑은 고딕" panose="020B0503020000020004" pitchFamily="50" charset="-127"/>
                  <a:ea typeface="맑은 고딕" panose="020B0503020000020004" pitchFamily="50" charset="-127"/>
                </a:rPr>
                <a:t>로 인한 원재료 수급 불안으로 원재료 대량 매입이 증가함에 따름임</a:t>
              </a:r>
              <a:r>
                <a:rPr lang="en-US" altLang="ko-KR" sz="700" dirty="0">
                  <a:solidFill>
                    <a:schemeClr val="tx1"/>
                  </a:solidFill>
                  <a:latin typeface="맑은 고딕" panose="020B0503020000020004" pitchFamily="50" charset="-127"/>
                  <a:ea typeface="맑은 고딕" panose="020B0503020000020004" pitchFamily="50" charset="-127"/>
                </a:rPr>
                <a:t>.</a:t>
              </a:r>
            </a:p>
          </p:txBody>
        </p:sp>
      </p:grpSp>
      <p:sp>
        <p:nvSpPr>
          <p:cNvPr id="15" name="타원 14">
            <a:extLst>
              <a:ext uri="{FF2B5EF4-FFF2-40B4-BE49-F238E27FC236}">
                <a16:creationId xmlns:a16="http://schemas.microsoft.com/office/drawing/2014/main" id="{F0939A7F-9D0F-4AC4-AAC4-F60EE05A3954}"/>
              </a:ext>
            </a:extLst>
          </p:cNvPr>
          <p:cNvSpPr/>
          <p:nvPr/>
        </p:nvSpPr>
        <p:spPr>
          <a:xfrm>
            <a:off x="455244" y="1958761"/>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17" name="타원 16">
            <a:extLst>
              <a:ext uri="{FF2B5EF4-FFF2-40B4-BE49-F238E27FC236}">
                <a16:creationId xmlns:a16="http://schemas.microsoft.com/office/drawing/2014/main" id="{CC3DA5FE-855F-4ECB-9953-50EB6343F60C}"/>
              </a:ext>
            </a:extLst>
          </p:cNvPr>
          <p:cNvSpPr/>
          <p:nvPr/>
        </p:nvSpPr>
        <p:spPr>
          <a:xfrm>
            <a:off x="429689" y="4125459"/>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49" name="타원 48">
            <a:extLst>
              <a:ext uri="{FF2B5EF4-FFF2-40B4-BE49-F238E27FC236}">
                <a16:creationId xmlns:a16="http://schemas.microsoft.com/office/drawing/2014/main" id="{1506BEB4-7559-417F-B150-D53D34696A81}"/>
              </a:ext>
            </a:extLst>
          </p:cNvPr>
          <p:cNvSpPr/>
          <p:nvPr/>
        </p:nvSpPr>
        <p:spPr>
          <a:xfrm>
            <a:off x="4924134" y="4345003"/>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2</a:t>
            </a:r>
            <a:endParaRPr lang="ko-KR" altLang="en-US" sz="680" dirty="0">
              <a:solidFill>
                <a:srgbClr val="FFFFFF"/>
              </a:solidFill>
              <a:latin typeface=""/>
              <a:cs typeface="KPMG Extralight"/>
            </a:endParaRPr>
          </a:p>
        </p:txBody>
      </p:sp>
      <p:sp>
        <p:nvSpPr>
          <p:cNvPr id="18" name="Rounded Rectangle 2">
            <a:extLst>
              <a:ext uri="{FF2B5EF4-FFF2-40B4-BE49-F238E27FC236}">
                <a16:creationId xmlns:a16="http://schemas.microsoft.com/office/drawing/2014/main" id="{6153F758-C7EE-4FFD-9A7C-86EF5059E9AF}"/>
              </a:ext>
            </a:extLst>
          </p:cNvPr>
          <p:cNvSpPr/>
          <p:nvPr>
            <p:custDataLst>
              <p:tags r:id="rId3"/>
            </p:custDataLst>
          </p:nvPr>
        </p:nvSpPr>
        <p:spPr>
          <a:xfrm>
            <a:off x="4979947" y="4363636"/>
            <a:ext cx="3932951" cy="500445"/>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대상회사는 </a:t>
            </a:r>
            <a:r>
              <a:rPr lang="en-US" altLang="ko-KR" sz="700" dirty="0">
                <a:solidFill>
                  <a:schemeClr val="tx1"/>
                </a:solidFill>
                <a:latin typeface="맑은 고딕" panose="020B0503020000020004" pitchFamily="50" charset="-127"/>
                <a:ea typeface="맑은 고딕" panose="020B0503020000020004" pitchFamily="50" charset="-127"/>
              </a:rPr>
              <a:t>2018</a:t>
            </a:r>
            <a:r>
              <a:rPr lang="ko-KR" altLang="en-US" sz="700" dirty="0">
                <a:solidFill>
                  <a:schemeClr val="tx1"/>
                </a:solidFill>
                <a:latin typeface="맑은 고딕" panose="020B0503020000020004" pitchFamily="50" charset="-127"/>
                <a:ea typeface="맑은 고딕" panose="020B0503020000020004" pitchFamily="50" charset="-127"/>
              </a:rPr>
              <a:t>년</a:t>
            </a:r>
            <a:r>
              <a:rPr lang="en-US" altLang="ko-KR" sz="700" dirty="0">
                <a:solidFill>
                  <a:schemeClr val="tx1"/>
                </a:solidFill>
                <a:latin typeface="맑은 고딕" panose="020B0503020000020004" pitchFamily="50" charset="-127"/>
                <a:ea typeface="맑은 고딕" panose="020B0503020000020004" pitchFamily="50" charset="-127"/>
              </a:rPr>
              <a:t>~ 2021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 </a:t>
            </a:r>
            <a:r>
              <a:rPr lang="en-US" altLang="ko-KR" sz="700" dirty="0">
                <a:solidFill>
                  <a:schemeClr val="tx1"/>
                </a:solidFill>
                <a:latin typeface="맑은 고딕" panose="020B0503020000020004" pitchFamily="50" charset="-127"/>
                <a:ea typeface="맑은 고딕" panose="020B0503020000020004" pitchFamily="50" charset="-127"/>
              </a:rPr>
              <a:t>LTD </a:t>
            </a:r>
            <a:r>
              <a:rPr lang="ko-KR" altLang="en-US" sz="700" dirty="0">
                <a:solidFill>
                  <a:schemeClr val="tx1"/>
                </a:solidFill>
                <a:latin typeface="맑은 고딕" panose="020B0503020000020004" pitchFamily="50" charset="-127"/>
                <a:ea typeface="맑은 고딕" panose="020B0503020000020004" pitchFamily="50" charset="-127"/>
              </a:rPr>
              <a:t>기준 원재료 및 상품 매입의 </a:t>
            </a:r>
            <a:r>
              <a:rPr lang="en-US" altLang="ko-KR" sz="700" dirty="0">
                <a:solidFill>
                  <a:schemeClr val="tx1"/>
                </a:solidFill>
                <a:latin typeface="맑은 고딕" panose="020B0503020000020004" pitchFamily="50" charset="-127"/>
                <a:ea typeface="맑은 고딕" panose="020B0503020000020004" pitchFamily="50" charset="-127"/>
              </a:rPr>
              <a:t>57% </a:t>
            </a:r>
            <a:r>
              <a:rPr lang="ko-KR" altLang="en-US" sz="700" dirty="0">
                <a:solidFill>
                  <a:schemeClr val="tx1"/>
                </a:solidFill>
                <a:latin typeface="맑은 고딕" panose="020B0503020000020004" pitchFamily="50" charset="-127"/>
                <a:ea typeface="맑은 고딕" panose="020B0503020000020004" pitchFamily="50" charset="-127"/>
              </a:rPr>
              <a:t>이상을 미국</a:t>
            </a:r>
            <a:r>
              <a:rPr lang="en-US" altLang="ko-KR" sz="700" dirty="0">
                <a:solidFill>
                  <a:schemeClr val="tx1"/>
                </a:solidFill>
                <a:latin typeface="맑은 고딕" panose="020B0503020000020004" pitchFamily="50" charset="-127"/>
                <a:ea typeface="맑은 고딕" panose="020B0503020000020004" pitchFamily="50" charset="-127"/>
              </a:rPr>
              <a:t> </a:t>
            </a:r>
            <a:r>
              <a:rPr lang="ko-KR" altLang="en-US" sz="700" dirty="0">
                <a:solidFill>
                  <a:schemeClr val="tx1"/>
                </a:solidFill>
                <a:latin typeface="맑은 고딕" panose="020B0503020000020004" pitchFamily="50" charset="-127"/>
                <a:ea typeface="맑은 고딕" panose="020B0503020000020004" pitchFamily="50" charset="-127"/>
              </a:rPr>
              <a:t>등에서 수입하고 있으며</a:t>
            </a:r>
            <a:r>
              <a:rPr lang="en-US" altLang="ko-KR" sz="700" dirty="0">
                <a:solidFill>
                  <a:schemeClr val="tx1"/>
                </a:solidFill>
                <a:latin typeface="맑은 고딕" panose="020B0503020000020004" pitchFamily="50" charset="-127"/>
                <a:ea typeface="맑은 고딕" panose="020B0503020000020004" pitchFamily="50" charset="-127"/>
              </a:rPr>
              <a:t>, 2020</a:t>
            </a:r>
            <a:r>
              <a:rPr lang="ko-KR" altLang="en-US" sz="700" dirty="0">
                <a:solidFill>
                  <a:schemeClr val="tx1"/>
                </a:solidFill>
                <a:latin typeface="맑은 고딕" panose="020B0503020000020004" pitchFamily="50" charset="-127"/>
                <a:ea typeface="맑은 고딕" panose="020B0503020000020004" pitchFamily="50" charset="-127"/>
              </a:rPr>
              <a:t>년과 </a:t>
            </a: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원재료 국내 매입비율 증가는 신제품 </a:t>
            </a:r>
            <a:r>
              <a:rPr lang="en-US" altLang="ko-KR" sz="700" dirty="0">
                <a:solidFill>
                  <a:schemeClr val="tx1"/>
                </a:solidFill>
                <a:latin typeface="맑은 고딕" panose="020B0503020000020004" pitchFamily="50" charset="-127"/>
                <a:ea typeface="맑은 고딕" panose="020B0503020000020004" pitchFamily="50" charset="-127"/>
              </a:rPr>
              <a:t>COVID-19 </a:t>
            </a:r>
            <a:r>
              <a:rPr lang="ko-KR" altLang="en-US" sz="700" dirty="0">
                <a:solidFill>
                  <a:schemeClr val="tx1"/>
                </a:solidFill>
                <a:latin typeface="맑은 고딕" panose="020B0503020000020004" pitchFamily="50" charset="-127"/>
                <a:ea typeface="맑은 고딕" panose="020B0503020000020004" pitchFamily="50" charset="-127"/>
              </a:rPr>
              <a:t>진단 </a:t>
            </a:r>
            <a:r>
              <a:rPr lang="en-US" altLang="ko-KR" sz="700" dirty="0">
                <a:solidFill>
                  <a:schemeClr val="tx1"/>
                </a:solidFill>
                <a:latin typeface="맑은 고딕" panose="020B0503020000020004" pitchFamily="50" charset="-127"/>
                <a:ea typeface="맑은 고딕" panose="020B0503020000020004" pitchFamily="50" charset="-127"/>
              </a:rPr>
              <a:t>kit</a:t>
            </a:r>
            <a:r>
              <a:rPr lang="ko-KR" altLang="en-US" sz="700" dirty="0">
                <a:solidFill>
                  <a:schemeClr val="tx1"/>
                </a:solidFill>
                <a:latin typeface="맑은 고딕" panose="020B0503020000020004" pitchFamily="50" charset="-127"/>
                <a:ea typeface="맑은 고딕" panose="020B0503020000020004" pitchFamily="50" charset="-127"/>
              </a:rPr>
              <a:t> 원재료의 국내매입</a:t>
            </a:r>
            <a:r>
              <a:rPr lang="en-US" altLang="ko-KR" sz="700" dirty="0">
                <a:solidFill>
                  <a:schemeClr val="tx1"/>
                </a:solidFill>
                <a:latin typeface="맑은 고딕" panose="020B0503020000020004" pitchFamily="50" charset="-127"/>
                <a:ea typeface="맑은 고딕" panose="020B0503020000020004" pitchFamily="50" charset="-127"/>
              </a:rPr>
              <a:t>(2020</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8.3</a:t>
            </a:r>
            <a:r>
              <a:rPr lang="ko-KR" altLang="en-US" sz="700" dirty="0">
                <a:solidFill>
                  <a:schemeClr val="tx1"/>
                </a:solidFill>
                <a:latin typeface="맑은 고딕" panose="020B0503020000020004" pitchFamily="50" charset="-127"/>
                <a:ea typeface="맑은 고딕" panose="020B0503020000020004" pitchFamily="50" charset="-127"/>
              </a:rPr>
              <a:t>억</a:t>
            </a:r>
            <a:r>
              <a:rPr lang="en-US" altLang="ko-KR" sz="700" dirty="0">
                <a:solidFill>
                  <a:schemeClr val="tx1"/>
                </a:solidFill>
                <a:latin typeface="맑은 고딕" panose="020B0503020000020004" pitchFamily="50" charset="-127"/>
                <a:ea typeface="맑은 고딕" panose="020B0503020000020004" pitchFamily="50" charset="-127"/>
              </a:rPr>
              <a:t>, 2021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6</a:t>
            </a:r>
            <a:r>
              <a:rPr lang="ko-KR" altLang="en-US" sz="700" dirty="0">
                <a:solidFill>
                  <a:schemeClr val="tx1"/>
                </a:solidFill>
                <a:latin typeface="맑은 고딕" panose="020B0503020000020004" pitchFamily="50" charset="-127"/>
                <a:ea typeface="맑은 고딕" panose="020B0503020000020004" pitchFamily="50" charset="-127"/>
              </a:rPr>
              <a:t>월</a:t>
            </a:r>
            <a:r>
              <a:rPr lang="en-US" altLang="ko-KR" sz="700" dirty="0">
                <a:solidFill>
                  <a:schemeClr val="tx1"/>
                </a:solidFill>
                <a:latin typeface="맑은 고딕" panose="020B0503020000020004" pitchFamily="50" charset="-127"/>
                <a:ea typeface="맑은 고딕" panose="020B0503020000020004" pitchFamily="50" charset="-127"/>
              </a:rPr>
              <a:t> LTM</a:t>
            </a:r>
            <a:r>
              <a:rPr lang="ko-KR" altLang="en-US" sz="700" dirty="0">
                <a:solidFill>
                  <a:schemeClr val="tx1"/>
                </a:solidFill>
                <a:latin typeface="맑은 고딕" panose="020B0503020000020004" pitchFamily="50" charset="-127"/>
                <a:ea typeface="맑은 고딕" panose="020B0503020000020004" pitchFamily="50" charset="-127"/>
              </a:rPr>
              <a:t>기준 </a:t>
            </a:r>
            <a:r>
              <a:rPr lang="en-US" altLang="ko-KR" sz="700" dirty="0">
                <a:solidFill>
                  <a:schemeClr val="tx1"/>
                </a:solidFill>
                <a:latin typeface="맑은 고딕" panose="020B0503020000020004" pitchFamily="50" charset="-127"/>
                <a:ea typeface="맑은 고딕" panose="020B0503020000020004" pitchFamily="50" charset="-127"/>
              </a:rPr>
              <a:t>2</a:t>
            </a:r>
            <a:r>
              <a:rPr lang="ko-KR" altLang="en-US" sz="700" dirty="0">
                <a:solidFill>
                  <a:schemeClr val="tx1"/>
                </a:solidFill>
                <a:latin typeface="맑은 고딕" panose="020B0503020000020004" pitchFamily="50" charset="-127"/>
                <a:ea typeface="맑은 고딕" panose="020B0503020000020004" pitchFamily="50" charset="-127"/>
              </a:rPr>
              <a:t>억</a:t>
            </a:r>
            <a:r>
              <a:rPr lang="en-US" altLang="ko-KR" sz="700" dirty="0">
                <a:solidFill>
                  <a:schemeClr val="tx1"/>
                </a:solidFill>
                <a:latin typeface="맑은 고딕" panose="020B0503020000020004" pitchFamily="50" charset="-127"/>
                <a:ea typeface="맑은 고딕" panose="020B0503020000020004" pitchFamily="50" charset="-127"/>
              </a:rPr>
              <a:t>)</a:t>
            </a:r>
            <a:r>
              <a:rPr lang="ko-KR" altLang="en-US" sz="700" dirty="0">
                <a:solidFill>
                  <a:schemeClr val="tx1"/>
                </a:solidFill>
                <a:latin typeface="맑은 고딕" panose="020B0503020000020004" pitchFamily="50" charset="-127"/>
                <a:ea typeface="맑은 고딕" panose="020B0503020000020004" pitchFamily="50" charset="-127"/>
              </a:rPr>
              <a:t>에 기인함</a:t>
            </a:r>
            <a:r>
              <a:rPr lang="en-US" altLang="ko-KR" sz="700" dirty="0">
                <a:solidFill>
                  <a:schemeClr val="tx1"/>
                </a:solidFill>
                <a:latin typeface="맑은 고딕" panose="020B0503020000020004" pitchFamily="50" charset="-127"/>
                <a:ea typeface="맑은 고딕" panose="020B0503020000020004" pitchFamily="50" charset="-127"/>
              </a:rPr>
              <a:t>.</a:t>
            </a:r>
          </a:p>
        </p:txBody>
      </p:sp>
      <p:sp>
        <p:nvSpPr>
          <p:cNvPr id="19" name="타원 18">
            <a:extLst>
              <a:ext uri="{FF2B5EF4-FFF2-40B4-BE49-F238E27FC236}">
                <a16:creationId xmlns:a16="http://schemas.microsoft.com/office/drawing/2014/main" id="{79863490-0F23-440C-84FB-44AC05E485BD}"/>
              </a:ext>
            </a:extLst>
          </p:cNvPr>
          <p:cNvSpPr/>
          <p:nvPr/>
        </p:nvSpPr>
        <p:spPr>
          <a:xfrm>
            <a:off x="5596327" y="1595416"/>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grpSp>
        <p:nvGrpSpPr>
          <p:cNvPr id="5" name="그룹 4">
            <a:extLst>
              <a:ext uri="{FF2B5EF4-FFF2-40B4-BE49-F238E27FC236}">
                <a16:creationId xmlns:a16="http://schemas.microsoft.com/office/drawing/2014/main" id="{A6C03212-A8A8-4014-ACCF-9A3F8409164B}"/>
              </a:ext>
            </a:extLst>
          </p:cNvPr>
          <p:cNvGrpSpPr/>
          <p:nvPr/>
        </p:nvGrpSpPr>
        <p:grpSpPr>
          <a:xfrm>
            <a:off x="4917108" y="4871514"/>
            <a:ext cx="3977564" cy="590865"/>
            <a:chOff x="4917108" y="5029773"/>
            <a:chExt cx="3977564" cy="590865"/>
          </a:xfrm>
        </p:grpSpPr>
        <p:sp>
          <p:nvSpPr>
            <p:cNvPr id="21" name="Rounded Rectangle 2">
              <a:extLst>
                <a:ext uri="{FF2B5EF4-FFF2-40B4-BE49-F238E27FC236}">
                  <a16:creationId xmlns:a16="http://schemas.microsoft.com/office/drawing/2014/main" id="{D72BE0D3-F35C-482A-9A21-FF5A2CBB4C68}"/>
                </a:ext>
              </a:extLst>
            </p:cNvPr>
            <p:cNvSpPr/>
            <p:nvPr>
              <p:custDataLst>
                <p:tags r:id="rId4"/>
              </p:custDataLst>
            </p:nvPr>
          </p:nvSpPr>
          <p:spPr>
            <a:xfrm>
              <a:off x="4962520" y="5079826"/>
              <a:ext cx="3932152" cy="540812"/>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700" dirty="0">
                  <a:solidFill>
                    <a:schemeClr val="tx1"/>
                  </a:solidFill>
                  <a:latin typeface="맑은 고딕" panose="020B0503020000020004" pitchFamily="50" charset="-127"/>
                  <a:ea typeface="맑은 고딕" panose="020B0503020000020004" pitchFamily="50" charset="-127"/>
                </a:rPr>
                <a:t>기말 상품의 대부분을 구성하는 </a:t>
              </a:r>
              <a:r>
                <a:rPr lang="en-US" altLang="ko-KR" sz="700" dirty="0">
                  <a:solidFill>
                    <a:schemeClr val="tx1"/>
                  </a:solidFill>
                  <a:latin typeface="맑은 고딕" panose="020B0503020000020004" pitchFamily="50" charset="-127"/>
                  <a:ea typeface="맑은 고딕" panose="020B0503020000020004" pitchFamily="50" charset="-127"/>
                </a:rPr>
                <a:t>FBS(PCV2-VLP)</a:t>
              </a:r>
              <a:r>
                <a:rPr lang="ko-KR" altLang="en-US" sz="700" dirty="0">
                  <a:solidFill>
                    <a:schemeClr val="tx1"/>
                  </a:solidFill>
                  <a:latin typeface="맑은 고딕" panose="020B0503020000020004" pitchFamily="50" charset="-127"/>
                  <a:ea typeface="맑은 고딕" panose="020B0503020000020004" pitchFamily="50" charset="-127"/>
                </a:rPr>
                <a:t>의 마진율 악화로 인해</a:t>
              </a:r>
              <a:r>
                <a:rPr lang="en-US" altLang="ko-KR" sz="700" dirty="0">
                  <a:solidFill>
                    <a:schemeClr val="tx1"/>
                  </a:solidFill>
                  <a:latin typeface="맑은 고딕" panose="020B0503020000020004" pitchFamily="50" charset="-127"/>
                  <a:ea typeface="맑은 고딕" panose="020B0503020000020004" pitchFamily="50" charset="-127"/>
                </a:rPr>
                <a:t>, 20</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2</a:t>
              </a:r>
              <a:r>
                <a:rPr lang="ko-KR" altLang="en-US" sz="700" dirty="0">
                  <a:solidFill>
                    <a:schemeClr val="tx1"/>
                  </a:solidFill>
                  <a:latin typeface="맑은 고딕" panose="020B0503020000020004" pitchFamily="50" charset="-127"/>
                  <a:ea typeface="맑은 고딕" panose="020B0503020000020004" pitchFamily="50" charset="-127"/>
                </a:rPr>
                <a:t>분기 이후 추가매입 없이 판매만 진행함에 따라 재고자산 중 상품이 차지하는 비중이 </a:t>
              </a:r>
              <a:r>
                <a:rPr lang="en-US" altLang="ko-KR" sz="700" dirty="0">
                  <a:solidFill>
                    <a:schemeClr val="tx1"/>
                  </a:solidFill>
                  <a:latin typeface="맑은 고딕" panose="020B0503020000020004" pitchFamily="50" charset="-127"/>
                  <a:ea typeface="맑은 고딕" panose="020B0503020000020004" pitchFamily="50" charset="-127"/>
                </a:rPr>
                <a:t>2018</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4</a:t>
              </a:r>
              <a:r>
                <a:rPr lang="ko-KR" altLang="en-US" sz="700" dirty="0">
                  <a:solidFill>
                    <a:schemeClr val="tx1"/>
                  </a:solidFill>
                  <a:latin typeface="맑은 고딕" panose="020B0503020000020004" pitchFamily="50" charset="-127"/>
                  <a:ea typeface="맑은 고딕" panose="020B0503020000020004" pitchFamily="50" charset="-127"/>
                </a:rPr>
                <a:t>분기 </a:t>
              </a:r>
              <a:r>
                <a:rPr lang="en-US" altLang="ko-KR" sz="700" dirty="0">
                  <a:solidFill>
                    <a:schemeClr val="tx1"/>
                  </a:solidFill>
                  <a:latin typeface="맑은 고딕" panose="020B0503020000020004" pitchFamily="50" charset="-127"/>
                  <a:ea typeface="맑은 고딕" panose="020B0503020000020004" pitchFamily="50" charset="-127"/>
                </a:rPr>
                <a:t>27.3%</a:t>
              </a:r>
              <a:r>
                <a:rPr lang="ko-KR" altLang="en-US" sz="700" dirty="0">
                  <a:solidFill>
                    <a:schemeClr val="tx1"/>
                  </a:solidFill>
                  <a:latin typeface="맑은 고딕" panose="020B0503020000020004" pitchFamily="50" charset="-127"/>
                  <a:ea typeface="맑은 고딕" panose="020B0503020000020004" pitchFamily="50" charset="-127"/>
                </a:rPr>
                <a:t>에서 </a:t>
              </a:r>
              <a:r>
                <a:rPr lang="en-US" altLang="ko-KR" sz="700" dirty="0">
                  <a:solidFill>
                    <a:schemeClr val="tx1"/>
                  </a:solidFill>
                  <a:latin typeface="맑은 고딕" panose="020B0503020000020004" pitchFamily="50" charset="-127"/>
                  <a:ea typeface="맑은 고딕" panose="020B0503020000020004" pitchFamily="50" charset="-127"/>
                </a:rPr>
                <a:t>2021</a:t>
              </a:r>
              <a:r>
                <a:rPr lang="ko-KR" altLang="en-US" sz="700" dirty="0">
                  <a:solidFill>
                    <a:schemeClr val="tx1"/>
                  </a:solidFill>
                  <a:latin typeface="맑은 고딕" panose="020B0503020000020004" pitchFamily="50" charset="-127"/>
                  <a:ea typeface="맑은 고딕" panose="020B0503020000020004" pitchFamily="50" charset="-127"/>
                </a:rPr>
                <a:t>년 </a:t>
              </a:r>
              <a:r>
                <a:rPr lang="en-US" altLang="ko-KR" sz="700" dirty="0">
                  <a:solidFill>
                    <a:schemeClr val="tx1"/>
                  </a:solidFill>
                  <a:latin typeface="맑은 고딕" panose="020B0503020000020004" pitchFamily="50" charset="-127"/>
                  <a:ea typeface="맑은 고딕" panose="020B0503020000020004" pitchFamily="50" charset="-127"/>
                </a:rPr>
                <a:t>2</a:t>
              </a:r>
              <a:r>
                <a:rPr lang="ko-KR" altLang="en-US" sz="700" dirty="0">
                  <a:solidFill>
                    <a:schemeClr val="tx1"/>
                  </a:solidFill>
                  <a:latin typeface="맑은 고딕" panose="020B0503020000020004" pitchFamily="50" charset="-127"/>
                  <a:ea typeface="맑은 고딕" panose="020B0503020000020004" pitchFamily="50" charset="-127"/>
                </a:rPr>
                <a:t>분기 말 </a:t>
              </a:r>
              <a:r>
                <a:rPr lang="en-US" altLang="ko-KR" sz="700" dirty="0">
                  <a:solidFill>
                    <a:schemeClr val="tx1"/>
                  </a:solidFill>
                  <a:latin typeface="맑은 고딕" panose="020B0503020000020004" pitchFamily="50" charset="-127"/>
                  <a:ea typeface="맑은 고딕" panose="020B0503020000020004" pitchFamily="50" charset="-127"/>
                </a:rPr>
                <a:t>12.5%</a:t>
              </a:r>
              <a:r>
                <a:rPr lang="ko-KR" altLang="en-US" sz="700" dirty="0">
                  <a:solidFill>
                    <a:schemeClr val="tx1"/>
                  </a:solidFill>
                  <a:latin typeface="맑은 고딕" panose="020B0503020000020004" pitchFamily="50" charset="-127"/>
                  <a:ea typeface="맑은 고딕" panose="020B0503020000020004" pitchFamily="50" charset="-127"/>
                </a:rPr>
                <a:t>로 지속적으로 감소하고 있음</a:t>
              </a:r>
              <a:r>
                <a:rPr lang="en-US" altLang="ko-KR" sz="850" dirty="0">
                  <a:solidFill>
                    <a:schemeClr val="tx1"/>
                  </a:solidFill>
                  <a:latin typeface="맑은 고딕" panose="020B0503020000020004" pitchFamily="50" charset="-127"/>
                  <a:ea typeface="맑은 고딕" panose="020B0503020000020004" pitchFamily="50" charset="-127"/>
                </a:rPr>
                <a:t>.</a:t>
              </a:r>
            </a:p>
          </p:txBody>
        </p:sp>
        <p:sp>
          <p:nvSpPr>
            <p:cNvPr id="28" name="타원 27">
              <a:extLst>
                <a:ext uri="{FF2B5EF4-FFF2-40B4-BE49-F238E27FC236}">
                  <a16:creationId xmlns:a16="http://schemas.microsoft.com/office/drawing/2014/main" id="{3B51CEAC-B9B8-4C9E-A63B-BDEC53F77A2C}"/>
                </a:ext>
              </a:extLst>
            </p:cNvPr>
            <p:cNvSpPr/>
            <p:nvPr/>
          </p:nvSpPr>
          <p:spPr>
            <a:xfrm>
              <a:off x="4917108" y="5029773"/>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a:solidFill>
                    <a:srgbClr val="FFFFFF"/>
                  </a:solidFill>
                  <a:latin typeface=""/>
                  <a:cs typeface="KPMG Extralight"/>
                </a:rPr>
                <a:t>23</a:t>
              </a:r>
            </a:p>
            <a:p>
              <a:pPr algn="ctr"/>
              <a:endParaRPr lang="ko-KR" altLang="en-US" sz="680" dirty="0">
                <a:solidFill>
                  <a:srgbClr val="FFFFFF"/>
                </a:solidFill>
                <a:latin typeface=""/>
                <a:cs typeface="KPMG Extralight"/>
              </a:endParaRPr>
            </a:p>
          </p:txBody>
        </p:sp>
      </p:grpSp>
      <p:sp>
        <p:nvSpPr>
          <p:cNvPr id="26" name="Text Placeholder 3">
            <a:extLst>
              <a:ext uri="{FF2B5EF4-FFF2-40B4-BE49-F238E27FC236}">
                <a16:creationId xmlns:a16="http://schemas.microsoft.com/office/drawing/2014/main" id="{D2A4206F-592D-4658-90DA-F505E1E4E742}"/>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74143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z="8800" dirty="0"/>
              <a:t>Executive Summary</a:t>
            </a:r>
            <a:endParaRPr lang="ko-KR" altLang="en-US" sz="8800" dirty="0"/>
          </a:p>
        </p:txBody>
      </p:sp>
    </p:spTree>
    <p:extLst>
      <p:ext uri="{BB962C8B-B14F-4D97-AF65-F5344CB8AC3E}">
        <p14:creationId xmlns:p14="http://schemas.microsoft.com/office/powerpoint/2010/main" val="3725104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
            <a:extLst>
              <a:ext uri="{FF2B5EF4-FFF2-40B4-BE49-F238E27FC236}">
                <a16:creationId xmlns:a16="http://schemas.microsoft.com/office/drawing/2014/main" id="{DE7ABC3A-6065-473C-BF61-AE594D0EF208}"/>
              </a:ext>
            </a:extLst>
          </p:cNvPr>
          <p:cNvSpPr txBox="1">
            <a:spLocks noChangeArrowheads="1"/>
          </p:cNvSpPr>
          <p:nvPr/>
        </p:nvSpPr>
        <p:spPr bwMode="gray">
          <a:xfrm>
            <a:off x="203676" y="160878"/>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a:solidFill>
                  <a:srgbClr val="00338D"/>
                </a:solidFill>
                <a:cs typeface="KPMG Extralight"/>
              </a:rPr>
              <a:t>    CapEx</a:t>
            </a:r>
            <a:endParaRPr lang="en-US" altLang="ko-KR" sz="3000" b="1" dirty="0">
              <a:solidFill>
                <a:srgbClr val="00338D"/>
              </a:solidFill>
              <a:cs typeface="KPMG Extralight"/>
            </a:endParaRPr>
          </a:p>
        </p:txBody>
      </p:sp>
      <p:sp>
        <p:nvSpPr>
          <p:cNvPr id="63" name="직사각형 62">
            <a:extLst>
              <a:ext uri="{FF2B5EF4-FFF2-40B4-BE49-F238E27FC236}">
                <a16:creationId xmlns:a16="http://schemas.microsoft.com/office/drawing/2014/main" id="{E4815193-A458-4940-852F-E1589E8E8D5A}"/>
              </a:ext>
            </a:extLst>
          </p:cNvPr>
          <p:cNvSpPr/>
          <p:nvPr/>
        </p:nvSpPr>
        <p:spPr>
          <a:xfrm>
            <a:off x="414690" y="780953"/>
            <a:ext cx="9072210" cy="597360"/>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2444" tIns="52444" rIns="52444" bIns="52444" rtlCol="0" anchor="ctr"/>
          <a:lstStyle/>
          <a:p>
            <a:pPr marL="166507" indent="-166507">
              <a:lnSpc>
                <a:spcPct val="120000"/>
              </a:lnSpc>
              <a:buFont typeface="Arial" panose="020B0604020202020204" pitchFamily="34" charset="0"/>
              <a:buChar char="•"/>
            </a:pPr>
            <a:r>
              <a:rPr lang="ko-KR" altLang="en-US" sz="874" dirty="0">
                <a:solidFill>
                  <a:srgbClr val="00338D"/>
                </a:solidFill>
                <a:latin typeface="Arial" panose="020B0604020202020204" pitchFamily="34" charset="0"/>
              </a:rPr>
              <a:t>회사의 </a:t>
            </a:r>
            <a:r>
              <a:rPr lang="en-US" altLang="ko-KR" sz="874" dirty="0">
                <a:solidFill>
                  <a:srgbClr val="00338D"/>
                </a:solidFill>
                <a:latin typeface="Arial" panose="020B0604020202020204" pitchFamily="34" charset="0"/>
              </a:rPr>
              <a:t>2018 ~ 2021</a:t>
            </a:r>
            <a:r>
              <a:rPr lang="ko-KR" altLang="en-US" sz="874" dirty="0">
                <a:solidFill>
                  <a:srgbClr val="00338D"/>
                </a:solidFill>
                <a:latin typeface="Arial" panose="020B0604020202020204" pitchFamily="34" charset="0"/>
              </a:rPr>
              <a:t>년 매출액 대비 </a:t>
            </a:r>
            <a:r>
              <a:rPr lang="en-US" altLang="ko-KR" sz="874" dirty="0" err="1">
                <a:solidFill>
                  <a:srgbClr val="00338D"/>
                </a:solidFill>
                <a:latin typeface="Arial" panose="020B0604020202020204" pitchFamily="34" charset="0"/>
              </a:rPr>
              <a:t>CapEX</a:t>
            </a:r>
            <a:r>
              <a:rPr lang="ko-KR" altLang="en-US" sz="874" dirty="0">
                <a:solidFill>
                  <a:srgbClr val="00338D"/>
                </a:solidFill>
                <a:latin typeface="Arial" panose="020B0604020202020204" pitchFamily="34" charset="0"/>
              </a:rPr>
              <a:t>는 </a:t>
            </a:r>
            <a:r>
              <a:rPr lang="en-US" altLang="ko-KR" sz="874" dirty="0">
                <a:solidFill>
                  <a:srgbClr val="00338D"/>
                </a:solidFill>
                <a:latin typeface="Arial" panose="020B0604020202020204" pitchFamily="34" charset="0"/>
              </a:rPr>
              <a:t>1.3~5.4% </a:t>
            </a:r>
            <a:r>
              <a:rPr lang="ko-KR" altLang="en-US" sz="874" dirty="0">
                <a:solidFill>
                  <a:srgbClr val="00338D"/>
                </a:solidFill>
                <a:latin typeface="Arial" panose="020B0604020202020204" pitchFamily="34" charset="0"/>
              </a:rPr>
              <a:t>수준이며</a:t>
            </a:r>
            <a:r>
              <a:rPr lang="en-US" altLang="ko-KR" sz="874" dirty="0">
                <a:solidFill>
                  <a:srgbClr val="00338D"/>
                </a:solidFill>
                <a:latin typeface="Arial" panose="020B0604020202020204" pitchFamily="34" charset="0"/>
              </a:rPr>
              <a:t>, </a:t>
            </a:r>
            <a:r>
              <a:rPr lang="ko-KR" altLang="en-US" sz="874" dirty="0">
                <a:solidFill>
                  <a:srgbClr val="00338D"/>
                </a:solidFill>
                <a:latin typeface="Arial" panose="020B0604020202020204" pitchFamily="34" charset="0"/>
              </a:rPr>
              <a:t>주로 기계장치</a:t>
            </a:r>
            <a:r>
              <a:rPr lang="en-US" altLang="ko-KR" sz="874" dirty="0">
                <a:solidFill>
                  <a:srgbClr val="00338D"/>
                </a:solidFill>
                <a:latin typeface="Arial" panose="020B0604020202020204" pitchFamily="34" charset="0"/>
              </a:rPr>
              <a:t>, </a:t>
            </a:r>
            <a:r>
              <a:rPr lang="ko-KR" altLang="en-US" sz="874" dirty="0">
                <a:solidFill>
                  <a:srgbClr val="00338D"/>
                </a:solidFill>
                <a:latin typeface="Arial" panose="020B0604020202020204" pitchFamily="34" charset="0"/>
              </a:rPr>
              <a:t>시설장치</a:t>
            </a:r>
            <a:r>
              <a:rPr lang="en-US" altLang="ko-KR" sz="874" dirty="0">
                <a:solidFill>
                  <a:srgbClr val="00338D"/>
                </a:solidFill>
                <a:latin typeface="Arial" panose="020B0604020202020204" pitchFamily="34" charset="0"/>
              </a:rPr>
              <a:t>, </a:t>
            </a:r>
            <a:r>
              <a:rPr lang="ko-KR" altLang="en-US" sz="874" dirty="0">
                <a:solidFill>
                  <a:srgbClr val="00338D"/>
                </a:solidFill>
                <a:latin typeface="Arial" panose="020B0604020202020204" pitchFamily="34" charset="0"/>
              </a:rPr>
              <a:t>비품 등으로 구성됩니다</a:t>
            </a:r>
            <a:r>
              <a:rPr lang="en-US" altLang="ko-KR" sz="874" dirty="0">
                <a:solidFill>
                  <a:srgbClr val="00338D"/>
                </a:solidFill>
                <a:latin typeface="Arial" panose="020B0604020202020204" pitchFamily="34" charset="0"/>
              </a:rPr>
              <a:t>.</a:t>
            </a:r>
          </a:p>
          <a:p>
            <a:pPr marL="166507" indent="-166507">
              <a:lnSpc>
                <a:spcPct val="120000"/>
              </a:lnSpc>
              <a:buFont typeface="Arial" panose="020B0604020202020204" pitchFamily="34" charset="0"/>
              <a:buChar char="•"/>
            </a:pPr>
            <a:r>
              <a:rPr lang="en-US" altLang="ko-KR" sz="874" dirty="0">
                <a:solidFill>
                  <a:srgbClr val="00338D"/>
                </a:solidFill>
                <a:latin typeface="+mj-ea"/>
                <a:ea typeface="+mj-ea"/>
              </a:rPr>
              <a:t>2021</a:t>
            </a:r>
            <a:r>
              <a:rPr lang="ko-KR" altLang="en-US" sz="874" dirty="0">
                <a:solidFill>
                  <a:srgbClr val="00338D"/>
                </a:solidFill>
                <a:latin typeface="+mj-ea"/>
                <a:ea typeface="+mj-ea"/>
              </a:rPr>
              <a:t>년 </a:t>
            </a:r>
            <a:r>
              <a:rPr lang="en-US" altLang="ko-KR" sz="874" dirty="0">
                <a:solidFill>
                  <a:srgbClr val="00338D"/>
                </a:solidFill>
                <a:latin typeface="+mj-ea"/>
                <a:ea typeface="+mj-ea"/>
              </a:rPr>
              <a:t>Rapid </a:t>
            </a:r>
            <a:r>
              <a:rPr lang="ko-KR" altLang="en-US" sz="874" dirty="0">
                <a:solidFill>
                  <a:srgbClr val="00338D"/>
                </a:solidFill>
                <a:latin typeface="+mj-ea"/>
                <a:ea typeface="+mj-ea"/>
              </a:rPr>
              <a:t>제품 생산을 위한 반자동 포장기</a:t>
            </a:r>
            <a:r>
              <a:rPr lang="en-US" altLang="ko-KR" sz="874" dirty="0">
                <a:solidFill>
                  <a:srgbClr val="00338D"/>
                </a:solidFill>
                <a:latin typeface="+mj-ea"/>
                <a:ea typeface="+mj-ea"/>
              </a:rPr>
              <a:t>(3.1</a:t>
            </a:r>
            <a:r>
              <a:rPr lang="ko-KR" altLang="en-US" sz="874" dirty="0">
                <a:solidFill>
                  <a:srgbClr val="00338D"/>
                </a:solidFill>
                <a:latin typeface="+mj-ea"/>
                <a:ea typeface="+mj-ea"/>
              </a:rPr>
              <a:t>억</a:t>
            </a:r>
            <a:r>
              <a:rPr lang="en-US" altLang="ko-KR" sz="874" dirty="0">
                <a:solidFill>
                  <a:srgbClr val="00338D"/>
                </a:solidFill>
                <a:latin typeface="+mj-ea"/>
                <a:ea typeface="+mj-ea"/>
              </a:rPr>
              <a:t>) </a:t>
            </a:r>
            <a:r>
              <a:rPr lang="ko-KR" altLang="en-US" sz="874" dirty="0">
                <a:solidFill>
                  <a:srgbClr val="00338D"/>
                </a:solidFill>
                <a:latin typeface="+mj-ea"/>
                <a:ea typeface="+mj-ea"/>
              </a:rPr>
              <a:t>및 금형</a:t>
            </a:r>
            <a:r>
              <a:rPr lang="en-US" altLang="ko-KR" sz="874" dirty="0">
                <a:solidFill>
                  <a:srgbClr val="00338D"/>
                </a:solidFill>
                <a:latin typeface="+mj-ea"/>
                <a:ea typeface="+mj-ea"/>
              </a:rPr>
              <a:t>(0.5</a:t>
            </a:r>
            <a:r>
              <a:rPr lang="ko-KR" altLang="en-US" sz="874" dirty="0">
                <a:solidFill>
                  <a:srgbClr val="00338D"/>
                </a:solidFill>
                <a:latin typeface="+mj-ea"/>
                <a:ea typeface="+mj-ea"/>
              </a:rPr>
              <a:t>억</a:t>
            </a:r>
            <a:r>
              <a:rPr lang="en-US" altLang="ko-KR" sz="874" dirty="0">
                <a:solidFill>
                  <a:srgbClr val="00338D"/>
                </a:solidFill>
                <a:latin typeface="+mj-ea"/>
                <a:ea typeface="+mj-ea"/>
              </a:rPr>
              <a:t>) </a:t>
            </a:r>
            <a:r>
              <a:rPr lang="ko-KR" altLang="en-US" sz="874" dirty="0">
                <a:solidFill>
                  <a:srgbClr val="00338D"/>
                </a:solidFill>
                <a:latin typeface="+mj-ea"/>
                <a:ea typeface="+mj-ea"/>
              </a:rPr>
              <a:t>취득으로 평균 대비 확장 </a:t>
            </a:r>
            <a:r>
              <a:rPr lang="en-US" altLang="ko-KR" sz="874" dirty="0">
                <a:solidFill>
                  <a:srgbClr val="00338D"/>
                </a:solidFill>
                <a:latin typeface="+mj-ea"/>
                <a:ea typeface="+mj-ea"/>
              </a:rPr>
              <a:t>CAPEX</a:t>
            </a:r>
            <a:r>
              <a:rPr lang="ko-KR" altLang="en-US" sz="874" dirty="0">
                <a:solidFill>
                  <a:srgbClr val="00338D"/>
                </a:solidFill>
                <a:latin typeface="+mj-ea"/>
                <a:ea typeface="+mj-ea"/>
              </a:rPr>
              <a:t>가 증가하였습니다</a:t>
            </a:r>
            <a:r>
              <a:rPr lang="en-US" altLang="ko-KR" sz="874" dirty="0">
                <a:solidFill>
                  <a:srgbClr val="00338D"/>
                </a:solidFill>
                <a:latin typeface="+mj-ea"/>
                <a:ea typeface="+mj-ea"/>
              </a:rPr>
              <a:t>.</a:t>
            </a:r>
            <a:endParaRPr lang="en-US" altLang="ko-KR" sz="874" dirty="0">
              <a:solidFill>
                <a:srgbClr val="00338D"/>
              </a:solidFill>
              <a:latin typeface="Arial" panose="020B0604020202020204" pitchFamily="34" charset="0"/>
              <a:ea typeface="맑은 고딕" panose="020B0503020000020004" pitchFamily="50" charset="-127"/>
            </a:endParaRPr>
          </a:p>
        </p:txBody>
      </p:sp>
      <p:pic>
        <p:nvPicPr>
          <p:cNvPr id="27" name="그림 26">
            <a:extLst>
              <a:ext uri="{FF2B5EF4-FFF2-40B4-BE49-F238E27FC236}">
                <a16:creationId xmlns:a16="http://schemas.microsoft.com/office/drawing/2014/main" id="{345478D4-C360-4167-95BF-A302DE0E6055}"/>
              </a:ext>
            </a:extLst>
          </p:cNvPr>
          <p:cNvPicPr>
            <a:picLocks noChangeAspect="1" noChangeArrowheads="1"/>
            <a:extLst>
              <a:ext uri="{84589F7E-364E-4C9E-8A38-B11213B215E9}">
                <a14:cameraTool xmlns:a14="http://schemas.microsoft.com/office/drawing/2010/main" cellRange="$B$2:$H$8"/>
              </a:ext>
            </a:extLst>
          </p:cNvPicPr>
          <p:nvPr/>
        </p:nvPicPr>
        <p:blipFill>
          <a:blip r:embed="rId4"/>
          <a:srcRect/>
          <a:stretch>
            <a:fillRect/>
          </a:stretch>
        </p:blipFill>
        <p:spPr bwMode="auto">
          <a:xfrm>
            <a:off x="4213465" y="1488193"/>
            <a:ext cx="3766926" cy="1012866"/>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30" name="TextBox 8">
            <a:extLst>
              <a:ext uri="{FF2B5EF4-FFF2-40B4-BE49-F238E27FC236}">
                <a16:creationId xmlns:a16="http://schemas.microsoft.com/office/drawing/2014/main" id="{EAE74524-D484-47D6-8C9B-6A33239AC8EA}"/>
              </a:ext>
            </a:extLst>
          </p:cNvPr>
          <p:cNvSpPr txBox="1"/>
          <p:nvPr/>
        </p:nvSpPr>
        <p:spPr>
          <a:xfrm>
            <a:off x="414635" y="5860480"/>
            <a:ext cx="2862030" cy="188284"/>
          </a:xfrm>
          <a:prstGeom prst="rect">
            <a:avLst/>
          </a:prstGeom>
          <a:noFill/>
        </p:spPr>
        <p:txBody>
          <a:bodyPr wrap="square" lIns="53036" tIns="53036" rIns="53036" bIns="53036"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78"/>
              </a:lnSpc>
              <a:spcAft>
                <a:spcPts val="583"/>
              </a:spcAft>
            </a:pPr>
            <a:r>
              <a:rPr lang="en-US" altLang="ko-KR" sz="583" i="1" dirty="0">
                <a:solidFill>
                  <a:schemeClr val="tx2"/>
                </a:solidFill>
              </a:rPr>
              <a:t>Source: </a:t>
            </a:r>
            <a:r>
              <a:rPr lang="ko-KR" altLang="en-US" sz="583" i="1" dirty="0">
                <a:solidFill>
                  <a:schemeClr val="tx2"/>
                </a:solidFill>
              </a:rPr>
              <a:t>회사제공자료</a:t>
            </a:r>
            <a:endParaRPr lang="en-US" altLang="ko-KR" sz="583" i="1" dirty="0">
              <a:solidFill>
                <a:schemeClr val="tx2"/>
              </a:solidFill>
            </a:endParaRPr>
          </a:p>
          <a:p>
            <a:pPr>
              <a:lnSpc>
                <a:spcPts val="78"/>
              </a:lnSpc>
              <a:spcAft>
                <a:spcPts val="583"/>
              </a:spcAft>
            </a:pPr>
            <a:r>
              <a:rPr lang="en-US" altLang="ko-KR" sz="583" i="1" dirty="0">
                <a:solidFill>
                  <a:schemeClr val="tx2"/>
                </a:solidFill>
              </a:rPr>
              <a:t>Note: </a:t>
            </a:r>
            <a:r>
              <a:rPr lang="ko-KR" altLang="en-US" sz="583" i="1" dirty="0">
                <a:solidFill>
                  <a:schemeClr val="tx2"/>
                </a:solidFill>
              </a:rPr>
              <a:t>가동률은 회사제시 연간  </a:t>
            </a:r>
            <a:r>
              <a:rPr lang="en-US" altLang="ko-KR" sz="583" i="1" dirty="0" err="1">
                <a:solidFill>
                  <a:schemeClr val="tx2"/>
                </a:solidFill>
              </a:rPr>
              <a:t>Capa</a:t>
            </a:r>
            <a:r>
              <a:rPr lang="ko-KR" altLang="en-US" sz="583" i="1" dirty="0">
                <a:solidFill>
                  <a:schemeClr val="tx2"/>
                </a:solidFill>
              </a:rPr>
              <a:t>를 </a:t>
            </a:r>
            <a:r>
              <a:rPr lang="en-US" altLang="ko-KR" sz="583" i="1" dirty="0">
                <a:solidFill>
                  <a:schemeClr val="tx2"/>
                </a:solidFill>
              </a:rPr>
              <a:t> 6</a:t>
            </a:r>
            <a:r>
              <a:rPr lang="ko-KR" altLang="en-US" sz="583" i="1" dirty="0">
                <a:solidFill>
                  <a:schemeClr val="tx2"/>
                </a:solidFill>
              </a:rPr>
              <a:t>개월 기준으로 환산하여 계산하였습니다</a:t>
            </a:r>
            <a:r>
              <a:rPr lang="en-US" altLang="ko-KR" sz="583" i="1" dirty="0">
                <a:solidFill>
                  <a:schemeClr val="tx2"/>
                </a:solidFill>
              </a:rPr>
              <a:t>.</a:t>
            </a:r>
          </a:p>
        </p:txBody>
      </p:sp>
      <p:grpSp>
        <p:nvGrpSpPr>
          <p:cNvPr id="2" name="그룹 1">
            <a:extLst>
              <a:ext uri="{FF2B5EF4-FFF2-40B4-BE49-F238E27FC236}">
                <a16:creationId xmlns:a16="http://schemas.microsoft.com/office/drawing/2014/main" id="{552BF4D1-A3B7-40F8-BBBB-351843C381A8}"/>
              </a:ext>
            </a:extLst>
          </p:cNvPr>
          <p:cNvGrpSpPr/>
          <p:nvPr/>
        </p:nvGrpSpPr>
        <p:grpSpPr>
          <a:xfrm>
            <a:off x="414635" y="1488193"/>
            <a:ext cx="3688574" cy="3132116"/>
            <a:chOff x="458004" y="1814212"/>
            <a:chExt cx="4182091" cy="3551181"/>
          </a:xfrm>
        </p:grpSpPr>
        <p:pic>
          <p:nvPicPr>
            <p:cNvPr id="15" name="그림 14">
              <a:extLst>
                <a:ext uri="{FF2B5EF4-FFF2-40B4-BE49-F238E27FC236}">
                  <a16:creationId xmlns:a16="http://schemas.microsoft.com/office/drawing/2014/main" id="{89AB6497-C451-467A-80DB-BD77900060AF}"/>
                </a:ext>
              </a:extLst>
            </p:cNvPr>
            <p:cNvPicPr>
              <a:picLocks noChangeAspect="1" noChangeArrowheads="1"/>
              <a:extLst>
                <a:ext uri="{84589F7E-364E-4C9E-8A38-B11213B215E9}">
                  <a14:cameraTool xmlns:a14="http://schemas.microsoft.com/office/drawing/2010/main" cellRange="$B$3:$F$36"/>
                </a:ext>
              </a:extLst>
            </p:cNvPicPr>
            <p:nvPr/>
          </p:nvPicPr>
          <p:blipFill>
            <a:blip r:embed="rId5"/>
            <a:srcRect/>
            <a:stretch>
              <a:fillRect/>
            </a:stretch>
          </p:blipFill>
          <p:spPr bwMode="auto">
            <a:xfrm>
              <a:off x="467837" y="1814212"/>
              <a:ext cx="4172258" cy="3551181"/>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19" name="Rounded Rectangle 2">
              <a:extLst>
                <a:ext uri="{FF2B5EF4-FFF2-40B4-BE49-F238E27FC236}">
                  <a16:creationId xmlns:a16="http://schemas.microsoft.com/office/drawing/2014/main" id="{FD98B76E-8C67-4C28-AADE-437B628CD78F}"/>
                </a:ext>
              </a:extLst>
            </p:cNvPr>
            <p:cNvSpPr/>
            <p:nvPr>
              <p:custDataLst>
                <p:tags r:id="rId1"/>
              </p:custDataLst>
            </p:nvPr>
          </p:nvSpPr>
          <p:spPr>
            <a:xfrm>
              <a:off x="458004" y="2816500"/>
              <a:ext cx="4172258" cy="20880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t" anchorCtr="0"/>
            <a:lstStyle/>
            <a:p>
              <a:pPr latinLnBrk="1"/>
              <a:endParaRPr lang="en-US" altLang="ko-KR" sz="680" b="1" dirty="0">
                <a:solidFill>
                  <a:schemeClr val="tx1"/>
                </a:solidFill>
              </a:endParaRPr>
            </a:p>
          </p:txBody>
        </p:sp>
      </p:grpSp>
      <p:pic>
        <p:nvPicPr>
          <p:cNvPr id="22" name="그림 21">
            <a:extLst>
              <a:ext uri="{FF2B5EF4-FFF2-40B4-BE49-F238E27FC236}">
                <a16:creationId xmlns:a16="http://schemas.microsoft.com/office/drawing/2014/main" id="{BEFDCAB3-0177-43B2-AFC7-440B942FE34D}"/>
              </a:ext>
            </a:extLst>
          </p:cNvPr>
          <p:cNvPicPr>
            <a:picLocks noChangeAspect="1" noChangeArrowheads="1"/>
            <a:extLst>
              <a:ext uri="{84589F7E-364E-4C9E-8A38-B11213B215E9}">
                <a14:cameraTool xmlns:a14="http://schemas.microsoft.com/office/drawing/2010/main" cellRange="$B$2:$E$17"/>
              </a:ext>
            </a:extLst>
          </p:cNvPicPr>
          <p:nvPr/>
        </p:nvPicPr>
        <p:blipFill>
          <a:blip r:embed="rId6"/>
          <a:srcRect/>
          <a:stretch>
            <a:fillRect/>
          </a:stretch>
        </p:blipFill>
        <p:spPr bwMode="auto">
          <a:xfrm>
            <a:off x="423306" y="4651534"/>
            <a:ext cx="3679901" cy="1157308"/>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grpSp>
        <p:nvGrpSpPr>
          <p:cNvPr id="4" name="그룹 3">
            <a:extLst>
              <a:ext uri="{FF2B5EF4-FFF2-40B4-BE49-F238E27FC236}">
                <a16:creationId xmlns:a16="http://schemas.microsoft.com/office/drawing/2014/main" id="{B6FAB289-BF9D-4F36-8124-2D36390346E2}"/>
              </a:ext>
            </a:extLst>
          </p:cNvPr>
          <p:cNvGrpSpPr/>
          <p:nvPr/>
        </p:nvGrpSpPr>
        <p:grpSpPr>
          <a:xfrm>
            <a:off x="4225019" y="3395397"/>
            <a:ext cx="3932986" cy="594691"/>
            <a:chOff x="4768032" y="3849688"/>
            <a:chExt cx="4459205" cy="674258"/>
          </a:xfrm>
        </p:grpSpPr>
        <p:sp>
          <p:nvSpPr>
            <p:cNvPr id="29" name="Rounded Rectangle 2">
              <a:extLst>
                <a:ext uri="{FF2B5EF4-FFF2-40B4-BE49-F238E27FC236}">
                  <a16:creationId xmlns:a16="http://schemas.microsoft.com/office/drawing/2014/main" id="{49DB0ABA-B5F4-4169-B95C-CE05E1E5CD64}"/>
                </a:ext>
              </a:extLst>
            </p:cNvPr>
            <p:cNvSpPr/>
            <p:nvPr/>
          </p:nvSpPr>
          <p:spPr>
            <a:xfrm>
              <a:off x="4824653" y="3903925"/>
              <a:ext cx="4402584" cy="620021"/>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89421" indent="-78629">
                <a:lnSpc>
                  <a:spcPct val="120000"/>
                </a:lnSpc>
                <a:buFont typeface="Wingdings" panose="05000000000000000000" pitchFamily="2" charset="2"/>
                <a:buChar char="ü"/>
                <a:tabLst>
                  <a:tab pos="89421" algn="l"/>
                </a:tabLst>
              </a:pPr>
              <a:r>
                <a:rPr lang="ko-KR" altLang="en-US" sz="679" dirty="0">
                  <a:solidFill>
                    <a:schemeClr val="tx1"/>
                  </a:solidFill>
                  <a:latin typeface="+mn-ea"/>
                  <a:sym typeface="Wingdings" panose="05000000000000000000" pitchFamily="2" charset="2"/>
                </a:rPr>
                <a:t>회사는 인체용 </a:t>
              </a:r>
              <a:r>
                <a:rPr lang="en-US" altLang="ko-KR" sz="679" dirty="0">
                  <a:solidFill>
                    <a:schemeClr val="tx1"/>
                  </a:solidFill>
                  <a:latin typeface="+mn-ea"/>
                  <a:sym typeface="Wingdings" panose="05000000000000000000" pitchFamily="2" charset="2"/>
                </a:rPr>
                <a:t>COVID19 </a:t>
              </a:r>
              <a:r>
                <a:rPr lang="ko-KR" altLang="en-US" sz="679" dirty="0">
                  <a:solidFill>
                    <a:schemeClr val="tx1"/>
                  </a:solidFill>
                  <a:latin typeface="+mn-ea"/>
                  <a:sym typeface="Wingdings" panose="05000000000000000000" pitchFamily="2" charset="2"/>
                </a:rPr>
                <a:t>진단키트 생산을 위한 </a:t>
              </a:r>
              <a:r>
                <a:rPr lang="en-US" altLang="ko-KR" sz="679" dirty="0">
                  <a:solidFill>
                    <a:schemeClr val="tx1"/>
                  </a:solidFill>
                  <a:latin typeface="+mn-ea"/>
                  <a:sym typeface="Wingdings" panose="05000000000000000000" pitchFamily="2" charset="2"/>
                </a:rPr>
                <a:t>GMP</a:t>
              </a:r>
              <a:r>
                <a:rPr lang="ko-KR" altLang="en-US" sz="679" dirty="0">
                  <a:solidFill>
                    <a:schemeClr val="tx1"/>
                  </a:solidFill>
                  <a:latin typeface="+mn-ea"/>
                  <a:sym typeface="Wingdings" panose="05000000000000000000" pitchFamily="2" charset="2"/>
                </a:rPr>
                <a:t> 승인을 득하기 위해</a:t>
              </a:r>
              <a:r>
                <a:rPr lang="en-US" altLang="ko-KR" sz="679" dirty="0">
                  <a:solidFill>
                    <a:schemeClr val="tx1"/>
                  </a:solidFill>
                  <a:latin typeface="+mn-ea"/>
                  <a:sym typeface="Wingdings" panose="05000000000000000000" pitchFamily="2" charset="2"/>
                </a:rPr>
                <a:t> 2021</a:t>
              </a:r>
              <a:r>
                <a:rPr lang="ko-KR" altLang="en-US" sz="679" dirty="0">
                  <a:solidFill>
                    <a:schemeClr val="tx1"/>
                  </a:solidFill>
                  <a:latin typeface="+mn-ea"/>
                  <a:sym typeface="Wingdings" panose="05000000000000000000" pitchFamily="2" charset="2"/>
                </a:rPr>
                <a:t>년 중 시설 및 장비 투자를 계획하였으나</a:t>
              </a:r>
              <a:r>
                <a:rPr lang="en-US" altLang="ko-KR" sz="679" dirty="0">
                  <a:solidFill>
                    <a:schemeClr val="tx1"/>
                  </a:solidFill>
                  <a:latin typeface="+mn-ea"/>
                  <a:sym typeface="Wingdings" panose="05000000000000000000" pitchFamily="2" charset="2"/>
                </a:rPr>
                <a:t>, </a:t>
              </a:r>
              <a:r>
                <a:rPr lang="ko-KR" altLang="en-US" sz="679" dirty="0">
                  <a:solidFill>
                    <a:schemeClr val="tx1"/>
                  </a:solidFill>
                  <a:latin typeface="+mn-ea"/>
                  <a:sym typeface="Wingdings" panose="05000000000000000000" pitchFamily="2" charset="2"/>
                </a:rPr>
                <a:t>용도별 </a:t>
              </a:r>
              <a:r>
                <a:rPr lang="en-US" altLang="ko-KR" sz="679" dirty="0">
                  <a:solidFill>
                    <a:schemeClr val="tx1"/>
                  </a:solidFill>
                  <a:latin typeface="+mn-ea"/>
                  <a:sym typeface="Wingdings" panose="05000000000000000000" pitchFamily="2" charset="2"/>
                </a:rPr>
                <a:t>Inventory </a:t>
              </a:r>
              <a:r>
                <a:rPr lang="ko-KR" altLang="en-US" sz="679" dirty="0">
                  <a:solidFill>
                    <a:schemeClr val="tx1"/>
                  </a:solidFill>
                  <a:latin typeface="+mn-ea"/>
                  <a:sym typeface="Wingdings" panose="05000000000000000000" pitchFamily="2" charset="2"/>
                </a:rPr>
                <a:t>구획 구분으로 추가로 시설 확보 문제를 해결하여</a:t>
              </a:r>
              <a:r>
                <a:rPr lang="en-US" altLang="ko-KR" sz="679" dirty="0">
                  <a:solidFill>
                    <a:schemeClr val="tx1"/>
                  </a:solidFill>
                  <a:latin typeface="+mn-ea"/>
                  <a:sym typeface="Wingdings" panose="05000000000000000000" pitchFamily="2" charset="2"/>
                </a:rPr>
                <a:t> </a:t>
              </a:r>
              <a:r>
                <a:rPr lang="ko-KR" altLang="en-US" sz="679" dirty="0">
                  <a:solidFill>
                    <a:schemeClr val="tx1"/>
                  </a:solidFill>
                  <a:latin typeface="+mn-ea"/>
                  <a:sym typeface="Wingdings" panose="05000000000000000000" pitchFamily="2" charset="2"/>
                </a:rPr>
                <a:t>장비 관련 투자 </a:t>
              </a:r>
              <a:r>
                <a:rPr lang="en-US" altLang="ko-KR" sz="679" dirty="0">
                  <a:solidFill>
                    <a:schemeClr val="tx1"/>
                  </a:solidFill>
                  <a:latin typeface="+mn-ea"/>
                  <a:sym typeface="Wingdings" panose="05000000000000000000" pitchFamily="2" charset="2"/>
                </a:rPr>
                <a:t>6.9</a:t>
              </a:r>
              <a:r>
                <a:rPr lang="ko-KR" altLang="en-US" sz="679">
                  <a:solidFill>
                    <a:schemeClr val="tx1"/>
                  </a:solidFill>
                  <a:latin typeface="+mn-ea"/>
                  <a:sym typeface="Wingdings" panose="05000000000000000000" pitchFamily="2" charset="2"/>
                </a:rPr>
                <a:t>억만 집행됨</a:t>
              </a:r>
              <a:r>
                <a:rPr lang="en-US" altLang="ko-KR" sz="679">
                  <a:solidFill>
                    <a:schemeClr val="tx1"/>
                  </a:solidFill>
                  <a:latin typeface="+mn-ea"/>
                  <a:sym typeface="Wingdings" panose="05000000000000000000" pitchFamily="2" charset="2"/>
                </a:rPr>
                <a:t>.</a:t>
              </a:r>
              <a:endParaRPr lang="en-US" altLang="ko-KR" sz="679" dirty="0">
                <a:solidFill>
                  <a:schemeClr val="tx1"/>
                </a:solidFill>
                <a:latin typeface="Arial" panose="020B0604020202020204" pitchFamily="34" charset="0"/>
                <a:ea typeface="맑은 고딕" panose="020B0503020000020004" pitchFamily="50" charset="-127"/>
              </a:endParaRPr>
            </a:p>
          </p:txBody>
        </p:sp>
        <p:sp>
          <p:nvSpPr>
            <p:cNvPr id="31" name="타원 30">
              <a:extLst>
                <a:ext uri="{FF2B5EF4-FFF2-40B4-BE49-F238E27FC236}">
                  <a16:creationId xmlns:a16="http://schemas.microsoft.com/office/drawing/2014/main" id="{606E29ED-0DDE-4D6A-87C7-60FDE16854CA}"/>
                </a:ext>
              </a:extLst>
            </p:cNvPr>
            <p:cNvSpPr/>
            <p:nvPr/>
          </p:nvSpPr>
          <p:spPr>
            <a:xfrm>
              <a:off x="4768032" y="3849688"/>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17" dirty="0">
                  <a:solidFill>
                    <a:srgbClr val="FFFFFF"/>
                  </a:solidFill>
                  <a:latin typeface=""/>
                  <a:cs typeface="KPMG Extralight"/>
                </a:rPr>
                <a:t>2</a:t>
              </a:r>
              <a:endParaRPr lang="ko-KR" altLang="en-US" sz="617" dirty="0">
                <a:solidFill>
                  <a:srgbClr val="FFFFFF"/>
                </a:solidFill>
                <a:latin typeface=""/>
                <a:cs typeface="KPMG Extralight"/>
              </a:endParaRPr>
            </a:p>
          </p:txBody>
        </p:sp>
      </p:grpSp>
      <p:grpSp>
        <p:nvGrpSpPr>
          <p:cNvPr id="6" name="그룹 5">
            <a:extLst>
              <a:ext uri="{FF2B5EF4-FFF2-40B4-BE49-F238E27FC236}">
                <a16:creationId xmlns:a16="http://schemas.microsoft.com/office/drawing/2014/main" id="{C3B4DF49-C397-4190-A419-2751A356615D}"/>
              </a:ext>
            </a:extLst>
          </p:cNvPr>
          <p:cNvGrpSpPr/>
          <p:nvPr/>
        </p:nvGrpSpPr>
        <p:grpSpPr>
          <a:xfrm>
            <a:off x="4225018" y="4109857"/>
            <a:ext cx="3932985" cy="1181735"/>
            <a:chOff x="4768032" y="4659740"/>
            <a:chExt cx="4459204" cy="1339847"/>
          </a:xfrm>
        </p:grpSpPr>
        <p:sp>
          <p:nvSpPr>
            <p:cNvPr id="28" name="Rounded Rectangle 2">
              <a:extLst>
                <a:ext uri="{FF2B5EF4-FFF2-40B4-BE49-F238E27FC236}">
                  <a16:creationId xmlns:a16="http://schemas.microsoft.com/office/drawing/2014/main" id="{5DD6CBA2-1BDA-42D7-85AF-847A5EE89892}"/>
                </a:ext>
              </a:extLst>
            </p:cNvPr>
            <p:cNvSpPr/>
            <p:nvPr/>
          </p:nvSpPr>
          <p:spPr>
            <a:xfrm>
              <a:off x="4824653" y="4687436"/>
              <a:ext cx="4402583" cy="1312151"/>
            </a:xfrm>
            <a:prstGeom prst="roundRect">
              <a:avLst>
                <a:gd name="adj" fmla="val 5307"/>
              </a:avLst>
            </a:prstGeom>
            <a:solidFill>
              <a:srgbClr val="00338D">
                <a:alpha val="5000"/>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89421" indent="-78629">
                <a:lnSpc>
                  <a:spcPct val="120000"/>
                </a:lnSpc>
                <a:buFont typeface="Wingdings" panose="05000000000000000000" pitchFamily="2" charset="2"/>
                <a:buChar char="ü"/>
                <a:tabLst>
                  <a:tab pos="89421" algn="l"/>
                </a:tabLst>
              </a:pPr>
              <a:r>
                <a:rPr lang="ko-KR" altLang="en-US" sz="679" dirty="0">
                  <a:solidFill>
                    <a:schemeClr val="tx1"/>
                  </a:solidFill>
                  <a:latin typeface="+mj-ea"/>
                  <a:sym typeface="Wingdings" panose="05000000000000000000" pitchFamily="2" charset="2"/>
                </a:rPr>
                <a:t>회사는 고용 증대 및 근로시간을 연장을 통해 생산량 조정이 가능하므로</a:t>
              </a:r>
              <a:r>
                <a:rPr lang="en-US" altLang="ko-KR" sz="679" dirty="0">
                  <a:solidFill>
                    <a:schemeClr val="tx1"/>
                  </a:solidFill>
                  <a:latin typeface="+mj-ea"/>
                  <a:sym typeface="Wingdings" panose="05000000000000000000" pitchFamily="2" charset="2"/>
                </a:rPr>
                <a:t>,</a:t>
              </a:r>
              <a:r>
                <a:rPr lang="ko-KR" altLang="en-US" sz="679" dirty="0">
                  <a:solidFill>
                    <a:schemeClr val="tx1"/>
                  </a:solidFill>
                  <a:latin typeface="+mj-ea"/>
                  <a:sym typeface="Wingdings" panose="05000000000000000000" pitchFamily="2" charset="2"/>
                </a:rPr>
                <a:t> 향후 </a:t>
              </a:r>
              <a:r>
                <a:rPr lang="en-US" altLang="ko-KR" sz="679" dirty="0">
                  <a:solidFill>
                    <a:schemeClr val="tx1"/>
                  </a:solidFill>
                  <a:latin typeface="+mj-ea"/>
                  <a:sym typeface="Wingdings" panose="05000000000000000000" pitchFamily="2" charset="2"/>
                </a:rPr>
                <a:t>2~3</a:t>
              </a:r>
              <a:r>
                <a:rPr lang="ko-KR" altLang="en-US" sz="679" dirty="0">
                  <a:solidFill>
                    <a:schemeClr val="tx1"/>
                  </a:solidFill>
                  <a:latin typeface="+mj-ea"/>
                  <a:sym typeface="Wingdings" panose="05000000000000000000" pitchFamily="2" charset="2"/>
                </a:rPr>
                <a:t>년내 </a:t>
              </a:r>
              <a:r>
                <a:rPr lang="en-US" altLang="ko-KR" sz="679" dirty="0">
                  <a:solidFill>
                    <a:schemeClr val="tx1"/>
                  </a:solidFill>
                  <a:latin typeface="+mj-ea"/>
                  <a:sym typeface="Wingdings" panose="05000000000000000000" pitchFamily="2" charset="2"/>
                </a:rPr>
                <a:t>Capacity </a:t>
              </a:r>
              <a:r>
                <a:rPr lang="ko-KR" altLang="en-US" sz="679" dirty="0">
                  <a:solidFill>
                    <a:schemeClr val="tx1"/>
                  </a:solidFill>
                  <a:latin typeface="+mj-ea"/>
                  <a:sym typeface="Wingdings" panose="05000000000000000000" pitchFamily="2" charset="2"/>
                </a:rPr>
                <a:t>확장을 위한 별도 설비투자 </a:t>
              </a:r>
              <a:r>
                <a:rPr lang="ko-KR" altLang="en-US" sz="679">
                  <a:solidFill>
                    <a:schemeClr val="tx1"/>
                  </a:solidFill>
                  <a:latin typeface="+mj-ea"/>
                  <a:sym typeface="Wingdings" panose="05000000000000000000" pitchFamily="2" charset="2"/>
                </a:rPr>
                <a:t>계획은 없음</a:t>
              </a:r>
              <a:r>
                <a:rPr lang="en-US" altLang="ko-KR" sz="679">
                  <a:solidFill>
                    <a:schemeClr val="tx1"/>
                  </a:solidFill>
                  <a:latin typeface="+mj-ea"/>
                  <a:sym typeface="Wingdings" panose="05000000000000000000" pitchFamily="2" charset="2"/>
                </a:rPr>
                <a:t>.</a:t>
              </a:r>
              <a:endParaRPr lang="en-US" altLang="ko-KR" sz="679" dirty="0">
                <a:solidFill>
                  <a:schemeClr val="tx1"/>
                </a:solidFill>
                <a:latin typeface="+mj-ea"/>
                <a:sym typeface="Wingdings" panose="05000000000000000000" pitchFamily="2" charset="2"/>
              </a:endParaRPr>
            </a:p>
            <a:p>
              <a:pPr marL="89421" indent="-78629">
                <a:lnSpc>
                  <a:spcPct val="120000"/>
                </a:lnSpc>
                <a:buFont typeface="Wingdings" panose="05000000000000000000" pitchFamily="2" charset="2"/>
                <a:buChar char="ü"/>
                <a:tabLst>
                  <a:tab pos="89421" algn="l"/>
                </a:tabLst>
              </a:pPr>
              <a:endParaRPr lang="en-US" altLang="ko-KR" sz="679" dirty="0">
                <a:solidFill>
                  <a:schemeClr val="tx1"/>
                </a:solidFill>
                <a:latin typeface="+mj-ea"/>
                <a:sym typeface="Wingdings" panose="05000000000000000000" pitchFamily="2" charset="2"/>
              </a:endParaRPr>
            </a:p>
            <a:p>
              <a:pPr marL="89421" indent="-78629">
                <a:lnSpc>
                  <a:spcPct val="120000"/>
                </a:lnSpc>
                <a:buFont typeface="Wingdings" panose="05000000000000000000" pitchFamily="2" charset="2"/>
                <a:buChar char="ü"/>
                <a:tabLst>
                  <a:tab pos="89421" algn="l"/>
                </a:tabLst>
              </a:pPr>
              <a:r>
                <a:rPr lang="en-US" altLang="ko-KR" sz="679" dirty="0" err="1">
                  <a:solidFill>
                    <a:schemeClr val="tx1"/>
                  </a:solidFill>
                  <a:latin typeface="+mj-ea"/>
                </a:rPr>
                <a:t>CapEX</a:t>
              </a:r>
              <a:r>
                <a:rPr lang="en-US" altLang="ko-KR" sz="679" dirty="0">
                  <a:solidFill>
                    <a:schemeClr val="tx1"/>
                  </a:solidFill>
                  <a:latin typeface="+mj-ea"/>
                </a:rPr>
                <a:t> </a:t>
              </a:r>
              <a:r>
                <a:rPr lang="ko-KR" altLang="en-US" sz="679" dirty="0">
                  <a:solidFill>
                    <a:schemeClr val="tx1"/>
                  </a:solidFill>
                  <a:latin typeface="+mj-ea"/>
                </a:rPr>
                <a:t>계획에는 반영되어 있지 않으나</a:t>
              </a:r>
              <a:r>
                <a:rPr lang="en-US" altLang="ko-KR" sz="679" dirty="0">
                  <a:solidFill>
                    <a:schemeClr val="tx1"/>
                  </a:solidFill>
                  <a:latin typeface="+mj-ea"/>
                </a:rPr>
                <a:t>, Rapid </a:t>
              </a:r>
              <a:r>
                <a:rPr lang="ko-KR" altLang="en-US" sz="679" dirty="0">
                  <a:solidFill>
                    <a:schemeClr val="tx1"/>
                  </a:solidFill>
                  <a:latin typeface="+mj-ea"/>
                </a:rPr>
                <a:t>제품의 경우 생산설비 자동화를 통해 원가절감이 가능하고 향후 인체용 </a:t>
              </a:r>
              <a:r>
                <a:rPr lang="en-US" altLang="ko-KR" sz="679" dirty="0">
                  <a:solidFill>
                    <a:schemeClr val="tx1"/>
                  </a:solidFill>
                  <a:latin typeface="+mj-ea"/>
                </a:rPr>
                <a:t>COVID </a:t>
              </a:r>
              <a:r>
                <a:rPr lang="ko-KR" altLang="en-US" sz="679" dirty="0">
                  <a:solidFill>
                    <a:schemeClr val="tx1"/>
                  </a:solidFill>
                  <a:latin typeface="+mj-ea"/>
                </a:rPr>
                <a:t>진단키트의 수요가 확대 될 경우</a:t>
              </a:r>
              <a:r>
                <a:rPr lang="en-US" altLang="ko-KR" sz="679" dirty="0">
                  <a:solidFill>
                    <a:schemeClr val="tx1"/>
                  </a:solidFill>
                  <a:latin typeface="+mj-ea"/>
                </a:rPr>
                <a:t> </a:t>
              </a:r>
              <a:r>
                <a:rPr lang="ko-KR" altLang="en-US" sz="679" dirty="0">
                  <a:solidFill>
                    <a:schemeClr val="tx1"/>
                  </a:solidFill>
                  <a:latin typeface="+mj-ea"/>
                </a:rPr>
                <a:t>신규라인 설치</a:t>
              </a:r>
              <a:r>
                <a:rPr lang="en-US" altLang="ko-KR" sz="679" dirty="0">
                  <a:solidFill>
                    <a:schemeClr val="tx1"/>
                  </a:solidFill>
                  <a:latin typeface="+mj-ea"/>
                </a:rPr>
                <a:t> </a:t>
              </a:r>
              <a:r>
                <a:rPr lang="ko-KR" altLang="en-US" sz="679" dirty="0">
                  <a:solidFill>
                    <a:schemeClr val="tx1"/>
                  </a:solidFill>
                  <a:latin typeface="+mj-ea"/>
                </a:rPr>
                <a:t>관련 추가 </a:t>
              </a:r>
              <a:r>
                <a:rPr lang="en-US" altLang="ko-KR" sz="679" dirty="0" err="1">
                  <a:solidFill>
                    <a:schemeClr val="tx1"/>
                  </a:solidFill>
                  <a:latin typeface="+mj-ea"/>
                </a:rPr>
                <a:t>CapEX</a:t>
              </a:r>
              <a:r>
                <a:rPr lang="ko-KR" altLang="en-US" sz="679" dirty="0">
                  <a:solidFill>
                    <a:schemeClr val="tx1"/>
                  </a:solidFill>
                  <a:latin typeface="+mj-ea"/>
                </a:rPr>
                <a:t>가 필요한 상황이므로</a:t>
              </a:r>
              <a:r>
                <a:rPr lang="en-US" altLang="ko-KR" sz="679" dirty="0">
                  <a:solidFill>
                    <a:schemeClr val="tx1"/>
                  </a:solidFill>
                  <a:latin typeface="+mj-ea"/>
                </a:rPr>
                <a:t>, Valuation </a:t>
              </a:r>
              <a:r>
                <a:rPr lang="ko-KR" altLang="en-US" sz="679" dirty="0">
                  <a:solidFill>
                    <a:schemeClr val="tx1"/>
                  </a:solidFill>
                  <a:latin typeface="+mj-ea"/>
                </a:rPr>
                <a:t>시 시나리오에 따른 추가 </a:t>
              </a:r>
              <a:r>
                <a:rPr lang="ko-KR" altLang="en-US" sz="679">
                  <a:solidFill>
                    <a:schemeClr val="tx1"/>
                  </a:solidFill>
                  <a:latin typeface="+mj-ea"/>
                </a:rPr>
                <a:t>고려가 필요함</a:t>
              </a:r>
              <a:r>
                <a:rPr lang="en-US" altLang="ko-KR" sz="679">
                  <a:solidFill>
                    <a:schemeClr val="tx1"/>
                  </a:solidFill>
                  <a:latin typeface="+mj-ea"/>
                </a:rPr>
                <a:t>. </a:t>
              </a:r>
              <a:r>
                <a:rPr lang="ko-KR" altLang="en-US" sz="679" dirty="0">
                  <a:solidFill>
                    <a:schemeClr val="tx1"/>
                  </a:solidFill>
                  <a:latin typeface="+mj-ea"/>
                </a:rPr>
                <a:t>다만</a:t>
              </a:r>
              <a:r>
                <a:rPr lang="en-US" altLang="ko-KR" sz="679" dirty="0">
                  <a:solidFill>
                    <a:schemeClr val="tx1"/>
                  </a:solidFill>
                  <a:latin typeface="+mj-ea"/>
                </a:rPr>
                <a:t>, </a:t>
              </a:r>
              <a:r>
                <a:rPr lang="ko-KR" altLang="en-US" sz="679" dirty="0">
                  <a:solidFill>
                    <a:schemeClr val="tx1"/>
                  </a:solidFill>
                  <a:latin typeface="+mj-ea"/>
                </a:rPr>
                <a:t>생산 시설의 경우 현재 사무공간으로 사용 중인 사옥 </a:t>
              </a:r>
              <a:r>
                <a:rPr lang="en-US" altLang="ko-KR" sz="679" dirty="0">
                  <a:solidFill>
                    <a:schemeClr val="tx1"/>
                  </a:solidFill>
                  <a:latin typeface="+mj-ea"/>
                </a:rPr>
                <a:t>3</a:t>
              </a:r>
              <a:r>
                <a:rPr lang="ko-KR" altLang="en-US" sz="679" dirty="0">
                  <a:solidFill>
                    <a:schemeClr val="tx1"/>
                  </a:solidFill>
                  <a:latin typeface="+mj-ea"/>
                </a:rPr>
                <a:t>층을 생산 공간으로 활용 가능하므로</a:t>
              </a:r>
              <a:r>
                <a:rPr lang="en-US" altLang="ko-KR" sz="679" dirty="0">
                  <a:solidFill>
                    <a:schemeClr val="tx1"/>
                  </a:solidFill>
                  <a:latin typeface="+mj-ea"/>
                </a:rPr>
                <a:t>, </a:t>
              </a:r>
              <a:r>
                <a:rPr lang="ko-KR" altLang="en-US" sz="679" dirty="0">
                  <a:solidFill>
                    <a:schemeClr val="tx1"/>
                  </a:solidFill>
                  <a:latin typeface="+mj-ea"/>
                </a:rPr>
                <a:t>사무실 추가 임차비용 이외에 유의적인 </a:t>
              </a:r>
              <a:r>
                <a:rPr lang="en-US" altLang="ko-KR" sz="679" dirty="0" err="1">
                  <a:solidFill>
                    <a:schemeClr val="tx1"/>
                  </a:solidFill>
                  <a:latin typeface="+mj-ea"/>
                </a:rPr>
                <a:t>CapEx</a:t>
              </a:r>
              <a:r>
                <a:rPr lang="ko-KR" altLang="en-US" sz="679" dirty="0">
                  <a:solidFill>
                    <a:schemeClr val="tx1"/>
                  </a:solidFill>
                  <a:latin typeface="+mj-ea"/>
                </a:rPr>
                <a:t> 는 없을 것으로 </a:t>
              </a:r>
              <a:r>
                <a:rPr lang="ko-KR" altLang="en-US" sz="679">
                  <a:solidFill>
                    <a:schemeClr val="tx1"/>
                  </a:solidFill>
                  <a:latin typeface="+mj-ea"/>
                </a:rPr>
                <a:t>예상하고 있음</a:t>
              </a:r>
              <a:r>
                <a:rPr lang="en-US" altLang="ko-KR" sz="679">
                  <a:solidFill>
                    <a:schemeClr val="tx1"/>
                  </a:solidFill>
                  <a:latin typeface="+mj-ea"/>
                </a:rPr>
                <a:t>.</a:t>
              </a:r>
              <a:endParaRPr lang="en-US" altLang="ko-KR" sz="679" dirty="0">
                <a:solidFill>
                  <a:schemeClr val="tx1"/>
                </a:solidFill>
                <a:latin typeface="+mj-ea"/>
              </a:endParaRPr>
            </a:p>
          </p:txBody>
        </p:sp>
        <p:sp>
          <p:nvSpPr>
            <p:cNvPr id="35" name="타원 34">
              <a:extLst>
                <a:ext uri="{FF2B5EF4-FFF2-40B4-BE49-F238E27FC236}">
                  <a16:creationId xmlns:a16="http://schemas.microsoft.com/office/drawing/2014/main" id="{3140BB4C-1044-4355-A32C-B842279A1BD1}"/>
                </a:ext>
              </a:extLst>
            </p:cNvPr>
            <p:cNvSpPr/>
            <p:nvPr/>
          </p:nvSpPr>
          <p:spPr>
            <a:xfrm>
              <a:off x="4768032" y="4659740"/>
              <a:ext cx="129394" cy="123786"/>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17" dirty="0">
                  <a:solidFill>
                    <a:srgbClr val="FFFFFF"/>
                  </a:solidFill>
                  <a:latin typeface=""/>
                  <a:cs typeface="KPMG Extralight"/>
                </a:rPr>
                <a:t>3</a:t>
              </a:r>
              <a:endParaRPr lang="ko-KR" altLang="en-US" sz="617" dirty="0">
                <a:solidFill>
                  <a:srgbClr val="FFFFFF"/>
                </a:solidFill>
                <a:latin typeface=""/>
                <a:cs typeface="KPMG Extralight"/>
              </a:endParaRPr>
            </a:p>
          </p:txBody>
        </p:sp>
      </p:grpSp>
      <p:grpSp>
        <p:nvGrpSpPr>
          <p:cNvPr id="7" name="그룹 6">
            <a:extLst>
              <a:ext uri="{FF2B5EF4-FFF2-40B4-BE49-F238E27FC236}">
                <a16:creationId xmlns:a16="http://schemas.microsoft.com/office/drawing/2014/main" id="{1D3A8C08-FFAC-4127-A50D-7FEAD48B2FD7}"/>
              </a:ext>
            </a:extLst>
          </p:cNvPr>
          <p:cNvGrpSpPr/>
          <p:nvPr/>
        </p:nvGrpSpPr>
        <p:grpSpPr>
          <a:xfrm>
            <a:off x="1646838" y="5218352"/>
            <a:ext cx="367469" cy="171187"/>
            <a:chOff x="1798518" y="5988315"/>
            <a:chExt cx="458298" cy="194091"/>
          </a:xfrm>
        </p:grpSpPr>
        <p:sp>
          <p:nvSpPr>
            <p:cNvPr id="32" name="타원 31">
              <a:extLst>
                <a:ext uri="{FF2B5EF4-FFF2-40B4-BE49-F238E27FC236}">
                  <a16:creationId xmlns:a16="http://schemas.microsoft.com/office/drawing/2014/main" id="{2851985B-C469-4924-9DB4-F2C436B7C128}"/>
                </a:ext>
              </a:extLst>
            </p:cNvPr>
            <p:cNvSpPr/>
            <p:nvPr/>
          </p:nvSpPr>
          <p:spPr>
            <a:xfrm>
              <a:off x="1798518" y="5988315"/>
              <a:ext cx="129394" cy="129394"/>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ko-KR" sz="617" dirty="0">
                  <a:solidFill>
                    <a:srgbClr val="FFFFFF"/>
                  </a:solidFill>
                  <a:latin typeface=""/>
                  <a:cs typeface="KPMG Extralight"/>
                </a:rPr>
                <a:t>2</a:t>
              </a:r>
              <a:endParaRPr lang="ko-KR" altLang="en-US" sz="617" dirty="0">
                <a:solidFill>
                  <a:srgbClr val="FFFFFF"/>
                </a:solidFill>
                <a:latin typeface=""/>
                <a:cs typeface="KPMG Extralight"/>
              </a:endParaRPr>
            </a:p>
          </p:txBody>
        </p:sp>
        <p:sp>
          <p:nvSpPr>
            <p:cNvPr id="36" name="Rounded Rectangle 2">
              <a:extLst>
                <a:ext uri="{FF2B5EF4-FFF2-40B4-BE49-F238E27FC236}">
                  <a16:creationId xmlns:a16="http://schemas.microsoft.com/office/drawing/2014/main" id="{68F0EEF9-3E32-47F4-90C4-9B01C4F29980}"/>
                </a:ext>
              </a:extLst>
            </p:cNvPr>
            <p:cNvSpPr/>
            <p:nvPr/>
          </p:nvSpPr>
          <p:spPr>
            <a:xfrm>
              <a:off x="1863215" y="6053012"/>
              <a:ext cx="393601" cy="129394"/>
            </a:xfrm>
            <a:prstGeom prst="roundRect">
              <a:avLst>
                <a:gd name="adj" fmla="val 5307"/>
              </a:avLst>
            </a:prstGeom>
            <a:solidFill>
              <a:srgbClr val="6D2077">
                <a:alpha val="5000"/>
              </a:srgbClr>
            </a:solidFill>
            <a:ln w="12700">
              <a:solidFill>
                <a:srgbClr val="6D207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0792">
                <a:lnSpc>
                  <a:spcPct val="120000"/>
                </a:lnSpc>
                <a:tabLst>
                  <a:tab pos="89421" algn="l"/>
                </a:tabLst>
              </a:pPr>
              <a:endParaRPr lang="en-US" altLang="ko-KR" sz="679" dirty="0">
                <a:solidFill>
                  <a:schemeClr val="tx1"/>
                </a:solidFill>
                <a:latin typeface="Arial" panose="020B0604020202020204" pitchFamily="34" charset="0"/>
                <a:ea typeface="맑은 고딕" panose="020B0503020000020004" pitchFamily="50" charset="-127"/>
              </a:endParaRPr>
            </a:p>
          </p:txBody>
        </p:sp>
      </p:grpSp>
      <p:grpSp>
        <p:nvGrpSpPr>
          <p:cNvPr id="8" name="그룹 7">
            <a:extLst>
              <a:ext uri="{FF2B5EF4-FFF2-40B4-BE49-F238E27FC236}">
                <a16:creationId xmlns:a16="http://schemas.microsoft.com/office/drawing/2014/main" id="{68492106-6E41-46C5-A19C-7FC9D0EBB8FA}"/>
              </a:ext>
            </a:extLst>
          </p:cNvPr>
          <p:cNvGrpSpPr/>
          <p:nvPr/>
        </p:nvGrpSpPr>
        <p:grpSpPr>
          <a:xfrm>
            <a:off x="4213465" y="2781980"/>
            <a:ext cx="3945885" cy="486895"/>
            <a:chOff x="4754933" y="3154198"/>
            <a:chExt cx="4473830" cy="552040"/>
          </a:xfrm>
        </p:grpSpPr>
        <p:sp>
          <p:nvSpPr>
            <p:cNvPr id="26" name="Rounded Rectangle 2">
              <a:extLst>
                <a:ext uri="{FF2B5EF4-FFF2-40B4-BE49-F238E27FC236}">
                  <a16:creationId xmlns:a16="http://schemas.microsoft.com/office/drawing/2014/main" id="{FC331CA0-6358-4A68-A6B5-E75ACB6D8AB0}"/>
                </a:ext>
              </a:extLst>
            </p:cNvPr>
            <p:cNvSpPr/>
            <p:nvPr/>
          </p:nvSpPr>
          <p:spPr>
            <a:xfrm>
              <a:off x="4826180" y="3190253"/>
              <a:ext cx="4402583" cy="515985"/>
            </a:xfrm>
            <a:prstGeom prst="roundRect">
              <a:avLst>
                <a:gd name="adj" fmla="val 5307"/>
              </a:avLst>
            </a:prstGeom>
            <a:solidFill>
              <a:srgbClr val="00338D">
                <a:alpha val="5000"/>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89421" indent="-78629">
                <a:lnSpc>
                  <a:spcPct val="120000"/>
                </a:lnSpc>
                <a:buFont typeface="Wingdings" panose="05000000000000000000" pitchFamily="2" charset="2"/>
                <a:buChar char="ü"/>
                <a:tabLst>
                  <a:tab pos="89421" algn="l"/>
                </a:tabLst>
              </a:pPr>
              <a:r>
                <a:rPr lang="ko-KR" altLang="en-US" sz="679" dirty="0">
                  <a:solidFill>
                    <a:schemeClr val="tx1"/>
                  </a:solidFill>
                  <a:latin typeface="+mj-ea"/>
                  <a:sym typeface="Wingdings" panose="05000000000000000000" pitchFamily="2" charset="2"/>
                </a:rPr>
                <a:t> 대상회사에 따르면 </a:t>
              </a:r>
              <a:r>
                <a:rPr lang="en-US" altLang="ko-KR" sz="679" dirty="0">
                  <a:solidFill>
                    <a:schemeClr val="tx1"/>
                  </a:solidFill>
                  <a:latin typeface="+mj-ea"/>
                  <a:sym typeface="Wingdings" panose="05000000000000000000" pitchFamily="2" charset="2"/>
                </a:rPr>
                <a:t>2021</a:t>
              </a:r>
              <a:r>
                <a:rPr lang="ko-KR" altLang="en-US" sz="679" dirty="0">
                  <a:solidFill>
                    <a:schemeClr val="tx1"/>
                  </a:solidFill>
                  <a:latin typeface="+mj-ea"/>
                  <a:sym typeface="Wingdings" panose="05000000000000000000" pitchFamily="2" charset="2"/>
                </a:rPr>
                <a:t>년 기준 제품 품목별 평균 가동률은 </a:t>
              </a:r>
              <a:r>
                <a:rPr lang="en-US" altLang="ko-KR" sz="679" dirty="0">
                  <a:solidFill>
                    <a:schemeClr val="tx1"/>
                  </a:solidFill>
                  <a:latin typeface="+mj-ea"/>
                  <a:sym typeface="Wingdings" panose="05000000000000000000" pitchFamily="2" charset="2"/>
                </a:rPr>
                <a:t>103.6% </a:t>
              </a:r>
              <a:r>
                <a:rPr lang="ko-KR" altLang="en-US" sz="679" dirty="0">
                  <a:solidFill>
                    <a:schemeClr val="tx1"/>
                  </a:solidFill>
                  <a:latin typeface="+mj-ea"/>
                  <a:sym typeface="Wingdings" panose="05000000000000000000" pitchFamily="2" charset="2"/>
                </a:rPr>
                <a:t>수준으로</a:t>
              </a:r>
              <a:r>
                <a:rPr lang="en-US" altLang="ko-KR" sz="679" dirty="0">
                  <a:solidFill>
                    <a:schemeClr val="tx1"/>
                  </a:solidFill>
                  <a:latin typeface="+mj-ea"/>
                  <a:sym typeface="Wingdings" panose="05000000000000000000" pitchFamily="2" charset="2"/>
                </a:rPr>
                <a:t>, 100%</a:t>
              </a:r>
              <a:r>
                <a:rPr lang="ko-KR" altLang="en-US" sz="679" dirty="0">
                  <a:solidFill>
                    <a:schemeClr val="tx1"/>
                  </a:solidFill>
                  <a:latin typeface="+mj-ea"/>
                  <a:sym typeface="Wingdings" panose="05000000000000000000" pitchFamily="2" charset="2"/>
                </a:rPr>
                <a:t>를 초과하나</a:t>
              </a:r>
              <a:r>
                <a:rPr lang="en-US" altLang="ko-KR" sz="679" dirty="0">
                  <a:solidFill>
                    <a:schemeClr val="tx1"/>
                  </a:solidFill>
                  <a:latin typeface="+mj-ea"/>
                  <a:sym typeface="Wingdings" panose="05000000000000000000" pitchFamily="2" charset="2"/>
                </a:rPr>
                <a:t>, </a:t>
              </a:r>
              <a:r>
                <a:rPr lang="ko-KR" altLang="en-US" sz="679" dirty="0">
                  <a:solidFill>
                    <a:schemeClr val="tx1"/>
                  </a:solidFill>
                  <a:latin typeface="+mj-ea"/>
                  <a:sym typeface="Wingdings" panose="05000000000000000000" pitchFamily="2" charset="2"/>
                </a:rPr>
                <a:t>수작업을 통한 생산이 가능함에 따라</a:t>
              </a:r>
              <a:r>
                <a:rPr lang="en-US" altLang="ko-KR" sz="679" dirty="0">
                  <a:solidFill>
                    <a:schemeClr val="tx1"/>
                  </a:solidFill>
                  <a:latin typeface="+mj-ea"/>
                  <a:sym typeface="Wingdings" panose="05000000000000000000" pitchFamily="2" charset="2"/>
                </a:rPr>
                <a:t> </a:t>
              </a:r>
              <a:r>
                <a:rPr lang="ko-KR" altLang="en-US" sz="679" dirty="0">
                  <a:solidFill>
                    <a:schemeClr val="tx1"/>
                  </a:solidFill>
                  <a:latin typeface="+mj-ea"/>
                  <a:sym typeface="Wingdings" panose="05000000000000000000" pitchFamily="2" charset="2"/>
                </a:rPr>
                <a:t>야간근무 및 인원 추가 채용으로 생산량을 </a:t>
              </a:r>
              <a:r>
                <a:rPr lang="ko-KR" altLang="en-US" sz="679">
                  <a:solidFill>
                    <a:schemeClr val="tx1"/>
                  </a:solidFill>
                  <a:latin typeface="+mj-ea"/>
                  <a:sym typeface="Wingdings" panose="05000000000000000000" pitchFamily="2" charset="2"/>
                </a:rPr>
                <a:t>확대하고 있음</a:t>
              </a:r>
              <a:r>
                <a:rPr lang="en-US" altLang="ko-KR" sz="679">
                  <a:solidFill>
                    <a:schemeClr val="tx1"/>
                  </a:solidFill>
                  <a:latin typeface="+mj-ea"/>
                  <a:sym typeface="Wingdings" panose="05000000000000000000" pitchFamily="2" charset="2"/>
                </a:rPr>
                <a:t>.</a:t>
              </a:r>
              <a:endParaRPr lang="en-US" altLang="ko-KR" sz="680" dirty="0">
                <a:solidFill>
                  <a:schemeClr val="tx1"/>
                </a:solidFill>
                <a:latin typeface="Arial" panose="020B0604020202020204" pitchFamily="34" charset="0"/>
                <a:ea typeface="맑은 고딕" panose="020B0503020000020004" pitchFamily="50" charset="-127"/>
              </a:endParaRPr>
            </a:p>
          </p:txBody>
        </p:sp>
        <p:sp>
          <p:nvSpPr>
            <p:cNvPr id="21" name="타원 20">
              <a:extLst>
                <a:ext uri="{FF2B5EF4-FFF2-40B4-BE49-F238E27FC236}">
                  <a16:creationId xmlns:a16="http://schemas.microsoft.com/office/drawing/2014/main" id="{DA1B8B59-368F-40C5-82F5-8368E62059D1}"/>
                </a:ext>
              </a:extLst>
            </p:cNvPr>
            <p:cNvSpPr/>
            <p:nvPr/>
          </p:nvSpPr>
          <p:spPr>
            <a:xfrm>
              <a:off x="4754933" y="3154198"/>
              <a:ext cx="142493" cy="142483"/>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grpSp>
      <p:sp>
        <p:nvSpPr>
          <p:cNvPr id="40" name="Rounded Rectangle 2">
            <a:extLst>
              <a:ext uri="{FF2B5EF4-FFF2-40B4-BE49-F238E27FC236}">
                <a16:creationId xmlns:a16="http://schemas.microsoft.com/office/drawing/2014/main" id="{737C1A4B-D96D-43F6-8423-BFBCD7069CD1}"/>
              </a:ext>
            </a:extLst>
          </p:cNvPr>
          <p:cNvSpPr/>
          <p:nvPr/>
        </p:nvSpPr>
        <p:spPr>
          <a:xfrm>
            <a:off x="6388200" y="1951454"/>
            <a:ext cx="429806" cy="549606"/>
          </a:xfrm>
          <a:prstGeom prst="roundRect">
            <a:avLst>
              <a:gd name="adj" fmla="val 5307"/>
            </a:avLst>
          </a:prstGeom>
          <a:solidFill>
            <a:srgbClr val="00338D">
              <a:alpha val="4706"/>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0792">
              <a:lnSpc>
                <a:spcPct val="120000"/>
              </a:lnSpc>
              <a:tabLst>
                <a:tab pos="89421" algn="l"/>
              </a:tabLst>
            </a:pPr>
            <a:endParaRPr lang="en-US" altLang="ko-KR" sz="679" dirty="0">
              <a:solidFill>
                <a:schemeClr val="tx1"/>
              </a:solidFill>
              <a:latin typeface="Arial" panose="020B0604020202020204" pitchFamily="34" charset="0"/>
              <a:ea typeface="맑은 고딕" panose="020B0503020000020004" pitchFamily="50" charset="-127"/>
            </a:endParaRPr>
          </a:p>
        </p:txBody>
      </p:sp>
      <p:sp>
        <p:nvSpPr>
          <p:cNvPr id="37" name="타원 36">
            <a:extLst>
              <a:ext uri="{FF2B5EF4-FFF2-40B4-BE49-F238E27FC236}">
                <a16:creationId xmlns:a16="http://schemas.microsoft.com/office/drawing/2014/main" id="{B372390D-FBBB-4AD8-89D0-5FC0FE61A62B}"/>
              </a:ext>
            </a:extLst>
          </p:cNvPr>
          <p:cNvSpPr/>
          <p:nvPr/>
        </p:nvSpPr>
        <p:spPr>
          <a:xfrm>
            <a:off x="6329977" y="1905456"/>
            <a:ext cx="125678" cy="125669"/>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1</a:t>
            </a:r>
            <a:endParaRPr lang="ko-KR" altLang="en-US" sz="680" dirty="0">
              <a:solidFill>
                <a:srgbClr val="FFFFFF"/>
              </a:solidFill>
              <a:latin typeface=""/>
              <a:cs typeface="KPMG Extralight"/>
            </a:endParaRPr>
          </a:p>
        </p:txBody>
      </p:sp>
      <p:sp>
        <p:nvSpPr>
          <p:cNvPr id="45" name="Rounded Rectangle 2">
            <a:extLst>
              <a:ext uri="{FF2B5EF4-FFF2-40B4-BE49-F238E27FC236}">
                <a16:creationId xmlns:a16="http://schemas.microsoft.com/office/drawing/2014/main" id="{AF06EBD2-4075-42CE-9D13-DD5C5393FF37}"/>
              </a:ext>
            </a:extLst>
          </p:cNvPr>
          <p:cNvSpPr/>
          <p:nvPr/>
        </p:nvSpPr>
        <p:spPr>
          <a:xfrm>
            <a:off x="2016634" y="4989438"/>
            <a:ext cx="540524" cy="806116"/>
          </a:xfrm>
          <a:prstGeom prst="roundRect">
            <a:avLst>
              <a:gd name="adj" fmla="val 5307"/>
            </a:avLst>
          </a:prstGeom>
          <a:solidFill>
            <a:srgbClr val="00338D">
              <a:alpha val="4706"/>
            </a:srgbClr>
          </a:solidFill>
          <a:ln w="12700">
            <a:solidFill>
              <a:srgbClr val="0033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53036" tIns="53036" rIns="53036" bIns="53036"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0792">
              <a:lnSpc>
                <a:spcPct val="120000"/>
              </a:lnSpc>
              <a:tabLst>
                <a:tab pos="89421" algn="l"/>
              </a:tabLst>
            </a:pPr>
            <a:endParaRPr lang="en-US" altLang="ko-KR" sz="679" dirty="0">
              <a:solidFill>
                <a:schemeClr val="tx1"/>
              </a:solidFill>
              <a:latin typeface="Arial" panose="020B0604020202020204" pitchFamily="34" charset="0"/>
              <a:ea typeface="맑은 고딕" panose="020B0503020000020004" pitchFamily="50" charset="-127"/>
            </a:endParaRPr>
          </a:p>
        </p:txBody>
      </p:sp>
      <p:sp>
        <p:nvSpPr>
          <p:cNvPr id="46" name="타원 45">
            <a:extLst>
              <a:ext uri="{FF2B5EF4-FFF2-40B4-BE49-F238E27FC236}">
                <a16:creationId xmlns:a16="http://schemas.microsoft.com/office/drawing/2014/main" id="{CD0A5FCB-B70D-4A9A-8746-66FFC6CBBE57}"/>
              </a:ext>
            </a:extLst>
          </p:cNvPr>
          <p:cNvSpPr/>
          <p:nvPr/>
        </p:nvSpPr>
        <p:spPr>
          <a:xfrm>
            <a:off x="1944094" y="4955655"/>
            <a:ext cx="125678" cy="114245"/>
          </a:xfrm>
          <a:prstGeom prst="ellipse">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ko-KR" sz="680" dirty="0">
                <a:solidFill>
                  <a:srgbClr val="FFFFFF"/>
                </a:solidFill>
                <a:latin typeface=""/>
                <a:cs typeface="KPMG Extralight"/>
              </a:rPr>
              <a:t>3</a:t>
            </a:r>
            <a:endParaRPr lang="ko-KR" altLang="en-US" sz="680" dirty="0">
              <a:solidFill>
                <a:srgbClr val="FFFFFF"/>
              </a:solidFill>
              <a:latin typeface=""/>
              <a:cs typeface="KPMG Extralight"/>
            </a:endParaRPr>
          </a:p>
        </p:txBody>
      </p:sp>
      <p:sp>
        <p:nvSpPr>
          <p:cNvPr id="33" name="Text Placeholder 3">
            <a:extLst>
              <a:ext uri="{FF2B5EF4-FFF2-40B4-BE49-F238E27FC236}">
                <a16:creationId xmlns:a16="http://schemas.microsoft.com/office/drawing/2014/main" id="{28172C67-A09E-4AD3-AE10-DE8DAD042DA9}"/>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endPar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91431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1382917C-AA3C-4C33-BD76-657D30573337}"/>
              </a:ext>
            </a:extLst>
          </p:cNvPr>
          <p:cNvPicPr>
            <a:picLocks noChangeAspect="1" noChangeArrowheads="1"/>
            <a:extLst>
              <a:ext uri="{84589F7E-364E-4C9E-8A38-B11213B215E9}">
                <a14:cameraTool xmlns:a14="http://schemas.microsoft.com/office/drawing/2010/main" cellRange="$A$2:$H$16"/>
              </a:ext>
            </a:extLst>
          </p:cNvPicPr>
          <p:nvPr/>
        </p:nvPicPr>
        <p:blipFill>
          <a:blip r:embed="rId4"/>
          <a:srcRect/>
          <a:stretch>
            <a:fillRect/>
          </a:stretch>
        </p:blipFill>
        <p:spPr bwMode="auto">
          <a:xfrm>
            <a:off x="619015" y="1112733"/>
            <a:ext cx="6286320" cy="2567216"/>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36" name="Rectangle 2">
            <a:extLst>
              <a:ext uri="{FF2B5EF4-FFF2-40B4-BE49-F238E27FC236}">
                <a16:creationId xmlns:a16="http://schemas.microsoft.com/office/drawing/2014/main" id="{B4F845F0-BA99-4908-A245-BBB355B548F7}"/>
              </a:ext>
            </a:extLst>
          </p:cNvPr>
          <p:cNvSpPr txBox="1">
            <a:spLocks noChangeArrowheads="1"/>
          </p:cNvSpPr>
          <p:nvPr/>
        </p:nvSpPr>
        <p:spPr bwMode="gray">
          <a:xfrm>
            <a:off x="386788" y="212386"/>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ko-KR" altLang="en-US" sz="2400" b="1" dirty="0">
                <a:solidFill>
                  <a:srgbClr val="00338D"/>
                </a:solidFill>
                <a:cs typeface="KPMG Extralight"/>
              </a:rPr>
              <a:t>지급보증 및 우발부채 현황</a:t>
            </a:r>
            <a:endParaRPr lang="en-US" altLang="ko-KR" sz="2400" b="1" dirty="0">
              <a:solidFill>
                <a:srgbClr val="00338D"/>
              </a:solidFill>
              <a:cs typeface="KPMG Extralight"/>
            </a:endParaRPr>
          </a:p>
        </p:txBody>
      </p:sp>
      <p:sp>
        <p:nvSpPr>
          <p:cNvPr id="7" name="Rounded Rectangle 2">
            <a:extLst>
              <a:ext uri="{FF2B5EF4-FFF2-40B4-BE49-F238E27FC236}">
                <a16:creationId xmlns:a16="http://schemas.microsoft.com/office/drawing/2014/main" id="{B65ED694-F025-45A7-8615-D78B4BA272AC}"/>
              </a:ext>
            </a:extLst>
          </p:cNvPr>
          <p:cNvSpPr/>
          <p:nvPr>
            <p:custDataLst>
              <p:tags r:id="rId1"/>
            </p:custDataLst>
          </p:nvPr>
        </p:nvSpPr>
        <p:spPr>
          <a:xfrm>
            <a:off x="7006908" y="2535944"/>
            <a:ext cx="2259296" cy="1143686"/>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4962" tIns="34962" rIns="34962" bIns="34962" rtlCol="0" anchor="ctr"/>
          <a:lstStyle/>
          <a:p>
            <a:pPr>
              <a:lnSpc>
                <a:spcPct val="120000"/>
              </a:lnSpc>
            </a:pPr>
            <a:r>
              <a:rPr lang="ko-KR" altLang="en-US" sz="680" dirty="0">
                <a:solidFill>
                  <a:schemeClr val="tx1"/>
                </a:solidFill>
              </a:rPr>
              <a:t>회사는 과거 금융기관 우리은행과 건물 및 토지를 담보로 제공하는 대출을 약정하였으며</a:t>
            </a:r>
            <a:r>
              <a:rPr lang="en-US" altLang="ko-KR" sz="680" dirty="0">
                <a:solidFill>
                  <a:schemeClr val="tx1"/>
                </a:solidFill>
              </a:rPr>
              <a:t>, </a:t>
            </a:r>
            <a:r>
              <a:rPr lang="ko-KR" altLang="en-US" sz="680" dirty="0">
                <a:solidFill>
                  <a:schemeClr val="tx1"/>
                </a:solidFill>
              </a:rPr>
              <a:t>약정 한도를 모두 실행하여 </a:t>
            </a:r>
            <a:r>
              <a:rPr lang="en-US" altLang="ko-KR" sz="680" dirty="0">
                <a:solidFill>
                  <a:schemeClr val="tx1"/>
                </a:solidFill>
              </a:rPr>
              <a:t>2020</a:t>
            </a:r>
            <a:r>
              <a:rPr lang="ko-KR" altLang="en-US" sz="680" dirty="0">
                <a:solidFill>
                  <a:schemeClr val="tx1"/>
                </a:solidFill>
              </a:rPr>
              <a:t>년 차입금을 </a:t>
            </a:r>
            <a:r>
              <a:rPr lang="ko-KR" altLang="en-US" sz="680">
                <a:solidFill>
                  <a:schemeClr val="tx1"/>
                </a:solidFill>
              </a:rPr>
              <a:t>모두 상환하였음</a:t>
            </a:r>
            <a:r>
              <a:rPr lang="en-US" altLang="ko-KR" sz="680">
                <a:solidFill>
                  <a:schemeClr val="tx1"/>
                </a:solidFill>
              </a:rPr>
              <a:t>.</a:t>
            </a:r>
            <a:r>
              <a:rPr lang="ko-KR" altLang="en-US" sz="680">
                <a:solidFill>
                  <a:schemeClr val="tx1"/>
                </a:solidFill>
              </a:rPr>
              <a:t> </a:t>
            </a:r>
            <a:endParaRPr lang="en-US" altLang="ko-KR" sz="680" dirty="0">
              <a:solidFill>
                <a:schemeClr val="tx1"/>
              </a:solidFill>
            </a:endParaRPr>
          </a:p>
          <a:p>
            <a:pPr>
              <a:lnSpc>
                <a:spcPct val="120000"/>
              </a:lnSpc>
            </a:pPr>
            <a:r>
              <a:rPr lang="en-US" altLang="ko-KR" sz="680" dirty="0">
                <a:solidFill>
                  <a:schemeClr val="tx1"/>
                </a:solidFill>
              </a:rPr>
              <a:t>2020</a:t>
            </a:r>
            <a:r>
              <a:rPr lang="ko-KR" altLang="en-US" sz="680" dirty="0">
                <a:solidFill>
                  <a:schemeClr val="tx1"/>
                </a:solidFill>
              </a:rPr>
              <a:t>년 이후 금융기관 하나은행과 체결한 차입약정에서 담보 및 질권 설정된 유형자산 및 금융자산은 없으며 진행중인 소송 사건 또한 존재하지 않아 우발부채 발생가능성은 낮은 </a:t>
            </a:r>
            <a:r>
              <a:rPr lang="ko-KR" altLang="en-US" sz="680">
                <a:solidFill>
                  <a:schemeClr val="tx1"/>
                </a:solidFill>
              </a:rPr>
              <a:t>것으로 판단됨</a:t>
            </a:r>
            <a:r>
              <a:rPr lang="en-US" altLang="ko-KR" sz="680">
                <a:solidFill>
                  <a:schemeClr val="tx1"/>
                </a:solidFill>
              </a:rPr>
              <a:t>.</a:t>
            </a:r>
            <a:endParaRPr lang="en-US" altLang="ko-KR" sz="680" dirty="0">
              <a:solidFill>
                <a:schemeClr val="tx1"/>
              </a:solidFill>
            </a:endParaRPr>
          </a:p>
        </p:txBody>
      </p:sp>
      <p:sp>
        <p:nvSpPr>
          <p:cNvPr id="11" name="Text Box 51">
            <a:extLst>
              <a:ext uri="{FF2B5EF4-FFF2-40B4-BE49-F238E27FC236}">
                <a16:creationId xmlns:a16="http://schemas.microsoft.com/office/drawing/2014/main" id="{8F7D383F-4F98-4D06-9E25-8AA67C4C6677}"/>
              </a:ext>
            </a:extLst>
          </p:cNvPr>
          <p:cNvSpPr txBox="1">
            <a:spLocks noChangeArrowheads="1"/>
          </p:cNvSpPr>
          <p:nvPr/>
        </p:nvSpPr>
        <p:spPr bwMode="auto">
          <a:xfrm>
            <a:off x="619015" y="1647280"/>
            <a:ext cx="6737730" cy="111776"/>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Note: </a:t>
            </a:r>
            <a:r>
              <a:rPr lang="ko-KR" altLang="en-US" sz="583" i="1" dirty="0">
                <a:solidFill>
                  <a:srgbClr val="00338D"/>
                </a:solidFill>
                <a:ea typeface="맑은 고딕" panose="020B0503020000020004" pitchFamily="50" charset="-127"/>
                <a:cs typeface="Arial" panose="020B0604020202020204" pitchFamily="34" charset="0"/>
              </a:rPr>
              <a:t>하나은행의 신용대출에 대하여 담보 제공사항은 없음</a:t>
            </a:r>
            <a:endParaRPr lang="en-US" altLang="ko-KR" sz="583" i="1" dirty="0">
              <a:solidFill>
                <a:srgbClr val="00338D"/>
              </a:solidFill>
              <a:ea typeface="맑은 고딕" panose="020B0503020000020004" pitchFamily="50" charset="-127"/>
              <a:cs typeface="Arial" panose="020B0604020202020204" pitchFamily="34" charset="0"/>
            </a:endParaRPr>
          </a:p>
        </p:txBody>
      </p:sp>
      <p:pic>
        <p:nvPicPr>
          <p:cNvPr id="2" name="그림 1">
            <a:extLst>
              <a:ext uri="{FF2B5EF4-FFF2-40B4-BE49-F238E27FC236}">
                <a16:creationId xmlns:a16="http://schemas.microsoft.com/office/drawing/2014/main" id="{467C0156-CFDE-46EA-AF17-0C4AF40BA761}"/>
              </a:ext>
            </a:extLst>
          </p:cNvPr>
          <p:cNvPicPr>
            <a:picLocks noChangeAspect="1"/>
          </p:cNvPicPr>
          <p:nvPr/>
        </p:nvPicPr>
        <p:blipFill>
          <a:blip r:embed="rId5"/>
          <a:stretch>
            <a:fillRect/>
          </a:stretch>
        </p:blipFill>
        <p:spPr>
          <a:xfrm>
            <a:off x="634896" y="4159885"/>
            <a:ext cx="4939776" cy="772890"/>
          </a:xfrm>
          <a:prstGeom prst="rect">
            <a:avLst/>
          </a:prstGeom>
        </p:spPr>
      </p:pic>
      <p:sp>
        <p:nvSpPr>
          <p:cNvPr id="13" name="Text Box 51">
            <a:extLst>
              <a:ext uri="{FF2B5EF4-FFF2-40B4-BE49-F238E27FC236}">
                <a16:creationId xmlns:a16="http://schemas.microsoft.com/office/drawing/2014/main" id="{22A8CBC1-43D1-49D6-A471-2907460C2D60}"/>
              </a:ext>
            </a:extLst>
          </p:cNvPr>
          <p:cNvSpPr txBox="1">
            <a:spLocks noChangeArrowheads="1"/>
          </p:cNvSpPr>
          <p:nvPr/>
        </p:nvSpPr>
        <p:spPr bwMode="auto">
          <a:xfrm>
            <a:off x="619015" y="4920861"/>
            <a:ext cx="6737730" cy="111776"/>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Source: </a:t>
            </a:r>
            <a:r>
              <a:rPr lang="ko-KR" altLang="en-US" sz="583" i="1" dirty="0">
                <a:solidFill>
                  <a:srgbClr val="00338D"/>
                </a:solidFill>
                <a:ea typeface="맑은 고딕" panose="020B0503020000020004" pitchFamily="50" charset="-127"/>
                <a:cs typeface="Arial" panose="020B0604020202020204" pitchFamily="34" charset="0"/>
              </a:rPr>
              <a:t>회사제공자료</a:t>
            </a:r>
            <a:r>
              <a:rPr lang="en-US" altLang="ko-KR" sz="583" i="1" dirty="0">
                <a:solidFill>
                  <a:srgbClr val="00338D"/>
                </a:solidFill>
                <a:ea typeface="맑은 고딕" panose="020B0503020000020004" pitchFamily="50" charset="-127"/>
                <a:cs typeface="Arial" panose="020B0604020202020204" pitchFamily="34" charset="0"/>
              </a:rPr>
              <a:t>, DART</a:t>
            </a:r>
          </a:p>
        </p:txBody>
      </p:sp>
      <p:sp>
        <p:nvSpPr>
          <p:cNvPr id="15" name="Text Box 51">
            <a:extLst>
              <a:ext uri="{FF2B5EF4-FFF2-40B4-BE49-F238E27FC236}">
                <a16:creationId xmlns:a16="http://schemas.microsoft.com/office/drawing/2014/main" id="{BC596EDA-D0E4-4AF9-8804-D5A2DABBD284}"/>
              </a:ext>
            </a:extLst>
          </p:cNvPr>
          <p:cNvSpPr txBox="1">
            <a:spLocks noChangeArrowheads="1"/>
          </p:cNvSpPr>
          <p:nvPr/>
        </p:nvSpPr>
        <p:spPr bwMode="auto">
          <a:xfrm>
            <a:off x="602213" y="2319358"/>
            <a:ext cx="6737730" cy="111776"/>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Note: </a:t>
            </a:r>
            <a:r>
              <a:rPr lang="ko-KR" altLang="en-US" sz="583" i="1" dirty="0">
                <a:solidFill>
                  <a:srgbClr val="00338D"/>
                </a:solidFill>
                <a:ea typeface="맑은 고딕" panose="020B0503020000020004" pitchFamily="50" charset="-127"/>
                <a:cs typeface="Arial" panose="020B0604020202020204" pitchFamily="34" charset="0"/>
              </a:rPr>
              <a:t>하나은행의 신용대출에 대하여 담보 제공사항은 없음</a:t>
            </a:r>
            <a:endParaRPr lang="en-US" altLang="ko-KR" sz="583" i="1" dirty="0">
              <a:solidFill>
                <a:srgbClr val="00338D"/>
              </a:solidFill>
              <a:ea typeface="맑은 고딕" panose="020B0503020000020004" pitchFamily="50" charset="-127"/>
              <a:cs typeface="Arial" panose="020B0604020202020204" pitchFamily="34" charset="0"/>
            </a:endParaRPr>
          </a:p>
        </p:txBody>
      </p:sp>
      <p:sp>
        <p:nvSpPr>
          <p:cNvPr id="9" name="Text Placeholder 3">
            <a:extLst>
              <a:ext uri="{FF2B5EF4-FFF2-40B4-BE49-F238E27FC236}">
                <a16:creationId xmlns:a16="http://schemas.microsoft.com/office/drawing/2014/main" id="{CEDA31D6-6B87-4D4F-A276-00ED789F7CEB}"/>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4051308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371674" y="173224"/>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ko-KR" altLang="en-US" sz="2400" b="1" dirty="0">
                <a:solidFill>
                  <a:srgbClr val="00338D"/>
                </a:solidFill>
                <a:cs typeface="KPMG Extralight"/>
              </a:rPr>
              <a:t>내부회계관리제도</a:t>
            </a:r>
            <a:r>
              <a:rPr lang="en-US" altLang="ko-KR" sz="3000" b="1" dirty="0">
                <a:solidFill>
                  <a:srgbClr val="00338D"/>
                </a:solidFill>
                <a:cs typeface="KPMG Extralight"/>
              </a:rPr>
              <a:t> </a:t>
            </a:r>
          </a:p>
        </p:txBody>
      </p:sp>
      <p:graphicFrame>
        <p:nvGraphicFramePr>
          <p:cNvPr id="18" name="표 17">
            <a:extLst>
              <a:ext uri="{FF2B5EF4-FFF2-40B4-BE49-F238E27FC236}">
                <a16:creationId xmlns:a16="http://schemas.microsoft.com/office/drawing/2014/main" id="{FFBBEE8A-BE7C-41B5-A192-2B126E9A7FEA}"/>
              </a:ext>
            </a:extLst>
          </p:cNvPr>
          <p:cNvGraphicFramePr>
            <a:graphicFrameLocks noGrp="1"/>
          </p:cNvGraphicFramePr>
          <p:nvPr>
            <p:extLst>
              <p:ext uri="{D42A27DB-BD31-4B8C-83A1-F6EECF244321}">
                <p14:modId xmlns:p14="http://schemas.microsoft.com/office/powerpoint/2010/main" val="1782850217"/>
              </p:ext>
            </p:extLst>
          </p:nvPr>
        </p:nvGraphicFramePr>
        <p:xfrm>
          <a:off x="415636" y="842407"/>
          <a:ext cx="9077499" cy="3316374"/>
        </p:xfrm>
        <a:graphic>
          <a:graphicData uri="http://schemas.openxmlformats.org/drawingml/2006/table">
            <a:tbl>
              <a:tblPr/>
              <a:tblGrid>
                <a:gridCol w="1913255">
                  <a:extLst>
                    <a:ext uri="{9D8B030D-6E8A-4147-A177-3AD203B41FA5}">
                      <a16:colId xmlns:a16="http://schemas.microsoft.com/office/drawing/2014/main" val="3108067163"/>
                    </a:ext>
                  </a:extLst>
                </a:gridCol>
                <a:gridCol w="3294669">
                  <a:extLst>
                    <a:ext uri="{9D8B030D-6E8A-4147-A177-3AD203B41FA5}">
                      <a16:colId xmlns:a16="http://schemas.microsoft.com/office/drawing/2014/main" val="1144825664"/>
                    </a:ext>
                  </a:extLst>
                </a:gridCol>
                <a:gridCol w="3869575">
                  <a:extLst>
                    <a:ext uri="{9D8B030D-6E8A-4147-A177-3AD203B41FA5}">
                      <a16:colId xmlns:a16="http://schemas.microsoft.com/office/drawing/2014/main" val="2402709369"/>
                    </a:ext>
                  </a:extLst>
                </a:gridCol>
              </a:tblGrid>
              <a:tr h="0">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Arial" pitchFamily="34" charset="0"/>
                        </a:rPr>
                        <a:t>Topic</a:t>
                      </a:r>
                    </a:p>
                  </a:txBody>
                  <a:tcPr marL="54000" marR="54000" marT="54000" marB="54000" anchor="b"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Arial" pitchFamily="34" charset="0"/>
                        </a:rPr>
                        <a:t>Finding</a:t>
                      </a:r>
                    </a:p>
                  </a:txBody>
                  <a:tcPr marL="54000" marR="54000" marT="54000" marB="54000" anchor="b"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tc>
                  <a:txBody>
                    <a:bodyPr/>
                    <a:lstStyle/>
                    <a:p>
                      <a:pPr marL="0" marR="0" lvl="4" indent="0" algn="ctr"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altLang="ko-KR" sz="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Arial" pitchFamily="34" charset="0"/>
                        </a:rPr>
                        <a:t>Issue</a:t>
                      </a:r>
                      <a:endParaRPr kumimoji="0" lang="en-US" sz="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Arial" pitchFamily="34" charset="0"/>
                      </a:endParaRPr>
                    </a:p>
                  </a:txBody>
                  <a:tcPr marL="54000" marR="54000" marT="54000" marB="54000" anchor="b"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0338D"/>
                    </a:solidFill>
                  </a:tcPr>
                </a:tc>
                <a:extLst>
                  <a:ext uri="{0D108BD9-81ED-4DB2-BD59-A6C34878D82A}">
                    <a16:rowId xmlns:a16="http://schemas.microsoft.com/office/drawing/2014/main" val="2414986898"/>
                  </a:ext>
                </a:extLst>
              </a:tr>
              <a:tr h="1278128">
                <a:tc>
                  <a:txBody>
                    <a:bodyPr/>
                    <a:lstStyle/>
                    <a:p>
                      <a:pPr marL="0" lvl="2" indent="0" algn="l">
                        <a:lnSpc>
                          <a:spcPct val="100000"/>
                        </a:lnSpc>
                        <a:spcBef>
                          <a:spcPts val="600"/>
                        </a:spcBef>
                        <a:buClr>
                          <a:srgbClr val="97989A"/>
                        </a:buClr>
                        <a:buFont typeface="Arial" pitchFamily="34" charset="0"/>
                        <a:buNone/>
                        <a:defRPr/>
                      </a:pPr>
                      <a:r>
                        <a:rPr kumimoji="0" lang="ko-KR" altLang="en-US" sz="800" b="1" i="0" u="none" strike="noStrike" kern="0" cap="none" spc="0" normalizeH="0" baseline="0" noProof="0" dirty="0">
                          <a:ln>
                            <a:noFill/>
                          </a:ln>
                          <a:solidFill>
                            <a:srgbClr val="002997"/>
                          </a:solidFill>
                          <a:effectLst/>
                          <a:uLnTx/>
                          <a:uFillTx/>
                          <a:latin typeface="맑은 고딕" panose="020B0503020000020004" pitchFamily="50" charset="-127"/>
                          <a:ea typeface="맑은 고딕" panose="020B0503020000020004" pitchFamily="50" charset="-127"/>
                          <a:cs typeface="+mn-cs"/>
                        </a:rPr>
                        <a:t>내부통제 관련 규정 확인</a:t>
                      </a:r>
                      <a:endParaRPr kumimoji="0" lang="en-US" altLang="ko-KR" sz="800" b="1" i="0" u="none" strike="noStrike" kern="0" cap="none" spc="0" normalizeH="0" baseline="0" noProof="0" dirty="0">
                        <a:ln>
                          <a:noFill/>
                        </a:ln>
                        <a:solidFill>
                          <a:srgbClr val="002997"/>
                        </a:solidFill>
                        <a:effectLst/>
                        <a:uLnTx/>
                        <a:uFillTx/>
                        <a:latin typeface="맑은 고딕" panose="020B0503020000020004" pitchFamily="50" charset="-127"/>
                        <a:ea typeface="맑은 고딕" panose="020B0503020000020004" pitchFamily="50" charset="-127"/>
                        <a:cs typeface="+mn-cs"/>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회계자금</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 </a:t>
                      </a:r>
                      <a:r>
                        <a:rPr lang="ko-KR" altLang="en-US" sz="750" b="0" dirty="0" err="1">
                          <a:solidFill>
                            <a:schemeClr val="tx1"/>
                          </a:solidFill>
                          <a:latin typeface="맑은 고딕" panose="020B0503020000020004" pitchFamily="50" charset="-127"/>
                          <a:ea typeface="맑은 고딕" panose="020B0503020000020004" pitchFamily="50" charset="-127"/>
                        </a:rPr>
                        <a:t>통제성</a:t>
                      </a:r>
                      <a:r>
                        <a:rPr lang="ko-KR" altLang="en-US" sz="750" b="0" dirty="0">
                          <a:solidFill>
                            <a:schemeClr val="tx1"/>
                          </a:solidFill>
                          <a:latin typeface="맑은 고딕" panose="020B0503020000020004" pitchFamily="50" charset="-127"/>
                          <a:ea typeface="맑은 고딕" panose="020B0503020000020004" pitchFamily="50" charset="-127"/>
                        </a:rPr>
                        <a:t> 경비</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자금집행</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법인카드관리 등</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인사</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취업규칙</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퇴직금</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경조사</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교육 등</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지배구조</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이사회 규정 등</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전결규정</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내부회계관리</a:t>
                      </a:r>
                      <a:endParaRPr lang="en-US" altLang="ko-KR" sz="750" b="0" dirty="0">
                        <a:solidFill>
                          <a:schemeClr val="tx1"/>
                        </a:solidFill>
                        <a:latin typeface="맑은 고딕" panose="020B0503020000020004" pitchFamily="50" charset="-127"/>
                        <a:ea typeface="맑은 고딕" panose="020B0503020000020004" pitchFamily="50" charset="-127"/>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각종 규정이 세부적으로 제정되어 보유 중</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스틱 관리 체제에서 비용 집행에 대한 근거 규정 </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ko-KR" altLang="en-US" sz="750" b="0">
                          <a:solidFill>
                            <a:schemeClr val="tx1"/>
                          </a:solidFill>
                          <a:latin typeface="맑은 고딕" panose="020B0503020000020004" pitchFamily="50" charset="-127"/>
                          <a:ea typeface="맑은 고딕" panose="020B0503020000020004" pitchFamily="50" charset="-127"/>
                        </a:rPr>
                        <a:t>   확보 </a:t>
                      </a:r>
                      <a:r>
                        <a:rPr lang="ko-KR" altLang="en-US" sz="750" b="0" dirty="0">
                          <a:solidFill>
                            <a:schemeClr val="tx1"/>
                          </a:solidFill>
                          <a:latin typeface="맑은 고딕" panose="020B0503020000020004" pitchFamily="50" charset="-127"/>
                          <a:ea typeface="맑은 고딕" panose="020B0503020000020004" pitchFamily="50" charset="-127"/>
                        </a:rPr>
                        <a:t>차원으로 생각됨</a:t>
                      </a:r>
                      <a:r>
                        <a:rPr lang="en-US" altLang="ko-KR" sz="750" b="0" dirty="0">
                          <a:solidFill>
                            <a:schemeClr val="tx1"/>
                          </a:solidFill>
                          <a:latin typeface="맑은 고딕" panose="020B0503020000020004" pitchFamily="50" charset="-127"/>
                          <a:ea typeface="맑은 고딕" panose="020B0503020000020004" pitchFamily="50" charset="-127"/>
                        </a:rPr>
                        <a:t>.</a:t>
                      </a: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 </a:t>
                      </a:r>
                      <a:r>
                        <a:rPr lang="ko-KR" altLang="en-US" sz="750" b="0" dirty="0">
                          <a:solidFill>
                            <a:schemeClr val="tx1"/>
                          </a:solidFill>
                          <a:latin typeface="맑은 고딕" panose="020B0503020000020004" pitchFamily="50" charset="-127"/>
                          <a:ea typeface="맑은 고딕" panose="020B0503020000020004" pitchFamily="50" charset="-127"/>
                        </a:rPr>
                        <a:t>대부분의 규정은 스틱 인수 후 신규 제정 되어</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ko-KR" altLang="en-US" sz="750" b="0">
                          <a:solidFill>
                            <a:schemeClr val="tx1"/>
                          </a:solidFill>
                          <a:latin typeface="맑은 고딕" panose="020B0503020000020004" pitchFamily="50" charset="-127"/>
                          <a:ea typeface="맑은 고딕" panose="020B0503020000020004" pitchFamily="50" charset="-127"/>
                        </a:rPr>
                        <a:t>개정 </a:t>
                      </a:r>
                      <a:r>
                        <a:rPr lang="ko-KR" altLang="en-US" sz="750" b="0" dirty="0">
                          <a:solidFill>
                            <a:schemeClr val="tx1"/>
                          </a:solidFill>
                          <a:latin typeface="맑은 고딕" panose="020B0503020000020004" pitchFamily="50" charset="-127"/>
                          <a:ea typeface="맑은 고딕" panose="020B0503020000020004" pitchFamily="50" charset="-127"/>
                        </a:rPr>
                        <a:t>됨</a:t>
                      </a:r>
                      <a:r>
                        <a:rPr lang="en-US" altLang="ko-KR" sz="750" b="0" dirty="0">
                          <a:solidFill>
                            <a:schemeClr val="tx1"/>
                          </a:solidFill>
                          <a:latin typeface="맑은 고딕" panose="020B0503020000020004" pitchFamily="50" charset="-127"/>
                          <a:ea typeface="맑은 고딕" panose="020B0503020000020004" pitchFamily="50" charset="-127"/>
                        </a:rPr>
                        <a:t>.</a:t>
                      </a:r>
                    </a:p>
                    <a:p>
                      <a:pPr marL="171450" indent="-171450" latinLnBrk="1">
                        <a:lnSpc>
                          <a:spcPct val="150000"/>
                        </a:lnSpc>
                        <a:buFont typeface="Arial" panose="020B0604020202020204" pitchFamily="34" charset="0"/>
                        <a:buChar char="•"/>
                      </a:pPr>
                      <a:r>
                        <a:rPr lang="ko-KR" altLang="en-US" sz="750" b="0" dirty="0">
                          <a:solidFill>
                            <a:schemeClr val="tx1"/>
                          </a:solidFill>
                          <a:latin typeface="맑은 고딕" panose="020B0503020000020004" pitchFamily="50" charset="-127"/>
                          <a:ea typeface="맑은 고딕" panose="020B0503020000020004" pitchFamily="50" charset="-127"/>
                        </a:rPr>
                        <a:t>전결 규정에서 많은 부분 스틱과의 협의사항</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ko-KR" altLang="en-US" sz="750" b="0">
                          <a:solidFill>
                            <a:schemeClr val="tx1"/>
                          </a:solidFill>
                          <a:latin typeface="맑은 고딕" panose="020B0503020000020004" pitchFamily="50" charset="-127"/>
                          <a:ea typeface="맑은 고딕" panose="020B0503020000020004" pitchFamily="50" charset="-127"/>
                        </a:rPr>
                        <a:t>있음</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b="0">
                          <a:solidFill>
                            <a:schemeClr val="tx1"/>
                          </a:solidFill>
                          <a:latin typeface="맑은 고딕" panose="020B0503020000020004" pitchFamily="50" charset="-127"/>
                          <a:ea typeface="맑은 고딕" panose="020B0503020000020004" pitchFamily="50" charset="-127"/>
                        </a:rPr>
                        <a:t>내부회계관리규정 </a:t>
                      </a:r>
                      <a:r>
                        <a:rPr lang="ko-KR" altLang="en-US" sz="750" b="0" dirty="0">
                          <a:solidFill>
                            <a:schemeClr val="tx1"/>
                          </a:solidFill>
                          <a:latin typeface="맑은 고딕" panose="020B0503020000020004" pitchFamily="50" charset="-127"/>
                          <a:ea typeface="맑은 고딕" panose="020B0503020000020004" pitchFamily="50" charset="-127"/>
                        </a:rPr>
                        <a:t>존재하나 내부회계관리와 관련된 시스템은 도입되지 </a:t>
                      </a:r>
                      <a:r>
                        <a:rPr lang="ko-KR" altLang="en-US" sz="750" b="0">
                          <a:solidFill>
                            <a:schemeClr val="tx1"/>
                          </a:solidFill>
                          <a:latin typeface="맑은 고딕" panose="020B0503020000020004" pitchFamily="50" charset="-127"/>
                          <a:ea typeface="맑은 고딕" panose="020B0503020000020004" pitchFamily="50" charset="-127"/>
                        </a:rPr>
                        <a:t>않고   엑셀로 </a:t>
                      </a:r>
                      <a:r>
                        <a:rPr lang="ko-KR" altLang="en-US" sz="750" b="0" dirty="0">
                          <a:solidFill>
                            <a:schemeClr val="tx1"/>
                          </a:solidFill>
                          <a:latin typeface="맑은 고딕" panose="020B0503020000020004" pitchFamily="50" charset="-127"/>
                          <a:ea typeface="맑은 고딕" panose="020B0503020000020004" pitchFamily="50" charset="-127"/>
                        </a:rPr>
                        <a:t>내부회계관리제도 운영 중</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en-US" altLang="ko-KR" sz="750" b="0" dirty="0">
                          <a:solidFill>
                            <a:schemeClr val="tx1"/>
                          </a:solidFill>
                          <a:latin typeface="맑은 고딕" panose="020B0503020000020004" pitchFamily="50" charset="-127"/>
                          <a:ea typeface="맑은 고딕" panose="020B0503020000020004" pitchFamily="50" charset="-127"/>
                        </a:rPr>
                        <a:t>- </a:t>
                      </a:r>
                      <a:r>
                        <a:rPr lang="ko-KR" altLang="en-US" sz="750" b="0" dirty="0">
                          <a:solidFill>
                            <a:schemeClr val="tx1"/>
                          </a:solidFill>
                          <a:latin typeface="맑은 고딕" panose="020B0503020000020004" pitchFamily="50" charset="-127"/>
                          <a:ea typeface="맑은 고딕" panose="020B0503020000020004" pitchFamily="50" charset="-127"/>
                        </a:rPr>
                        <a:t>향후 내부회계관리 감사에 대비하여 고도화 용역 </a:t>
                      </a:r>
                      <a:endParaRPr lang="en-US" altLang="ko-KR" sz="750" b="0" dirty="0">
                        <a:solidFill>
                          <a:schemeClr val="tx1"/>
                        </a:solidFill>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b="0">
                          <a:solidFill>
                            <a:schemeClr val="tx1"/>
                          </a:solidFill>
                          <a:latin typeface="맑은 고딕" panose="020B0503020000020004" pitchFamily="50" charset="-127"/>
                          <a:ea typeface="맑은 고딕" panose="020B0503020000020004" pitchFamily="50" charset="-127"/>
                        </a:rPr>
                        <a:t>  </a:t>
                      </a:r>
                      <a:r>
                        <a:rPr lang="ko-KR" altLang="en-US" sz="750" b="0">
                          <a:solidFill>
                            <a:schemeClr val="tx1"/>
                          </a:solidFill>
                          <a:latin typeface="맑은 고딕" panose="020B0503020000020004" pitchFamily="50" charset="-127"/>
                          <a:ea typeface="맑은 고딕" panose="020B0503020000020004" pitchFamily="50" charset="-127"/>
                        </a:rPr>
                        <a:t>   및 </a:t>
                      </a:r>
                      <a:r>
                        <a:rPr lang="ko-KR" altLang="en-US" sz="750" b="0" dirty="0">
                          <a:solidFill>
                            <a:schemeClr val="tx1"/>
                          </a:solidFill>
                          <a:latin typeface="맑은 고딕" panose="020B0503020000020004" pitchFamily="50" charset="-127"/>
                          <a:ea typeface="맑은 고딕" panose="020B0503020000020004" pitchFamily="50" charset="-127"/>
                        </a:rPr>
                        <a:t>시스템 도입 필요</a:t>
                      </a:r>
                      <a:endParaRPr kumimoji="0" lang="en-US" altLang="ko-KR" sz="750" kern="0" baseline="0" dirty="0">
                        <a:solidFill>
                          <a:schemeClr val="tx1"/>
                        </a:solidFill>
                        <a:latin typeface="맑은 고딕" panose="020B0503020000020004" pitchFamily="50" charset="-127"/>
                        <a:ea typeface="맑은 고딕" panose="020B0503020000020004" pitchFamily="50" charset="-127"/>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51322596"/>
                  </a:ext>
                </a:extLst>
              </a:tr>
              <a:tr h="741290">
                <a:tc>
                  <a:txBody>
                    <a:bodyPr/>
                    <a:lstStyle/>
                    <a:p>
                      <a:pPr marL="0" marR="0" lvl="2" indent="0" algn="l" defTabSz="914400" rtl="0" eaLnBrk="1" fontAlgn="auto" latinLnBrk="1" hangingPunct="1">
                        <a:lnSpc>
                          <a:spcPct val="100000"/>
                        </a:lnSpc>
                        <a:spcBef>
                          <a:spcPts val="600"/>
                        </a:spcBef>
                        <a:spcAft>
                          <a:spcPts val="0"/>
                        </a:spcAft>
                        <a:buClr>
                          <a:srgbClr val="97989A"/>
                        </a:buClr>
                        <a:buSzTx/>
                        <a:buFont typeface="Arial" pitchFamily="34" charset="0"/>
                        <a:buNone/>
                        <a:tabLst/>
                        <a:defRPr/>
                      </a:pPr>
                      <a:r>
                        <a:rPr lang="ko-KR" altLang="en-US" sz="800" b="1" dirty="0">
                          <a:solidFill>
                            <a:srgbClr val="00338D"/>
                          </a:solidFill>
                          <a:latin typeface="맑은 고딕" panose="020B0503020000020004" pitchFamily="50" charset="-127"/>
                          <a:ea typeface="맑은 고딕" panose="020B0503020000020004" pitchFamily="50" charset="-127"/>
                        </a:rPr>
                        <a:t>업무 분장</a:t>
                      </a:r>
                      <a:r>
                        <a:rPr lang="en-US" altLang="ko-KR" sz="800" b="1" dirty="0">
                          <a:solidFill>
                            <a:srgbClr val="00338D"/>
                          </a:solidFill>
                          <a:latin typeface="맑은 고딕" panose="020B0503020000020004" pitchFamily="50" charset="-127"/>
                          <a:ea typeface="맑은 고딕" panose="020B0503020000020004" pitchFamily="50" charset="-127"/>
                        </a:rPr>
                        <a:t>/</a:t>
                      </a:r>
                      <a:r>
                        <a:rPr lang="ko-KR" altLang="en-US" sz="800" b="1" dirty="0">
                          <a:solidFill>
                            <a:srgbClr val="00338D"/>
                          </a:solidFill>
                          <a:latin typeface="맑은 고딕" panose="020B0503020000020004" pitchFamily="50" charset="-127"/>
                          <a:ea typeface="맑은 고딕" panose="020B0503020000020004" pitchFamily="50" charset="-127"/>
                        </a:rPr>
                        <a:t> 회계</a:t>
                      </a:r>
                      <a:r>
                        <a:rPr lang="en-US" altLang="ko-KR" sz="800" b="1" dirty="0">
                          <a:solidFill>
                            <a:srgbClr val="00338D"/>
                          </a:solidFill>
                          <a:latin typeface="맑은 고딕" panose="020B0503020000020004" pitchFamily="50" charset="-127"/>
                          <a:ea typeface="맑은 고딕" panose="020B0503020000020004" pitchFamily="50" charset="-127"/>
                        </a:rPr>
                        <a:t>, </a:t>
                      </a:r>
                      <a:r>
                        <a:rPr lang="ko-KR" altLang="en-US" sz="800" b="1" dirty="0">
                          <a:solidFill>
                            <a:srgbClr val="00338D"/>
                          </a:solidFill>
                          <a:latin typeface="맑은 고딕" panose="020B0503020000020004" pitchFamily="50" charset="-127"/>
                          <a:ea typeface="맑은 고딕" panose="020B0503020000020004" pitchFamily="50" charset="-127"/>
                        </a:rPr>
                        <a:t>자금</a:t>
                      </a:r>
                      <a:endParaRPr lang="en-US" altLang="ko-KR" sz="800" b="1" dirty="0">
                        <a:solidFill>
                          <a:srgbClr val="00338D"/>
                        </a:solidFill>
                        <a:latin typeface="맑은 고딕" panose="020B0503020000020004" pitchFamily="50" charset="-127"/>
                        <a:ea typeface="맑은 고딕" panose="020B0503020000020004" pitchFamily="50" charset="-127"/>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171450" marR="0" lvl="2" indent="-171450" algn="l" defTabSz="914400" rtl="0" eaLnBrk="1" fontAlgn="auto" latinLnBrk="1" hangingPunct="1">
                        <a:lnSpc>
                          <a:spcPct val="100000"/>
                        </a:lnSpc>
                        <a:spcBef>
                          <a:spcPts val="600"/>
                        </a:spcBef>
                        <a:spcAft>
                          <a:spcPts val="0"/>
                        </a:spcAft>
                        <a:buClr>
                          <a:srgbClr val="97989A"/>
                        </a:buClr>
                        <a:buSzTx/>
                        <a:buFont typeface="Wingdings" panose="05000000000000000000" pitchFamily="2" charset="2"/>
                        <a:buChar char="§"/>
                        <a:tabLst/>
                        <a:defRPr/>
                      </a:pPr>
                      <a:r>
                        <a:rPr lang="en-US" altLang="ko-KR" sz="750" dirty="0">
                          <a:latin typeface="맑은 고딕" panose="020B0503020000020004" pitchFamily="50" charset="-127"/>
                          <a:ea typeface="맑은 고딕" panose="020B0503020000020004" pitchFamily="50" charset="-127"/>
                        </a:rPr>
                        <a:t> </a:t>
                      </a:r>
                      <a:r>
                        <a:rPr lang="ko-KR" altLang="en-US" sz="750" dirty="0">
                          <a:latin typeface="맑은 고딕" panose="020B0503020000020004" pitchFamily="50" charset="-127"/>
                          <a:ea typeface="맑은 고딕" panose="020B0503020000020004" pitchFamily="50" charset="-127"/>
                        </a:rPr>
                        <a:t>회계</a:t>
                      </a:r>
                      <a:r>
                        <a:rPr lang="en-US" altLang="ko-KR" sz="750" dirty="0">
                          <a:latin typeface="맑은 고딕" panose="020B0503020000020004" pitchFamily="50" charset="-127"/>
                          <a:ea typeface="맑은 고딕" panose="020B0503020000020004" pitchFamily="50" charset="-127"/>
                        </a:rPr>
                        <a:t>, </a:t>
                      </a:r>
                      <a:r>
                        <a:rPr lang="ko-KR" altLang="en-US" sz="750" dirty="0">
                          <a:latin typeface="맑은 고딕" panose="020B0503020000020004" pitchFamily="50" charset="-127"/>
                          <a:ea typeface="맑은 고딕" panose="020B0503020000020004" pitchFamily="50" charset="-127"/>
                        </a:rPr>
                        <a:t>자금 업무 분리 현황</a:t>
                      </a:r>
                      <a:endParaRPr kumimoji="0" lang="en-US" altLang="ko-KR" sz="750" kern="0" baseline="0" dirty="0">
                        <a:solidFill>
                          <a:schemeClr val="tx1"/>
                        </a:solidFill>
                        <a:latin typeface="맑은 고딕" panose="020B0503020000020004" pitchFamily="50" charset="-127"/>
                        <a:ea typeface="맑은 고딕" panose="020B0503020000020004" pitchFamily="50" charset="-127"/>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171450" indent="-171450" latinLnBrk="1">
                        <a:lnSpc>
                          <a:spcPct val="150000"/>
                        </a:lnSpc>
                        <a:buFont typeface="Arial" panose="020B0604020202020204" pitchFamily="34" charset="0"/>
                        <a:buChar char="•"/>
                      </a:pPr>
                      <a:r>
                        <a:rPr lang="ko-KR" altLang="en-US" sz="750" dirty="0">
                          <a:latin typeface="맑은 고딕" panose="020B0503020000020004" pitchFamily="50" charset="-127"/>
                          <a:ea typeface="맑은 고딕" panose="020B0503020000020004" pitchFamily="50" charset="-127"/>
                        </a:rPr>
                        <a:t>경영관리본부 내 경영지원 팀에서 </a:t>
                      </a:r>
                      <a:endParaRPr lang="en-US" altLang="ko-KR" sz="750" dirty="0">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a:latin typeface="맑은 고딕" panose="020B0503020000020004" pitchFamily="50" charset="-127"/>
                          <a:ea typeface="맑은 고딕" panose="020B0503020000020004" pitchFamily="50" charset="-127"/>
                        </a:rPr>
                        <a:t>     </a:t>
                      </a:r>
                      <a:r>
                        <a:rPr lang="ko-KR" altLang="en-US" sz="750">
                          <a:latin typeface="맑은 고딕" panose="020B0503020000020004" pitchFamily="50" charset="-127"/>
                          <a:ea typeface="맑은 고딕" panose="020B0503020000020004" pitchFamily="50" charset="-127"/>
                        </a:rPr>
                        <a:t>내자구매</a:t>
                      </a:r>
                      <a:r>
                        <a:rPr lang="en-US" altLang="ko-KR" sz="750" dirty="0">
                          <a:latin typeface="맑은 고딕" panose="020B0503020000020004" pitchFamily="50" charset="-127"/>
                          <a:ea typeface="맑은 고딕" panose="020B0503020000020004" pitchFamily="50" charset="-127"/>
                        </a:rPr>
                        <a:t>, </a:t>
                      </a:r>
                      <a:r>
                        <a:rPr lang="ko-KR" altLang="en-US" sz="750" dirty="0">
                          <a:latin typeface="맑은 고딕" panose="020B0503020000020004" pitchFamily="50" charset="-127"/>
                          <a:ea typeface="맑은 고딕" panose="020B0503020000020004" pitchFamily="50" charset="-127"/>
                        </a:rPr>
                        <a:t>자금</a:t>
                      </a:r>
                      <a:r>
                        <a:rPr lang="en-US" altLang="ko-KR" sz="750" dirty="0">
                          <a:latin typeface="맑은 고딕" panose="020B0503020000020004" pitchFamily="50" charset="-127"/>
                          <a:ea typeface="맑은 고딕" panose="020B0503020000020004" pitchFamily="50" charset="-127"/>
                        </a:rPr>
                        <a:t>, </a:t>
                      </a:r>
                      <a:r>
                        <a:rPr lang="ko-KR" altLang="en-US" sz="750" dirty="0">
                          <a:latin typeface="맑은 고딕" panose="020B0503020000020004" pitchFamily="50" charset="-127"/>
                          <a:ea typeface="맑은 고딕" panose="020B0503020000020004" pitchFamily="50" charset="-127"/>
                        </a:rPr>
                        <a:t>회계</a:t>
                      </a:r>
                      <a:r>
                        <a:rPr lang="en-US" altLang="ko-KR" sz="750" dirty="0">
                          <a:latin typeface="맑은 고딕" panose="020B0503020000020004" pitchFamily="50" charset="-127"/>
                          <a:ea typeface="맑은 고딕" panose="020B0503020000020004" pitchFamily="50" charset="-127"/>
                        </a:rPr>
                        <a:t>, </a:t>
                      </a:r>
                      <a:r>
                        <a:rPr lang="ko-KR" altLang="en-US" sz="750" dirty="0">
                          <a:latin typeface="맑은 고딕" panose="020B0503020000020004" pitchFamily="50" charset="-127"/>
                          <a:ea typeface="맑은 고딕" panose="020B0503020000020004" pitchFamily="50" charset="-127"/>
                        </a:rPr>
                        <a:t>급여 업무 등을 </a:t>
                      </a:r>
                      <a:endParaRPr lang="en-US" altLang="ko-KR" sz="750" dirty="0">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a:latin typeface="맑은 고딕" panose="020B0503020000020004" pitchFamily="50" charset="-127"/>
                          <a:ea typeface="맑은 고딕" panose="020B0503020000020004" pitchFamily="50" charset="-127"/>
                        </a:rPr>
                        <a:t>     R</a:t>
                      </a:r>
                      <a:r>
                        <a:rPr lang="en-US" altLang="ko-KR" sz="750" dirty="0">
                          <a:latin typeface="맑은 고딕" panose="020B0503020000020004" pitchFamily="50" charset="-127"/>
                          <a:ea typeface="맑은 고딕" panose="020B0503020000020004" pitchFamily="50" charset="-127"/>
                        </a:rPr>
                        <a:t>&amp;R</a:t>
                      </a:r>
                      <a:r>
                        <a:rPr lang="ko-KR" altLang="en-US" sz="750" dirty="0">
                          <a:latin typeface="맑은 고딕" panose="020B0503020000020004" pitchFamily="50" charset="-127"/>
                          <a:ea typeface="맑은 고딕" panose="020B0503020000020004" pitchFamily="50" charset="-127"/>
                        </a:rPr>
                        <a:t>형태로 업무분장</a:t>
                      </a:r>
                      <a:endParaRPr lang="en-US" altLang="ko-KR" sz="750" dirty="0">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dirty="0">
                          <a:latin typeface="맑은 고딕" panose="020B0503020000020004" pitchFamily="50" charset="-127"/>
                          <a:ea typeface="맑은 고딕" panose="020B0503020000020004" pitchFamily="50" charset="-127"/>
                        </a:rPr>
                        <a:t>자금에 대한 주 업무는 </a:t>
                      </a:r>
                      <a:r>
                        <a:rPr lang="ko-KR" altLang="en-US" sz="750" dirty="0" err="1">
                          <a:latin typeface="맑은 고딕" panose="020B0503020000020004" pitchFamily="50" charset="-127"/>
                          <a:ea typeface="맑은 고딕" panose="020B0503020000020004" pitchFamily="50" charset="-127"/>
                        </a:rPr>
                        <a:t>이상천</a:t>
                      </a:r>
                      <a:r>
                        <a:rPr lang="ko-KR" altLang="en-US" sz="750" dirty="0">
                          <a:latin typeface="맑은 고딕" panose="020B0503020000020004" pitchFamily="50" charset="-127"/>
                          <a:ea typeface="맑은 고딕" panose="020B0503020000020004" pitchFamily="50" charset="-127"/>
                        </a:rPr>
                        <a:t> 팀장 수행</a:t>
                      </a:r>
                      <a:endParaRPr lang="en-US" altLang="ko-KR" sz="750" dirty="0">
                        <a:latin typeface="맑은 고딕" panose="020B0503020000020004" pitchFamily="50" charset="-127"/>
                        <a:ea typeface="맑은 고딕" panose="020B0503020000020004" pitchFamily="50" charset="-127"/>
                      </a:endParaRPr>
                    </a:p>
                    <a:p>
                      <a:pPr marL="171450" indent="-171450" latinLnBrk="1">
                        <a:lnSpc>
                          <a:spcPct val="150000"/>
                        </a:lnSpc>
                        <a:buFont typeface="Arial" panose="020B0604020202020204" pitchFamily="34" charset="0"/>
                        <a:buChar char="•"/>
                      </a:pPr>
                      <a:r>
                        <a:rPr lang="ko-KR" altLang="en-US" sz="750" dirty="0">
                          <a:latin typeface="맑은 고딕" panose="020B0503020000020004" pitchFamily="50" charset="-127"/>
                          <a:ea typeface="맑은 고딕" panose="020B0503020000020004" pitchFamily="50" charset="-127"/>
                        </a:rPr>
                        <a:t>자금집행시 </a:t>
                      </a:r>
                      <a:r>
                        <a:rPr lang="ko-KR" altLang="en-US" sz="750" dirty="0" err="1">
                          <a:latin typeface="맑은 고딕" panose="020B0503020000020004" pitchFamily="50" charset="-127"/>
                          <a:ea typeface="맑은 고딕" panose="020B0503020000020004" pitchFamily="50" charset="-127"/>
                        </a:rPr>
                        <a:t>이상천</a:t>
                      </a:r>
                      <a:r>
                        <a:rPr lang="ko-KR" altLang="en-US" sz="750" dirty="0">
                          <a:latin typeface="맑은 고딕" panose="020B0503020000020004" pitchFamily="50" charset="-127"/>
                          <a:ea typeface="맑은 고딕" panose="020B0503020000020004" pitchFamily="50" charset="-127"/>
                        </a:rPr>
                        <a:t> 팀장</a:t>
                      </a:r>
                      <a:r>
                        <a:rPr lang="en-US" altLang="ko-KR" sz="750" dirty="0">
                          <a:latin typeface="맑은 고딕" panose="020B0503020000020004" pitchFamily="50" charset="-127"/>
                          <a:ea typeface="맑은 고딕" panose="020B0503020000020004" pitchFamily="50" charset="-127"/>
                        </a:rPr>
                        <a:t>,</a:t>
                      </a:r>
                      <a:r>
                        <a:rPr lang="ko-KR" altLang="en-US" sz="750" dirty="0">
                          <a:latin typeface="맑은 고딕" panose="020B0503020000020004" pitchFamily="50" charset="-127"/>
                          <a:ea typeface="맑은 고딕" panose="020B0503020000020004" pitchFamily="50" charset="-127"/>
                        </a:rPr>
                        <a:t> </a:t>
                      </a:r>
                      <a:r>
                        <a:rPr lang="ko-KR" altLang="en-US" sz="750" dirty="0" err="1">
                          <a:latin typeface="맑은 고딕" panose="020B0503020000020004" pitchFamily="50" charset="-127"/>
                          <a:ea typeface="맑은 고딕" panose="020B0503020000020004" pitchFamily="50" charset="-127"/>
                        </a:rPr>
                        <a:t>박충수</a:t>
                      </a:r>
                      <a:r>
                        <a:rPr lang="ko-KR" altLang="en-US" sz="750" dirty="0">
                          <a:latin typeface="맑은 고딕" panose="020B0503020000020004" pitchFamily="50" charset="-127"/>
                          <a:ea typeface="맑은 고딕" panose="020B0503020000020004" pitchFamily="50" charset="-127"/>
                        </a:rPr>
                        <a:t> 이사의</a:t>
                      </a:r>
                      <a:endParaRPr lang="en-US" altLang="ko-KR" sz="750" dirty="0">
                        <a:latin typeface="맑은 고딕" panose="020B0503020000020004" pitchFamily="50" charset="-127"/>
                        <a:ea typeface="맑은 고딕" panose="020B0503020000020004" pitchFamily="50" charset="-127"/>
                      </a:endParaRPr>
                    </a:p>
                    <a:p>
                      <a:pPr marL="0" indent="0" latinLnBrk="1">
                        <a:lnSpc>
                          <a:spcPct val="150000"/>
                        </a:lnSpc>
                        <a:buFont typeface="Arial" panose="020B0604020202020204" pitchFamily="34" charset="0"/>
                        <a:buNone/>
                      </a:pPr>
                      <a:r>
                        <a:rPr lang="en-US" altLang="ko-KR" sz="750">
                          <a:latin typeface="맑은 고딕" panose="020B0503020000020004" pitchFamily="50" charset="-127"/>
                          <a:ea typeface="맑은 고딕" panose="020B0503020000020004" pitchFamily="50" charset="-127"/>
                        </a:rPr>
                        <a:t>     </a:t>
                      </a:r>
                      <a:r>
                        <a:rPr lang="ko-KR" altLang="en-US" sz="750">
                          <a:latin typeface="맑은 고딕" panose="020B0503020000020004" pitchFamily="50" charset="-127"/>
                          <a:ea typeface="맑은 고딕" panose="020B0503020000020004" pitchFamily="50" charset="-127"/>
                        </a:rPr>
                        <a:t>두단계로 </a:t>
                      </a:r>
                      <a:r>
                        <a:rPr lang="ko-KR" altLang="en-US" sz="750" dirty="0">
                          <a:latin typeface="맑은 고딕" panose="020B0503020000020004" pitchFamily="50" charset="-127"/>
                          <a:ea typeface="맑은 고딕" panose="020B0503020000020004" pitchFamily="50" charset="-127"/>
                        </a:rPr>
                        <a:t>진행되는 것으로 파악됨</a:t>
                      </a:r>
                      <a:endParaRPr kumimoji="0" lang="en-US" altLang="ko-KR" sz="750" kern="0" baseline="0" dirty="0">
                        <a:solidFill>
                          <a:schemeClr val="tx1"/>
                        </a:solidFill>
                        <a:latin typeface="맑은 고딕" panose="020B0503020000020004" pitchFamily="50" charset="-127"/>
                        <a:ea typeface="맑은 고딕" panose="020B0503020000020004" pitchFamily="50" charset="-127"/>
                      </a:endParaRPr>
                    </a:p>
                  </a:txBody>
                  <a:tcPr marL="54000" marR="54000" marT="54000" marB="540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34179885"/>
                  </a:ext>
                </a:extLst>
              </a:tr>
            </a:tbl>
          </a:graphicData>
        </a:graphic>
      </p:graphicFrame>
      <p:sp>
        <p:nvSpPr>
          <p:cNvPr id="4" name="Text Placeholder 3">
            <a:extLst>
              <a:ext uri="{FF2B5EF4-FFF2-40B4-BE49-F238E27FC236}">
                <a16:creationId xmlns:a16="http://schemas.microsoft.com/office/drawing/2014/main" id="{A85C7DB7-3D90-42D6-ABA9-B0635388E30A}"/>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2671293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매출은 전액 모기업은 </a:t>
            </a:r>
            <a:r>
              <a:rPr lang="en-US" altLang="ko-KR" sz="900" dirty="0">
                <a:solidFill>
                  <a:srgbClr val="00338D"/>
                </a:solidFill>
                <a:latin typeface="Arial" panose="020B0604020202020204" pitchFamily="34" charset="0"/>
                <a:ea typeface="맑은 고딕" panose="020B0503020000020004" pitchFamily="50" charset="-127"/>
              </a:rPr>
              <a:t>Mercury</a:t>
            </a:r>
            <a:r>
              <a:rPr lang="ko-KR" altLang="en-US" sz="900" dirty="0">
                <a:solidFill>
                  <a:srgbClr val="00338D"/>
                </a:solidFill>
                <a:latin typeface="Arial" panose="020B0604020202020204" pitchFamily="34" charset="0"/>
                <a:ea typeface="맑은 고딕" panose="020B0503020000020004" pitchFamily="50" charset="-127"/>
              </a:rPr>
              <a:t>에 대한 매출로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신규 설립 이후 </a:t>
            </a:r>
            <a:r>
              <a:rPr lang="en-US" altLang="ko-KR" sz="900" dirty="0">
                <a:solidFill>
                  <a:srgbClr val="00338D"/>
                </a:solidFill>
                <a:latin typeface="Arial" panose="020B0604020202020204" pitchFamily="34" charset="0"/>
                <a:ea typeface="맑은 고딕" panose="020B0503020000020004" pitchFamily="50" charset="-127"/>
              </a:rPr>
              <a:t>2019</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988</a:t>
            </a:r>
            <a:r>
              <a:rPr lang="ko-KR" altLang="en-US" sz="900" dirty="0">
                <a:solidFill>
                  <a:srgbClr val="00338D"/>
                </a:solidFill>
                <a:latin typeface="Arial" panose="020B0604020202020204" pitchFamily="34" charset="0"/>
                <a:ea typeface="맑은 고딕" panose="020B0503020000020004" pitchFamily="50" charset="-127"/>
              </a:rPr>
              <a:t>백만원 매출이 발생하였으며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이후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dirty="0">
                <a:solidFill>
                  <a:srgbClr val="00338D"/>
                </a:solidFill>
                <a:latin typeface="Arial" panose="020B0604020202020204" pitchFamily="34" charset="0"/>
                <a:ea typeface="맑은 고딕" panose="020B0503020000020004" pitchFamily="50" charset="-127"/>
              </a:rPr>
              <a:t>기준 백만원으로 연평균 </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감소하였습니다</a:t>
            </a:r>
            <a:r>
              <a:rPr lang="en-US" altLang="ko-KR" sz="900" dirty="0">
                <a:solidFill>
                  <a:srgbClr val="00338D"/>
                </a:solidFill>
                <a:latin typeface="Arial" panose="020B0604020202020204" pitchFamily="34" charset="0"/>
                <a:ea typeface="맑은 고딕" panose="020B0503020000020004" pitchFamily="50" charset="-127"/>
              </a:rPr>
              <a:t>. EBITDA</a:t>
            </a:r>
            <a:r>
              <a:rPr lang="ko-KR" altLang="en-US" sz="900" dirty="0">
                <a:solidFill>
                  <a:srgbClr val="00338D"/>
                </a:solidFill>
                <a:latin typeface="Arial" panose="020B0604020202020204" pitchFamily="34" charset="0"/>
                <a:ea typeface="맑은 고딕" panose="020B0503020000020004" pitchFamily="50" charset="-127"/>
              </a:rPr>
              <a:t>의 경우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-17</a:t>
            </a:r>
            <a:r>
              <a:rPr lang="ko-KR" altLang="en-US" sz="900" dirty="0">
                <a:solidFill>
                  <a:srgbClr val="00338D"/>
                </a:solidFill>
                <a:latin typeface="Arial" panose="020B0604020202020204" pitchFamily="34" charset="0"/>
                <a:ea typeface="맑은 고딕" panose="020B0503020000020004" pitchFamily="50" charset="-127"/>
              </a:rPr>
              <a:t>백만원에서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a:t>
            </a:r>
            <a:r>
              <a:rPr lang="en-US" altLang="ko-KR" sz="900" dirty="0">
                <a:solidFill>
                  <a:srgbClr val="00338D"/>
                </a:solidFill>
                <a:latin typeface="Arial" panose="020B0604020202020204" pitchFamily="34" charset="0"/>
                <a:ea typeface="맑은 고딕" panose="020B0503020000020004" pitchFamily="50" charset="-127"/>
              </a:rPr>
              <a:t>LTM </a:t>
            </a:r>
            <a:r>
              <a:rPr lang="ko-KR" altLang="en-US" sz="900" dirty="0">
                <a:solidFill>
                  <a:srgbClr val="00338D"/>
                </a:solidFill>
                <a:latin typeface="Arial" panose="020B0604020202020204" pitchFamily="34" charset="0"/>
                <a:ea typeface="맑은 고딕" panose="020B0503020000020004" pitchFamily="50" charset="-127"/>
              </a:rPr>
              <a:t>기준 백만원으로 연평균 </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성장율을 보이고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8" name="Rectangle 2"/>
          <p:cNvSpPr txBox="1">
            <a:spLocks noChangeArrowheads="1"/>
          </p:cNvSpPr>
          <p:nvPr/>
        </p:nvSpPr>
        <p:spPr bwMode="gray">
          <a:xfrm>
            <a:off x="426890" y="161935"/>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PL Overview -</a:t>
            </a:r>
            <a:r>
              <a:rPr lang="en-US" altLang="ko-KR" sz="3000" b="1" dirty="0"/>
              <a:t> Median Biotech Inc</a:t>
            </a:r>
            <a:r>
              <a:rPr lang="en-US" altLang="ko-KR" sz="3000" b="1" dirty="0">
                <a:solidFill>
                  <a:srgbClr val="00338D"/>
                </a:solidFill>
                <a:cs typeface="KPMG Extralight"/>
              </a:rPr>
              <a:t> </a:t>
            </a:r>
          </a:p>
        </p:txBody>
      </p:sp>
      <p:sp>
        <p:nvSpPr>
          <p:cNvPr id="9" name="Text Box 51">
            <a:extLst>
              <a:ext uri="{FF2B5EF4-FFF2-40B4-BE49-F238E27FC236}">
                <a16:creationId xmlns:a16="http://schemas.microsoft.com/office/drawing/2014/main" id="{983ABCEA-83A7-41CA-9ED2-DB710994F348}"/>
              </a:ext>
            </a:extLst>
          </p:cNvPr>
          <p:cNvSpPr txBox="1">
            <a:spLocks noChangeArrowheads="1"/>
          </p:cNvSpPr>
          <p:nvPr/>
        </p:nvSpPr>
        <p:spPr bwMode="auto">
          <a:xfrm>
            <a:off x="426890" y="4828368"/>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70887" y="1478984"/>
            <a:ext cx="4519478" cy="3682101"/>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spcAft>
                <a:spcPts val="550"/>
              </a:spcAft>
            </a:pPr>
            <a:r>
              <a:rPr lang="ko-KR" altLang="en-US" sz="850" dirty="0">
                <a:solidFill>
                  <a:srgbClr val="00338D"/>
                </a:solidFill>
                <a:latin typeface="Arial"/>
                <a:ea typeface="맑은 고딕" panose="020B0503020000020004" pitchFamily="50" charset="-127"/>
              </a:rPr>
              <a:t>매출액</a:t>
            </a:r>
            <a:endParaRPr lang="en-US" altLang="ko-KR" sz="850" dirty="0">
              <a:solidFill>
                <a:srgbClr val="00338D"/>
              </a:solidFill>
              <a:latin typeface="Aria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rPr>
              <a:t>회사의 매출은 전액 모기업인 </a:t>
            </a:r>
            <a:r>
              <a:rPr lang="en-US" altLang="ko-KR" sz="850" b="0" dirty="0">
                <a:solidFill>
                  <a:schemeClr val="tx1"/>
                </a:solidFill>
                <a:ea typeface="맑은 고딕" panose="020B0503020000020004" pitchFamily="50" charset="-127"/>
              </a:rPr>
              <a:t>Mercury</a:t>
            </a:r>
            <a:r>
              <a:rPr lang="ko-KR" altLang="en-US" sz="850" b="0" dirty="0">
                <a:solidFill>
                  <a:schemeClr val="tx1"/>
                </a:solidFill>
                <a:ea typeface="맑은 고딕" panose="020B0503020000020004" pitchFamily="50" charset="-127"/>
              </a:rPr>
              <a:t>에 대한 매출임</a:t>
            </a:r>
            <a:r>
              <a:rPr lang="en-US" altLang="ko-KR" sz="850" b="0" dirty="0">
                <a:solidFill>
                  <a:schemeClr val="tx1"/>
                </a:solidFill>
                <a:ea typeface="맑은 고딕" panose="020B0503020000020004" pitchFamily="50" charset="-127"/>
              </a:rPr>
              <a:t>. Mercury</a:t>
            </a:r>
            <a:r>
              <a:rPr lang="ko-KR" altLang="en-US" sz="850" b="0" dirty="0">
                <a:solidFill>
                  <a:schemeClr val="tx1"/>
                </a:solidFill>
                <a:ea typeface="맑은 고딕" panose="020B0503020000020004" pitchFamily="50" charset="-127"/>
              </a:rPr>
              <a:t>는 </a:t>
            </a:r>
            <a:r>
              <a:rPr lang="en-US" altLang="ko-KR" sz="850" b="0" dirty="0">
                <a:solidFill>
                  <a:schemeClr val="tx1"/>
                </a:solidFill>
                <a:ea typeface="맑은 고딕" panose="020B0503020000020004" pitchFamily="50" charset="-127"/>
              </a:rPr>
              <a:t>Median Biotech </a:t>
            </a:r>
            <a:r>
              <a:rPr lang="ko-KR" altLang="en-US" sz="850" b="0" dirty="0">
                <a:solidFill>
                  <a:schemeClr val="tx1"/>
                </a:solidFill>
                <a:ea typeface="맑은 고딕" panose="020B0503020000020004" pitchFamily="50" charset="-127"/>
              </a:rPr>
              <a:t>으로 부터 매입한 상품을 원재료 및 상품으로 </a:t>
            </a:r>
            <a:r>
              <a:rPr lang="ko-KR" altLang="en-US" sz="850" b="0">
                <a:solidFill>
                  <a:schemeClr val="tx1"/>
                </a:solidFill>
                <a:ea typeface="맑은 고딕" panose="020B0503020000020004" pitchFamily="50" charset="-127"/>
              </a:rPr>
              <a:t>인식하고 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rPr>
              <a:t>회사의 주요 원재료 매출 품목은 </a:t>
            </a:r>
            <a:r>
              <a:rPr lang="en-US" altLang="ko-KR" sz="850" b="0" dirty="0">
                <a:solidFill>
                  <a:schemeClr val="tx1"/>
                </a:solidFill>
                <a:ea typeface="맑은 고딕" panose="020B0503020000020004" pitchFamily="50" charset="-127"/>
              </a:rPr>
              <a:t>Binding plate(2018</a:t>
            </a:r>
            <a:r>
              <a:rPr lang="ko-KR" altLang="en-US" sz="850" b="0" dirty="0">
                <a:solidFill>
                  <a:schemeClr val="tx1"/>
                </a:solidFill>
                <a:ea typeface="맑은 고딕" panose="020B0503020000020004" pitchFamily="50" charset="-127"/>
              </a:rPr>
              <a:t>년</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a:t>
            </a:r>
            <a:r>
              <a:rPr lang="ko-KR" altLang="en-US" sz="850" b="0" dirty="0">
                <a:solidFill>
                  <a:schemeClr val="tx1"/>
                </a:solidFill>
                <a:ea typeface="맑은 고딕" panose="020B0503020000020004" pitchFamily="50" charset="-127"/>
              </a:rPr>
              <a:t>기준 평균 </a:t>
            </a:r>
            <a:r>
              <a:rPr lang="en-US" altLang="ko-KR" sz="850" b="0" dirty="0">
                <a:solidFill>
                  <a:schemeClr val="tx1"/>
                </a:solidFill>
                <a:ea typeface="맑은 고딕" panose="020B0503020000020004" pitchFamily="50" charset="-127"/>
              </a:rPr>
              <a:t>51.8%)</a:t>
            </a:r>
            <a:r>
              <a:rPr lang="ko-KR" altLang="en-US" sz="850" b="0" dirty="0">
                <a:solidFill>
                  <a:schemeClr val="tx1"/>
                </a:solidFill>
                <a:ea typeface="맑은 고딕" panose="020B0503020000020004" pitchFamily="50" charset="-127"/>
              </a:rPr>
              <a:t>와 </a:t>
            </a:r>
            <a:r>
              <a:rPr lang="en-US" altLang="ko-KR" sz="850" b="0" dirty="0">
                <a:solidFill>
                  <a:schemeClr val="tx1"/>
                </a:solidFill>
                <a:ea typeface="맑은 고딕" panose="020B0503020000020004" pitchFamily="50" charset="-127"/>
              </a:rPr>
              <a:t>Bottle(2018</a:t>
            </a:r>
            <a:r>
              <a:rPr lang="ko-KR" altLang="en-US" sz="850" b="0" dirty="0">
                <a:solidFill>
                  <a:schemeClr val="tx1"/>
                </a:solidFill>
                <a:ea typeface="맑은 고딕" panose="020B0503020000020004" pitchFamily="50" charset="-127"/>
              </a:rPr>
              <a:t>년</a:t>
            </a:r>
            <a:r>
              <a:rPr lang="en-US" altLang="ko-KR" sz="850" b="0" dirty="0">
                <a:solidFill>
                  <a:schemeClr val="tx1"/>
                </a:solidFill>
                <a:ea typeface="맑은 고딕" panose="020B0503020000020004" pitchFamily="50" charset="-127"/>
              </a:rPr>
              <a:t>~2021</a:t>
            </a:r>
            <a:r>
              <a:rPr lang="ko-KR" altLang="en-US" sz="850" b="0" dirty="0">
                <a:solidFill>
                  <a:schemeClr val="tx1"/>
                </a:solidFill>
                <a:ea typeface="맑은 고딕" panose="020B0503020000020004" pitchFamily="50" charset="-127"/>
              </a:rPr>
              <a:t>년 </a:t>
            </a:r>
            <a:r>
              <a:rPr lang="en-US" altLang="ko-KR" sz="850" b="0" dirty="0">
                <a:solidFill>
                  <a:schemeClr val="tx1"/>
                </a:solidFill>
                <a:ea typeface="맑은 고딕" panose="020B0503020000020004" pitchFamily="50" charset="-127"/>
              </a:rPr>
              <a:t>6</a:t>
            </a:r>
            <a:r>
              <a:rPr lang="ko-KR" altLang="en-US" sz="850" b="0" dirty="0">
                <a:solidFill>
                  <a:schemeClr val="tx1"/>
                </a:solidFill>
                <a:ea typeface="맑은 고딕" panose="020B0503020000020004" pitchFamily="50" charset="-127"/>
              </a:rPr>
              <a:t>월 </a:t>
            </a:r>
            <a:r>
              <a:rPr lang="en-US" altLang="ko-KR" sz="850" b="0" dirty="0">
                <a:solidFill>
                  <a:schemeClr val="tx1"/>
                </a:solidFill>
                <a:ea typeface="맑은 고딕" panose="020B0503020000020004" pitchFamily="50" charset="-127"/>
              </a:rPr>
              <a:t>LTM</a:t>
            </a:r>
            <a:r>
              <a:rPr lang="ko-KR" altLang="en-US" sz="850" b="0" dirty="0">
                <a:solidFill>
                  <a:schemeClr val="tx1"/>
                </a:solidFill>
                <a:ea typeface="맑은 고딕" panose="020B0503020000020004" pitchFamily="50" charset="-127"/>
              </a:rPr>
              <a:t>기준 평균 </a:t>
            </a:r>
            <a:r>
              <a:rPr lang="en-US" altLang="ko-KR" sz="850" b="0" dirty="0">
                <a:solidFill>
                  <a:schemeClr val="tx1"/>
                </a:solidFill>
                <a:ea typeface="맑은 고딕" panose="020B0503020000020004" pitchFamily="50" charset="-127"/>
              </a:rPr>
              <a:t>14.7%), </a:t>
            </a:r>
            <a:r>
              <a:rPr lang="ko-KR" altLang="en-US" sz="850" b="0" dirty="0">
                <a:solidFill>
                  <a:schemeClr val="tx1"/>
                </a:solidFill>
                <a:ea typeface="맑은 고딕" panose="020B0503020000020004" pitchFamily="50" charset="-127"/>
              </a:rPr>
              <a:t>주요 상품 매출품목은 화학원료</a:t>
            </a:r>
            <a:r>
              <a:rPr lang="en-US" altLang="ko-KR" sz="850" b="0" dirty="0">
                <a:solidFill>
                  <a:schemeClr val="tx1"/>
                </a:solidFill>
                <a:ea typeface="맑은 고딕" panose="020B0503020000020004" pitchFamily="50" charset="-127"/>
              </a:rPr>
              <a:t>, </a:t>
            </a:r>
            <a:r>
              <a:rPr lang="ko-KR" altLang="en-US" sz="850" b="0">
                <a:solidFill>
                  <a:schemeClr val="tx1"/>
                </a:solidFill>
                <a:ea typeface="맑은 고딕" panose="020B0503020000020004" pitchFamily="50" charset="-127"/>
              </a:rPr>
              <a:t>시약 등이며 </a:t>
            </a:r>
            <a:r>
              <a:rPr lang="en-US" altLang="ko-KR" sz="850" b="0">
                <a:solidFill>
                  <a:schemeClr val="tx1"/>
                </a:solidFill>
                <a:ea typeface="맑은 고딕" panose="020B0503020000020004" pitchFamily="50" charset="-127"/>
              </a:rPr>
              <a:t> </a:t>
            </a:r>
            <a:r>
              <a:rPr lang="en-US" altLang="ko-KR" sz="850" b="0" dirty="0">
                <a:solidFill>
                  <a:schemeClr val="tx1"/>
                </a:solidFill>
                <a:ea typeface="맑은 고딕" panose="020B0503020000020004" pitchFamily="50" charset="-127"/>
              </a:rPr>
              <a:t>2019</a:t>
            </a:r>
            <a:r>
              <a:rPr lang="ko-KR" altLang="en-US" sz="850" b="0" dirty="0">
                <a:solidFill>
                  <a:schemeClr val="tx1"/>
                </a:solidFill>
                <a:ea typeface="맑은 고딕" panose="020B0503020000020004" pitchFamily="50" charset="-127"/>
              </a:rPr>
              <a:t>년 이후 상품의 마진율 저하 및 수요 축소로 </a:t>
            </a:r>
            <a:r>
              <a:rPr lang="en-US" altLang="ko-KR" sz="850" b="0" dirty="0">
                <a:solidFill>
                  <a:schemeClr val="tx1"/>
                </a:solidFill>
                <a:ea typeface="맑은 고딕" panose="020B0503020000020004" pitchFamily="50" charset="-127"/>
              </a:rPr>
              <a:t>Mercury</a:t>
            </a:r>
            <a:r>
              <a:rPr lang="ko-KR" altLang="en-US" sz="850" b="0" dirty="0">
                <a:solidFill>
                  <a:schemeClr val="tx1"/>
                </a:solidFill>
                <a:ea typeface="맑은 고딕" panose="020B0503020000020004" pitchFamily="50" charset="-127"/>
              </a:rPr>
              <a:t>의 상품매입이 감소함에 따라 매출액이 </a:t>
            </a:r>
            <a:r>
              <a:rPr lang="ko-KR" altLang="en-US" sz="850" b="0">
                <a:solidFill>
                  <a:schemeClr val="tx1"/>
                </a:solidFill>
                <a:ea typeface="맑은 고딕" panose="020B0503020000020004" pitchFamily="50" charset="-127"/>
              </a:rPr>
              <a:t>감소하고 있습니다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b="0" dirty="0">
              <a:solidFill>
                <a:schemeClr val="tx1"/>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endParaRPr lang="en-US" altLang="ko-KR" sz="850" dirty="0">
              <a:solidFill>
                <a:srgbClr val="00338D"/>
              </a:solidFill>
              <a:ea typeface="맑은 고딕" panose="020B0503020000020004" pitchFamily="50" charset="-127"/>
            </a:endParaRPr>
          </a:p>
          <a:p>
            <a:pPr marL="85725">
              <a:lnSpc>
                <a:spcPct val="114000"/>
              </a:lnSpc>
              <a:spcAft>
                <a:spcPts val="550"/>
              </a:spcAft>
            </a:pPr>
            <a:r>
              <a:rPr lang="ko-KR" altLang="en-US" sz="850" dirty="0">
                <a:solidFill>
                  <a:srgbClr val="00338D"/>
                </a:solidFill>
                <a:ea typeface="맑은 고딕" panose="020B0503020000020004" pitchFamily="50" charset="-127"/>
              </a:rPr>
              <a:t>주요 </a:t>
            </a:r>
            <a:r>
              <a:rPr lang="ko-KR" altLang="en-US" sz="850" dirty="0" err="1">
                <a:solidFill>
                  <a:srgbClr val="00338D"/>
                </a:solidFill>
                <a:ea typeface="맑은 고딕" panose="020B0503020000020004" pitchFamily="50" charset="-127"/>
              </a:rPr>
              <a:t>판매비와관리비</a:t>
            </a:r>
            <a:endParaRPr lang="en-US" altLang="ko-KR" sz="850" dirty="0">
              <a:solidFill>
                <a:srgbClr val="00338D"/>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kern="0" dirty="0">
                <a:solidFill>
                  <a:schemeClr val="tx1"/>
                </a:solidFill>
                <a:latin typeface="Calibri" panose="020F0502020204030204" pitchFamily="34" charset="0"/>
                <a:ea typeface="맑은 고딕" panose="020B0503020000020004" pitchFamily="50" charset="-127"/>
                <a:cs typeface="Calibri" panose="020F0502020204030204" pitchFamily="34" charset="0"/>
              </a:rPr>
              <a:t>인건비 </a:t>
            </a:r>
            <a:r>
              <a:rPr lang="en-US" altLang="ko-KR" sz="850" dirty="0">
                <a:solidFill>
                  <a:schemeClr val="tx1"/>
                </a:solidFill>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해외 원재료 소싱</a:t>
            </a:r>
            <a:r>
              <a:rPr lang="en-US" altLang="ko-KR" sz="850" b="0" dirty="0">
                <a:solidFill>
                  <a:schemeClr val="tx1"/>
                </a:solidFill>
                <a:latin typeface="맑은 고딕" panose="020B0503020000020004" pitchFamily="50" charset="-127"/>
                <a:ea typeface="맑은 고딕" panose="020B0503020000020004" pitchFamily="50" charset="-127"/>
              </a:rPr>
              <a:t>, </a:t>
            </a:r>
            <a:r>
              <a:rPr lang="ko-KR" altLang="en-US" sz="850" b="0" dirty="0">
                <a:solidFill>
                  <a:schemeClr val="tx1"/>
                </a:solidFill>
                <a:latin typeface="맑은 고딕" panose="020B0503020000020004" pitchFamily="50" charset="-127"/>
                <a:ea typeface="맑은 고딕" panose="020B0503020000020004" pitchFamily="50" charset="-127"/>
              </a:rPr>
              <a:t>미국 인허가 담당 업무를 수행하는 법인장 </a:t>
            </a:r>
            <a:r>
              <a:rPr lang="en-US" altLang="ko-KR" sz="850" b="0" dirty="0">
                <a:solidFill>
                  <a:schemeClr val="tx1"/>
                </a:solidFill>
                <a:latin typeface="맑은 고딕" panose="020B0503020000020004" pitchFamily="50" charset="-127"/>
                <a:ea typeface="맑은 고딕" panose="020B0503020000020004" pitchFamily="50" charset="-127"/>
              </a:rPr>
              <a:t>1</a:t>
            </a:r>
            <a:r>
              <a:rPr lang="ko-KR" altLang="en-US" sz="850" b="0" dirty="0">
                <a:solidFill>
                  <a:schemeClr val="tx1"/>
                </a:solidFill>
                <a:latin typeface="맑은 고딕" panose="020B0503020000020004" pitchFamily="50" charset="-127"/>
                <a:ea typeface="맑은 고딕" panose="020B0503020000020004" pitchFamily="50" charset="-127"/>
              </a:rPr>
              <a:t>인에 </a:t>
            </a:r>
            <a:r>
              <a:rPr lang="ko-KR" altLang="en-US" sz="850" b="0">
                <a:solidFill>
                  <a:schemeClr val="tx1"/>
                </a:solidFill>
                <a:latin typeface="맑은 고딕" panose="020B0503020000020004" pitchFamily="50" charset="-127"/>
                <a:ea typeface="맑은 고딕" panose="020B0503020000020004" pitchFamily="50" charset="-127"/>
              </a:rPr>
              <a:t>대한 급여지급액입니다</a:t>
            </a:r>
            <a:r>
              <a:rPr lang="en-US" altLang="ko-KR" sz="850" b="0">
                <a:solidFill>
                  <a:schemeClr val="tx1"/>
                </a:solidFill>
                <a:latin typeface="맑은 고딕" panose="020B0503020000020004" pitchFamily="50" charset="-127"/>
                <a:ea typeface="맑은 고딕" panose="020B0503020000020004" pitchFamily="50" charset="-127"/>
              </a:rPr>
              <a:t>.</a:t>
            </a:r>
            <a:endParaRPr lang="en-US" altLang="ko-KR" sz="850" dirty="0">
              <a:solidFill>
                <a:srgbClr val="00338D"/>
              </a:solidFill>
              <a:ea typeface="맑은 고딕" panose="020B0503020000020004" pitchFamily="50" charset="-127"/>
            </a:endParaRPr>
          </a:p>
        </p:txBody>
      </p:sp>
      <p:pic>
        <p:nvPicPr>
          <p:cNvPr id="26" name="그림 25">
            <a:extLst>
              <a:ext uri="{FF2B5EF4-FFF2-40B4-BE49-F238E27FC236}">
                <a16:creationId xmlns:a16="http://schemas.microsoft.com/office/drawing/2014/main" id="{503CEEEB-89EF-42D3-BBFB-840ECB7BDB5E}"/>
              </a:ext>
            </a:extLst>
          </p:cNvPr>
          <p:cNvPicPr>
            <a:picLocks noChangeAspect="1" noChangeArrowheads="1"/>
            <a:extLst>
              <a:ext uri="{84589F7E-364E-4C9E-8A38-B11213B215E9}">
                <a14:cameraTool xmlns:a14="http://schemas.microsoft.com/office/drawing/2010/main" cellRange="$B$2:$H$55"/>
              </a:ext>
            </a:extLst>
          </p:cNvPicPr>
          <p:nvPr/>
        </p:nvPicPr>
        <p:blipFill>
          <a:blip r:embed="rId3"/>
          <a:srcRect/>
          <a:stretch>
            <a:fillRect/>
          </a:stretch>
        </p:blipFill>
        <p:spPr bwMode="auto">
          <a:xfrm>
            <a:off x="415635" y="1476885"/>
            <a:ext cx="4495800" cy="32956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graphicFrame>
        <p:nvGraphicFramePr>
          <p:cNvPr id="29" name="Chart2">
            <a:extLst>
              <a:ext uri="{FF2B5EF4-FFF2-40B4-BE49-F238E27FC236}">
                <a16:creationId xmlns:a16="http://schemas.microsoft.com/office/drawing/2014/main" id="{1BCDD26F-80FA-4A0C-9F9D-CE8C237FA034}"/>
              </a:ext>
            </a:extLst>
          </p:cNvPr>
          <p:cNvGraphicFramePr>
            <a:graphicFrameLocks/>
          </p:cNvGraphicFramePr>
          <p:nvPr/>
        </p:nvGraphicFramePr>
        <p:xfrm>
          <a:off x="4600570" y="2638059"/>
          <a:ext cx="4214596" cy="224811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3">
            <a:extLst>
              <a:ext uri="{FF2B5EF4-FFF2-40B4-BE49-F238E27FC236}">
                <a16:creationId xmlns:a16="http://schemas.microsoft.com/office/drawing/2014/main" id="{D797C95B-3EB4-4C26-ABFE-9811622DE401}"/>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71455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415635" y="737999"/>
            <a:ext cx="9077499" cy="68305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en-US" altLang="ko-KR" sz="900" dirty="0">
                <a:solidFill>
                  <a:srgbClr val="00338D"/>
                </a:solidFill>
                <a:latin typeface="맑은 고딕" panose="020B0503020000020004" pitchFamily="50" charset="-127"/>
                <a:ea typeface="맑은 고딕" panose="020B0503020000020004" pitchFamily="50" charset="-127"/>
              </a:rPr>
              <a:t>2021</a:t>
            </a:r>
            <a:r>
              <a:rPr lang="ko-KR" altLang="en-US" sz="900" dirty="0">
                <a:solidFill>
                  <a:srgbClr val="00338D"/>
                </a:solidFill>
                <a:latin typeface="맑은 고딕" panose="020B0503020000020004" pitchFamily="50" charset="-127"/>
                <a:ea typeface="맑은 고딕" panose="020B0503020000020004" pitchFamily="50" charset="-127"/>
              </a:rPr>
              <a:t>년 </a:t>
            </a:r>
            <a:r>
              <a:rPr lang="en-US" altLang="ko-KR" sz="900" dirty="0">
                <a:solidFill>
                  <a:srgbClr val="00338D"/>
                </a:solidFill>
                <a:latin typeface="맑은 고딕" panose="020B0503020000020004" pitchFamily="50" charset="-127"/>
                <a:ea typeface="맑은 고딕" panose="020B0503020000020004" pitchFamily="50" charset="-127"/>
              </a:rPr>
              <a:t>6</a:t>
            </a:r>
            <a:r>
              <a:rPr lang="ko-KR" altLang="en-US" sz="900" dirty="0">
                <a:solidFill>
                  <a:srgbClr val="00338D"/>
                </a:solidFill>
                <a:latin typeface="맑은 고딕" panose="020B0503020000020004" pitchFamily="50" charset="-127"/>
                <a:ea typeface="맑은 고딕" panose="020B0503020000020004" pitchFamily="50" charset="-127"/>
              </a:rPr>
              <a:t>월말 기준 </a:t>
            </a:r>
            <a:r>
              <a:rPr lang="en-US" altLang="ko-KR" sz="900" dirty="0">
                <a:solidFill>
                  <a:srgbClr val="00338D"/>
                </a:solidFill>
                <a:latin typeface="맑은 고딕" panose="020B0503020000020004" pitchFamily="50" charset="-127"/>
                <a:ea typeface="맑은 고딕" panose="020B0503020000020004" pitchFamily="50" charset="-127"/>
              </a:rPr>
              <a:t>Median Biotech </a:t>
            </a:r>
            <a:r>
              <a:rPr lang="en-US" altLang="ko-KR" sz="900" dirty="0" err="1">
                <a:solidFill>
                  <a:srgbClr val="00338D"/>
                </a:solidFill>
                <a:latin typeface="맑은 고딕" panose="020B0503020000020004" pitchFamily="50" charset="-127"/>
                <a:ea typeface="맑은 고딕" panose="020B0503020000020004" pitchFamily="50" charset="-127"/>
              </a:rPr>
              <a:t>lnc</a:t>
            </a:r>
            <a:r>
              <a:rPr lang="ko-KR" altLang="en-US" sz="900" dirty="0">
                <a:solidFill>
                  <a:srgbClr val="00338D"/>
                </a:solidFill>
                <a:latin typeface="맑은 고딕" panose="020B0503020000020004" pitchFamily="50" charset="-127"/>
                <a:ea typeface="맑은 고딕" panose="020B0503020000020004" pitchFamily="50" charset="-127"/>
              </a:rPr>
              <a:t>의 자산은 </a:t>
            </a:r>
            <a:r>
              <a:rPr lang="ko-KR" altLang="en-US" sz="900" dirty="0" err="1">
                <a:solidFill>
                  <a:srgbClr val="00338D"/>
                </a:solidFill>
                <a:latin typeface="맑은 고딕" panose="020B0503020000020004" pitchFamily="50" charset="-127"/>
                <a:ea typeface="맑은 고딕" panose="020B0503020000020004" pitchFamily="50" charset="-127"/>
              </a:rPr>
              <a:t>현금및현금성자산</a:t>
            </a:r>
            <a:r>
              <a:rPr lang="en-US" altLang="ko-KR" sz="900" dirty="0">
                <a:solidFill>
                  <a:srgbClr val="00338D"/>
                </a:solidFill>
                <a:latin typeface="맑은 고딕" panose="020B0503020000020004" pitchFamily="50" charset="-127"/>
                <a:ea typeface="맑은 고딕" panose="020B0503020000020004" pitchFamily="50" charset="-127"/>
              </a:rPr>
              <a:t>(43%),</a:t>
            </a:r>
            <a:r>
              <a:rPr lang="ko-KR" altLang="en-US" sz="900" dirty="0">
                <a:solidFill>
                  <a:srgbClr val="00338D"/>
                </a:solidFill>
                <a:latin typeface="맑은 고딕" panose="020B0503020000020004" pitchFamily="50" charset="-127"/>
                <a:ea typeface="맑은 고딕" panose="020B0503020000020004" pitchFamily="50" charset="-127"/>
              </a:rPr>
              <a:t> 매출채권</a:t>
            </a:r>
            <a:r>
              <a:rPr lang="en-US" altLang="ko-KR" sz="900" dirty="0">
                <a:solidFill>
                  <a:srgbClr val="00338D"/>
                </a:solidFill>
                <a:latin typeface="맑은 고딕" panose="020B0503020000020004" pitchFamily="50" charset="-127"/>
                <a:ea typeface="맑은 고딕" panose="020B0503020000020004" pitchFamily="50" charset="-127"/>
              </a:rPr>
              <a:t>(24.9%), </a:t>
            </a:r>
            <a:r>
              <a:rPr lang="ko-KR" altLang="en-US" sz="900" dirty="0">
                <a:solidFill>
                  <a:srgbClr val="00338D"/>
                </a:solidFill>
                <a:latin typeface="맑은 고딕" panose="020B0503020000020004" pitchFamily="50" charset="-127"/>
                <a:ea typeface="맑은 고딕" panose="020B0503020000020004" pitchFamily="50" charset="-127"/>
              </a:rPr>
              <a:t>재고자산</a:t>
            </a:r>
            <a:r>
              <a:rPr lang="en-US" altLang="ko-KR" sz="900" dirty="0">
                <a:solidFill>
                  <a:srgbClr val="00338D"/>
                </a:solidFill>
                <a:latin typeface="맑은 고딕" panose="020B0503020000020004" pitchFamily="50" charset="-127"/>
                <a:ea typeface="맑은 고딕" panose="020B0503020000020004" pitchFamily="50" charset="-127"/>
              </a:rPr>
              <a:t>(10.4%), </a:t>
            </a:r>
            <a:r>
              <a:rPr lang="ko-KR" altLang="en-US" sz="900" dirty="0">
                <a:solidFill>
                  <a:srgbClr val="00338D"/>
                </a:solidFill>
                <a:latin typeface="맑은 고딕" panose="020B0503020000020004" pitchFamily="50" charset="-127"/>
                <a:ea typeface="맑은 고딕" panose="020B0503020000020004" pitchFamily="50" charset="-127"/>
              </a:rPr>
              <a:t>사용권자산 및 유형자산</a:t>
            </a:r>
            <a:r>
              <a:rPr lang="en-US" altLang="ko-KR" sz="900" dirty="0">
                <a:solidFill>
                  <a:srgbClr val="00338D"/>
                </a:solidFill>
                <a:latin typeface="맑은 고딕" panose="020B0503020000020004" pitchFamily="50" charset="-127"/>
                <a:ea typeface="맑은 고딕" panose="020B0503020000020004" pitchFamily="50" charset="-127"/>
              </a:rPr>
              <a:t>(20%)</a:t>
            </a:r>
            <a:r>
              <a:rPr lang="ko-KR" altLang="en-US" sz="900" dirty="0">
                <a:solidFill>
                  <a:srgbClr val="00338D"/>
                </a:solidFill>
                <a:latin typeface="맑은 고딕" panose="020B0503020000020004" pitchFamily="50" charset="-127"/>
                <a:ea typeface="맑은 고딕" panose="020B0503020000020004" pitchFamily="50" charset="-127"/>
              </a:rPr>
              <a:t> 등으로 구성되어 있습니다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71450" indent="-171450">
              <a:lnSpc>
                <a:spcPct val="120000"/>
              </a:lnSpc>
              <a:buFont typeface="Arial" panose="020B0604020202020204" pitchFamily="34" charset="0"/>
              <a:buChar char="•"/>
            </a:pPr>
            <a:r>
              <a:rPr lang="ko-KR" altLang="en-US" sz="900" dirty="0">
                <a:solidFill>
                  <a:srgbClr val="00338D"/>
                </a:solidFill>
                <a:latin typeface="맑은 고딕" panose="020B0503020000020004" pitchFamily="50" charset="-127"/>
                <a:ea typeface="맑은 고딕" panose="020B0503020000020004" pitchFamily="50" charset="-127"/>
              </a:rPr>
              <a:t>주요부채계정은 리스부채</a:t>
            </a:r>
            <a:r>
              <a:rPr lang="en-US" altLang="ko-KR" sz="900" dirty="0">
                <a:solidFill>
                  <a:srgbClr val="00338D"/>
                </a:solidFill>
                <a:latin typeface="맑은 고딕" panose="020B0503020000020004" pitchFamily="50" charset="-127"/>
                <a:ea typeface="맑은 고딕" panose="020B0503020000020004" pitchFamily="50" charset="-127"/>
              </a:rPr>
              <a:t>, </a:t>
            </a:r>
            <a:r>
              <a:rPr lang="ko-KR" altLang="en-US" sz="900" dirty="0" err="1">
                <a:solidFill>
                  <a:srgbClr val="00338D"/>
                </a:solidFill>
                <a:latin typeface="맑은 고딕" panose="020B0503020000020004" pitchFamily="50" charset="-127"/>
                <a:ea typeface="맑은 고딕" panose="020B0503020000020004" pitchFamily="50" charset="-127"/>
              </a:rPr>
              <a:t>매입채무이며</a:t>
            </a:r>
            <a:r>
              <a:rPr lang="ko-KR" altLang="en-US" sz="900" dirty="0">
                <a:solidFill>
                  <a:srgbClr val="00338D"/>
                </a:solidFill>
                <a:latin typeface="맑은 고딕" panose="020B0503020000020004" pitchFamily="50" charset="-127"/>
                <a:ea typeface="맑은 고딕" panose="020B0503020000020004" pitchFamily="50" charset="-127"/>
              </a:rPr>
              <a:t> 차입금은 없습니다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28" name="Rectangle 2"/>
          <p:cNvSpPr txBox="1">
            <a:spLocks noChangeArrowheads="1"/>
          </p:cNvSpPr>
          <p:nvPr/>
        </p:nvSpPr>
        <p:spPr bwMode="gray">
          <a:xfrm>
            <a:off x="406841" y="150137"/>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cs typeface="KPMG Extralight"/>
              </a:rPr>
              <a:t>BS Overview -</a:t>
            </a:r>
            <a:r>
              <a:rPr lang="en-US" altLang="ko-KR" sz="3000" b="1" dirty="0"/>
              <a:t> Median Biotech Inc</a:t>
            </a:r>
            <a:r>
              <a:rPr lang="en-US" altLang="ko-KR" sz="3000" b="1" dirty="0">
                <a:solidFill>
                  <a:srgbClr val="00338D"/>
                </a:solidFill>
                <a:cs typeface="KPMG Extralight"/>
              </a:rPr>
              <a:t> </a:t>
            </a:r>
          </a:p>
        </p:txBody>
      </p:sp>
      <p:sp>
        <p:nvSpPr>
          <p:cNvPr id="9" name="Text Box 51">
            <a:extLst>
              <a:ext uri="{FF2B5EF4-FFF2-40B4-BE49-F238E27FC236}">
                <a16:creationId xmlns:a16="http://schemas.microsoft.com/office/drawing/2014/main" id="{983ABCEA-83A7-41CA-9ED2-DB710994F348}"/>
              </a:ext>
            </a:extLst>
          </p:cNvPr>
          <p:cNvSpPr txBox="1">
            <a:spLocks noChangeArrowheads="1"/>
          </p:cNvSpPr>
          <p:nvPr/>
        </p:nvSpPr>
        <p:spPr bwMode="auto">
          <a:xfrm>
            <a:off x="441178" y="4689690"/>
            <a:ext cx="951132" cy="115621"/>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 </a:t>
            </a:r>
            <a:r>
              <a:rPr lang="ko-KR" altLang="en-US" sz="600" i="1" dirty="0">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10" name="텍스트 개체 틀 1">
            <a:extLst>
              <a:ext uri="{FF2B5EF4-FFF2-40B4-BE49-F238E27FC236}">
                <a16:creationId xmlns:a16="http://schemas.microsoft.com/office/drawing/2014/main" id="{8DAB6EC5-A0EA-4641-86D1-54374C277B7F}"/>
              </a:ext>
            </a:extLst>
          </p:cNvPr>
          <p:cNvSpPr txBox="1">
            <a:spLocks/>
          </p:cNvSpPr>
          <p:nvPr/>
        </p:nvSpPr>
        <p:spPr bwMode="gray">
          <a:xfrm>
            <a:off x="4970887" y="1478985"/>
            <a:ext cx="4519478" cy="1950016"/>
          </a:xfrm>
          <a:prstGeom prst="rect">
            <a:avLst/>
          </a:prstGeom>
          <a:solidFill>
            <a:srgbClr val="F9F9F9"/>
          </a:solidFill>
        </p:spPr>
        <p:txBody>
          <a:bodyPr vert="horz" lIns="36000" tIns="36000" rIns="36000" bIns="36000" rtlCol="0" anchor="t" anchorCtr="0">
            <a:no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21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3pPr>
            <a:lvl4pPr marL="360000" indent="-144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4pPr>
            <a:lvl5pPr marL="576000" indent="-2160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lvl="0">
              <a:lnSpc>
                <a:spcPct val="114000"/>
              </a:lnSpc>
              <a:spcAft>
                <a:spcPts val="550"/>
              </a:spcAft>
            </a:pPr>
            <a:r>
              <a:rPr lang="ko-KR" altLang="en-US" sz="850" dirty="0">
                <a:solidFill>
                  <a:srgbClr val="00338D"/>
                </a:solidFill>
                <a:latin typeface="Arial"/>
                <a:ea typeface="맑은 고딕" panose="020B0503020000020004" pitchFamily="50" charset="-127"/>
              </a:rPr>
              <a:t>① </a:t>
            </a:r>
            <a:r>
              <a:rPr lang="ko-KR" altLang="en-US" sz="850" dirty="0" err="1">
                <a:solidFill>
                  <a:srgbClr val="00338D"/>
                </a:solidFill>
                <a:latin typeface="Arial"/>
                <a:ea typeface="맑은 고딕" panose="020B0503020000020004" pitchFamily="50" charset="-127"/>
              </a:rPr>
              <a:t>현금및현금성자산</a:t>
            </a:r>
            <a:endParaRPr lang="en-US" altLang="ko-KR" sz="850" dirty="0">
              <a:solidFill>
                <a:srgbClr val="00338D"/>
              </a:solidFill>
              <a:latin typeface="Aria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전액 </a:t>
            </a:r>
            <a:r>
              <a:rPr lang="ko-KR" altLang="en-US" sz="850" b="0">
                <a:solidFill>
                  <a:schemeClr val="tx1"/>
                </a:solidFill>
                <a:ea typeface="맑은 고딕" panose="020B0503020000020004" pitchFamily="50" charset="-127"/>
                <a:cs typeface="Calibri" panose="020F0502020204030204" pitchFamily="34" charset="0"/>
              </a:rPr>
              <a:t>외화예금으로 구성됩니다</a:t>
            </a:r>
            <a:r>
              <a:rPr lang="en-US" altLang="ko-KR" sz="850" b="0">
                <a:solidFill>
                  <a:schemeClr val="tx1"/>
                </a:solidFill>
                <a:ea typeface="맑은 고딕" panose="020B0503020000020004" pitchFamily="50" charset="-127"/>
                <a:cs typeface="Calibri" panose="020F0502020204030204" pitchFamily="34" charset="0"/>
              </a:rPr>
              <a:t>.</a:t>
            </a:r>
            <a:endParaRPr lang="en-US" altLang="ko-KR" sz="850" dirty="0">
              <a:solidFill>
                <a:srgbClr val="00338D"/>
              </a:solidFill>
              <a:ea typeface="맑은 고딕" panose="020B0503020000020004" pitchFamily="50" charset="-127"/>
            </a:endParaRPr>
          </a:p>
          <a:p>
            <a:pPr marL="85725">
              <a:lnSpc>
                <a:spcPct val="114000"/>
              </a:lnSpc>
              <a:spcAft>
                <a:spcPts val="550"/>
              </a:spcAft>
            </a:pPr>
            <a:r>
              <a:rPr lang="ko-KR" altLang="en-US" sz="850" dirty="0">
                <a:solidFill>
                  <a:srgbClr val="00338D"/>
                </a:solidFill>
                <a:ea typeface="맑은 고딕" panose="020B0503020000020004" pitchFamily="50" charset="-127"/>
              </a:rPr>
              <a:t>② 리스부채</a:t>
            </a:r>
            <a:endParaRPr lang="en-US" altLang="ko-KR" sz="850" dirty="0">
              <a:solidFill>
                <a:srgbClr val="00338D"/>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미국 텍사스주에 위치한 사무실 관련 리스부채로 매분기</a:t>
            </a:r>
            <a:r>
              <a:rPr lang="ko-KR" altLang="en-US" sz="850" b="0" dirty="0">
                <a:solidFill>
                  <a:schemeClr val="tx1"/>
                </a:solidFill>
                <a:latin typeface="맑은 고딕" panose="020B0503020000020004" pitchFamily="50" charset="-127"/>
                <a:ea typeface="맑은 고딕" panose="020B0503020000020004" pitchFamily="50" charset="-127"/>
              </a:rPr>
              <a:t> </a:t>
            </a:r>
            <a:r>
              <a:rPr lang="en-US" altLang="ko-KR" sz="850" b="0" dirty="0">
                <a:solidFill>
                  <a:schemeClr val="tx1"/>
                </a:solidFill>
                <a:latin typeface="맑은 고딕" panose="020B0503020000020004" pitchFamily="50" charset="-127"/>
                <a:ea typeface="맑은 고딕" panose="020B0503020000020004" pitchFamily="50" charset="-127"/>
              </a:rPr>
              <a:t>$7,531.26 </a:t>
            </a:r>
            <a:r>
              <a:rPr lang="ko-KR" altLang="en-US" sz="850" b="0" dirty="0">
                <a:solidFill>
                  <a:schemeClr val="tx1"/>
                </a:solidFill>
                <a:latin typeface="맑은 고딕" panose="020B0503020000020004" pitchFamily="50" charset="-127"/>
                <a:ea typeface="맑은 고딕" panose="020B0503020000020004" pitchFamily="50" charset="-127"/>
              </a:rPr>
              <a:t>를 </a:t>
            </a:r>
            <a:r>
              <a:rPr lang="ko-KR" altLang="en-US" sz="850" b="0">
                <a:solidFill>
                  <a:schemeClr val="tx1"/>
                </a:solidFill>
                <a:latin typeface="맑은 고딕" panose="020B0503020000020004" pitchFamily="50" charset="-127"/>
                <a:ea typeface="맑은 고딕" panose="020B0503020000020004" pitchFamily="50" charset="-127"/>
              </a:rPr>
              <a:t>지급하고 있습니다</a:t>
            </a:r>
            <a:r>
              <a:rPr lang="en-US" altLang="ko-KR" sz="850" b="0">
                <a:solidFill>
                  <a:schemeClr val="tx1"/>
                </a:solidFill>
                <a:latin typeface="맑은 고딕" panose="020B0503020000020004" pitchFamily="50" charset="-127"/>
                <a:ea typeface="맑은 고딕" panose="020B0503020000020004" pitchFamily="50" charset="-127"/>
              </a:rPr>
              <a:t>.</a:t>
            </a:r>
            <a:endParaRPr lang="en-US" altLang="ko-KR" sz="850" b="0" dirty="0">
              <a:solidFill>
                <a:schemeClr val="tx1"/>
              </a:solidFill>
              <a:latin typeface="맑은 고딕" panose="020B0503020000020004" pitchFamily="50" charset="-127"/>
              <a:ea typeface="맑은 고딕" panose="020B0503020000020004" pitchFamily="50" charset="-127"/>
              <a:cs typeface="Calibri" panose="020F0502020204030204" pitchFamily="34" charset="0"/>
            </a:endParaRPr>
          </a:p>
          <a:p>
            <a:pPr marL="85725">
              <a:lnSpc>
                <a:spcPct val="114000"/>
              </a:lnSpc>
              <a:spcAft>
                <a:spcPts val="550"/>
              </a:spcAft>
            </a:pPr>
            <a:r>
              <a:rPr lang="ko-KR" altLang="en-US" sz="850" dirty="0">
                <a:solidFill>
                  <a:srgbClr val="00338D"/>
                </a:solidFill>
                <a:ea typeface="맑은 고딕" panose="020B0503020000020004" pitchFamily="50" charset="-127"/>
              </a:rPr>
              <a:t>③ 매출채권</a:t>
            </a:r>
            <a:endParaRPr lang="en-US" altLang="ko-KR" sz="850" b="0" dirty="0">
              <a:solidFill>
                <a:schemeClr val="tx1"/>
              </a:solidFill>
              <a:ea typeface="맑은 고딕" panose="020B0503020000020004" pitchFamily="50" charset="-127"/>
              <a:cs typeface="Calibri" panose="020F0502020204030204" pitchFamily="34" charset="0"/>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cs typeface="Calibri" panose="020F0502020204030204" pitchFamily="34" charset="0"/>
              </a:rPr>
              <a:t>전액 대상회사인 </a:t>
            </a:r>
            <a:r>
              <a:rPr lang="en-US" altLang="ko-KR" sz="850" b="0" dirty="0">
                <a:solidFill>
                  <a:schemeClr val="tx1"/>
                </a:solidFill>
                <a:ea typeface="맑은 고딕" panose="020B0503020000020004" pitchFamily="50" charset="-127"/>
                <a:cs typeface="Calibri" panose="020F0502020204030204" pitchFamily="34" charset="0"/>
              </a:rPr>
              <a:t>Mercury</a:t>
            </a:r>
            <a:r>
              <a:rPr lang="ko-KR" altLang="en-US" sz="850" b="0" dirty="0">
                <a:solidFill>
                  <a:schemeClr val="tx1"/>
                </a:solidFill>
                <a:ea typeface="맑은 고딕" panose="020B0503020000020004" pitchFamily="50" charset="-127"/>
                <a:cs typeface="Calibri" panose="020F0502020204030204" pitchFamily="34" charset="0"/>
              </a:rPr>
              <a:t>에 </a:t>
            </a:r>
            <a:r>
              <a:rPr lang="ko-KR" altLang="en-US" sz="850" b="0">
                <a:solidFill>
                  <a:schemeClr val="tx1"/>
                </a:solidFill>
                <a:ea typeface="맑은 고딕" panose="020B0503020000020004" pitchFamily="50" charset="-127"/>
                <a:cs typeface="Calibri" panose="020F0502020204030204" pitchFamily="34" charset="0"/>
              </a:rPr>
              <a:t>대한 매출채권입니다</a:t>
            </a:r>
            <a:r>
              <a:rPr lang="en-US" altLang="ko-KR" sz="850" b="0">
                <a:solidFill>
                  <a:schemeClr val="tx1"/>
                </a:solidFill>
                <a:ea typeface="맑은 고딕" panose="020B0503020000020004" pitchFamily="50" charset="-127"/>
                <a:cs typeface="Calibri" panose="020F0502020204030204" pitchFamily="34" charset="0"/>
              </a:rPr>
              <a:t>.</a:t>
            </a:r>
            <a:endParaRPr lang="en-US" altLang="ko-KR" sz="850" b="0" dirty="0">
              <a:solidFill>
                <a:schemeClr val="tx1"/>
              </a:solidFill>
              <a:ea typeface="맑은 고딕" panose="020B0503020000020004" pitchFamily="50" charset="-127"/>
            </a:endParaRPr>
          </a:p>
          <a:p>
            <a:pPr marL="85725">
              <a:lnSpc>
                <a:spcPct val="114000"/>
              </a:lnSpc>
              <a:spcAft>
                <a:spcPts val="550"/>
              </a:spcAft>
            </a:pPr>
            <a:r>
              <a:rPr lang="ko-KR" altLang="en-US" sz="850" dirty="0">
                <a:solidFill>
                  <a:srgbClr val="00338D"/>
                </a:solidFill>
                <a:ea typeface="맑은 고딕" panose="020B0503020000020004" pitchFamily="50" charset="-127"/>
              </a:rPr>
              <a:t>④ 재고자산</a:t>
            </a:r>
            <a:endParaRPr lang="en-US" altLang="ko-KR" sz="850" dirty="0">
              <a:solidFill>
                <a:srgbClr val="00338D"/>
              </a:solidFill>
              <a:ea typeface="맑은 고딕" panose="020B0503020000020004" pitchFamily="50" charset="-127"/>
            </a:endParaRPr>
          </a:p>
          <a:p>
            <a:pPr marL="257175" indent="-171450">
              <a:lnSpc>
                <a:spcPct val="114000"/>
              </a:lnSpc>
              <a:spcAft>
                <a:spcPts val="550"/>
              </a:spcAft>
              <a:buFont typeface="Arial" panose="020B0604020202020204" pitchFamily="34" charset="0"/>
              <a:buChar char="•"/>
            </a:pPr>
            <a:r>
              <a:rPr lang="ko-KR" altLang="en-US" sz="850" b="0" dirty="0">
                <a:solidFill>
                  <a:schemeClr val="tx1"/>
                </a:solidFill>
                <a:ea typeface="맑은 고딕" panose="020B0503020000020004" pitchFamily="50" charset="-127"/>
              </a:rPr>
              <a:t>대상회사인 </a:t>
            </a:r>
            <a:r>
              <a:rPr lang="en-US" altLang="ko-KR" sz="850" b="0" dirty="0">
                <a:solidFill>
                  <a:schemeClr val="tx1"/>
                </a:solidFill>
                <a:ea typeface="맑은 고딕" panose="020B0503020000020004" pitchFamily="50" charset="-127"/>
              </a:rPr>
              <a:t>Mercury</a:t>
            </a:r>
            <a:r>
              <a:rPr lang="ko-KR" altLang="en-US" sz="850" b="0" dirty="0">
                <a:solidFill>
                  <a:schemeClr val="tx1"/>
                </a:solidFill>
                <a:ea typeface="맑은 고딕" panose="020B0503020000020004" pitchFamily="50" charset="-127"/>
              </a:rPr>
              <a:t>에 판매하기 위한 목적으로 보유하고 </a:t>
            </a:r>
            <a:r>
              <a:rPr lang="ko-KR" altLang="en-US" sz="850" b="0">
                <a:solidFill>
                  <a:schemeClr val="tx1"/>
                </a:solidFill>
                <a:ea typeface="맑은 고딕" panose="020B0503020000020004" pitchFamily="50" charset="-127"/>
              </a:rPr>
              <a:t>있는 상품입니다</a:t>
            </a:r>
            <a:r>
              <a:rPr lang="en-US" altLang="ko-KR" sz="850" b="0">
                <a:solidFill>
                  <a:schemeClr val="tx1"/>
                </a:solidFill>
                <a:ea typeface="맑은 고딕" panose="020B0503020000020004" pitchFamily="50" charset="-127"/>
              </a:rPr>
              <a:t>.</a:t>
            </a:r>
            <a:endParaRPr lang="en-US" altLang="ko-KR" sz="850" b="0" dirty="0">
              <a:solidFill>
                <a:schemeClr val="tx1"/>
              </a:solidFill>
              <a:ea typeface="맑은 고딕" panose="020B0503020000020004" pitchFamily="50" charset="-127"/>
            </a:endParaRPr>
          </a:p>
          <a:p>
            <a:pPr marL="85725">
              <a:lnSpc>
                <a:spcPct val="114000"/>
              </a:lnSpc>
              <a:spcAft>
                <a:spcPts val="550"/>
              </a:spcAft>
            </a:pPr>
            <a:endParaRPr lang="en-US" altLang="ko-KR" sz="850" b="0" dirty="0">
              <a:solidFill>
                <a:schemeClr val="tx1"/>
              </a:solidFill>
              <a:ea typeface="맑은 고딕" panose="020B0503020000020004" pitchFamily="50" charset="-127"/>
            </a:endParaRPr>
          </a:p>
          <a:p>
            <a:pPr marL="85725" lvl="0">
              <a:lnSpc>
                <a:spcPct val="114000"/>
              </a:lnSpc>
              <a:spcAft>
                <a:spcPts val="550"/>
              </a:spcAft>
            </a:pPr>
            <a:endParaRPr lang="en-US" altLang="ko-KR" sz="850" dirty="0">
              <a:solidFill>
                <a:srgbClr val="00338D"/>
              </a:solidFill>
              <a:ea typeface="맑은 고딕" panose="020B0503020000020004" pitchFamily="50" charset="-127"/>
            </a:endParaRPr>
          </a:p>
        </p:txBody>
      </p:sp>
      <p:sp>
        <p:nvSpPr>
          <p:cNvPr id="14" name="타원 13">
            <a:extLst>
              <a:ext uri="{FF2B5EF4-FFF2-40B4-BE49-F238E27FC236}">
                <a16:creationId xmlns:a16="http://schemas.microsoft.com/office/drawing/2014/main" id="{80D2DAD6-56A5-4A2D-99D6-D9942E6A72CF}"/>
              </a:ext>
            </a:extLst>
          </p:cNvPr>
          <p:cNvSpPr/>
          <p:nvPr/>
        </p:nvSpPr>
        <p:spPr>
          <a:xfrm rot="21526619">
            <a:off x="254903" y="2204460"/>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1</a:t>
            </a:r>
            <a:endParaRPr lang="ko-KR" altLang="en-US" sz="700" dirty="0">
              <a:solidFill>
                <a:srgbClr val="FFFFFF"/>
              </a:solidFill>
              <a:latin typeface=""/>
            </a:endParaRPr>
          </a:p>
        </p:txBody>
      </p:sp>
      <p:sp>
        <p:nvSpPr>
          <p:cNvPr id="15" name="타원 14">
            <a:extLst>
              <a:ext uri="{FF2B5EF4-FFF2-40B4-BE49-F238E27FC236}">
                <a16:creationId xmlns:a16="http://schemas.microsoft.com/office/drawing/2014/main" id="{20647016-F1CD-486B-84CD-DB9B4F1B20A2}"/>
              </a:ext>
            </a:extLst>
          </p:cNvPr>
          <p:cNvSpPr/>
          <p:nvPr/>
        </p:nvSpPr>
        <p:spPr>
          <a:xfrm rot="21526619">
            <a:off x="254903" y="2361022"/>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2</a:t>
            </a:r>
            <a:endParaRPr lang="ko-KR" altLang="en-US" sz="700" dirty="0">
              <a:solidFill>
                <a:srgbClr val="FFFFFF"/>
              </a:solidFill>
              <a:latin typeface=""/>
            </a:endParaRPr>
          </a:p>
        </p:txBody>
      </p:sp>
      <p:sp>
        <p:nvSpPr>
          <p:cNvPr id="16" name="타원 15">
            <a:extLst>
              <a:ext uri="{FF2B5EF4-FFF2-40B4-BE49-F238E27FC236}">
                <a16:creationId xmlns:a16="http://schemas.microsoft.com/office/drawing/2014/main" id="{21A1B5E9-BC79-4E6C-A652-67DD4E6A3420}"/>
              </a:ext>
            </a:extLst>
          </p:cNvPr>
          <p:cNvSpPr/>
          <p:nvPr/>
        </p:nvSpPr>
        <p:spPr>
          <a:xfrm rot="21526619">
            <a:off x="253750" y="2802147"/>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3</a:t>
            </a:r>
            <a:endParaRPr lang="ko-KR" altLang="en-US" sz="700" dirty="0">
              <a:solidFill>
                <a:srgbClr val="FFFFFF"/>
              </a:solidFill>
              <a:latin typeface=""/>
            </a:endParaRPr>
          </a:p>
        </p:txBody>
      </p:sp>
      <p:sp>
        <p:nvSpPr>
          <p:cNvPr id="17" name="타원 16">
            <a:extLst>
              <a:ext uri="{FF2B5EF4-FFF2-40B4-BE49-F238E27FC236}">
                <a16:creationId xmlns:a16="http://schemas.microsoft.com/office/drawing/2014/main" id="{B4A9785E-3437-42F0-949A-EDD3A59F46DD}"/>
              </a:ext>
            </a:extLst>
          </p:cNvPr>
          <p:cNvSpPr/>
          <p:nvPr/>
        </p:nvSpPr>
        <p:spPr>
          <a:xfrm rot="21526619">
            <a:off x="253750" y="2962616"/>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srgbClr val="FFFFFF"/>
                </a:solidFill>
                <a:latin typeface=""/>
              </a:rPr>
              <a:t>4</a:t>
            </a:r>
            <a:endParaRPr lang="ko-KR" altLang="en-US" sz="700" dirty="0">
              <a:solidFill>
                <a:srgbClr val="FFFFFF"/>
              </a:solidFill>
              <a:latin typeface=""/>
            </a:endParaRPr>
          </a:p>
        </p:txBody>
      </p:sp>
      <p:pic>
        <p:nvPicPr>
          <p:cNvPr id="20" name="그림 19">
            <a:extLst>
              <a:ext uri="{FF2B5EF4-FFF2-40B4-BE49-F238E27FC236}">
                <a16:creationId xmlns:a16="http://schemas.microsoft.com/office/drawing/2014/main" id="{F9602194-E710-41F4-B57E-46B807E77307}"/>
              </a:ext>
            </a:extLst>
          </p:cNvPr>
          <p:cNvPicPr>
            <a:picLocks noChangeAspect="1" noChangeArrowheads="1"/>
            <a:extLst>
              <a:ext uri="{84589F7E-364E-4C9E-8A38-B11213B215E9}">
                <a14:cameraTool xmlns:a14="http://schemas.microsoft.com/office/drawing/2010/main" cellRange="$B$3:$F$33"/>
              </a:ext>
            </a:extLst>
          </p:cNvPicPr>
          <p:nvPr/>
        </p:nvPicPr>
        <p:blipFill>
          <a:blip r:embed="rId3"/>
          <a:srcRect/>
          <a:stretch>
            <a:fillRect/>
          </a:stretch>
        </p:blipFill>
        <p:spPr bwMode="auto">
          <a:xfrm>
            <a:off x="441178" y="1478984"/>
            <a:ext cx="4476750" cy="3152775"/>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21" name="타원 20">
            <a:extLst>
              <a:ext uri="{FF2B5EF4-FFF2-40B4-BE49-F238E27FC236}">
                <a16:creationId xmlns:a16="http://schemas.microsoft.com/office/drawing/2014/main" id="{AA266899-5DCB-4E02-99B3-F7F0AE813717}"/>
              </a:ext>
            </a:extLst>
          </p:cNvPr>
          <p:cNvSpPr/>
          <p:nvPr/>
        </p:nvSpPr>
        <p:spPr>
          <a:xfrm rot="21526619">
            <a:off x="254903" y="2508064"/>
            <a:ext cx="144000" cy="14400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rgbClr val="FFFFFF"/>
                </a:solidFill>
                <a:latin typeface=""/>
              </a:rPr>
              <a:t>2</a:t>
            </a:r>
            <a:endParaRPr lang="ko-KR" altLang="en-US" sz="700" dirty="0">
              <a:solidFill>
                <a:srgbClr val="FFFFFF"/>
              </a:solidFill>
              <a:latin typeface=""/>
            </a:endParaRPr>
          </a:p>
        </p:txBody>
      </p:sp>
      <p:sp>
        <p:nvSpPr>
          <p:cNvPr id="13" name="Text Placeholder 3">
            <a:extLst>
              <a:ext uri="{FF2B5EF4-FFF2-40B4-BE49-F238E27FC236}">
                <a16:creationId xmlns:a16="http://schemas.microsoft.com/office/drawing/2014/main" id="{95BF2C8E-3467-4A00-AC53-DED7505B752B}"/>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2341812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B4F845F0-BA99-4908-A245-BBB355B548F7}"/>
              </a:ext>
            </a:extLst>
          </p:cNvPr>
          <p:cNvSpPr txBox="1">
            <a:spLocks noChangeArrowheads="1"/>
          </p:cNvSpPr>
          <p:nvPr/>
        </p:nvSpPr>
        <p:spPr bwMode="gray">
          <a:xfrm>
            <a:off x="369207" y="201175"/>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ko-KR" altLang="en-US" sz="2400" b="1">
                <a:solidFill>
                  <a:srgbClr val="00338D"/>
                </a:solidFill>
                <a:cs typeface="KPMG Extralight"/>
              </a:rPr>
              <a:t>특수관계자 현황</a:t>
            </a:r>
            <a:endParaRPr lang="en-US" altLang="ko-KR" sz="2400" b="1" dirty="0">
              <a:solidFill>
                <a:srgbClr val="00338D"/>
              </a:solidFill>
              <a:cs typeface="KPMG Extralight"/>
            </a:endParaRPr>
          </a:p>
        </p:txBody>
      </p:sp>
      <p:sp>
        <p:nvSpPr>
          <p:cNvPr id="9" name="Text Box 51">
            <a:extLst>
              <a:ext uri="{FF2B5EF4-FFF2-40B4-BE49-F238E27FC236}">
                <a16:creationId xmlns:a16="http://schemas.microsoft.com/office/drawing/2014/main" id="{C51FFA53-4C59-4A39-BBDF-BD1D81481F60}"/>
              </a:ext>
            </a:extLst>
          </p:cNvPr>
          <p:cNvSpPr txBox="1">
            <a:spLocks noChangeArrowheads="1"/>
          </p:cNvSpPr>
          <p:nvPr/>
        </p:nvSpPr>
        <p:spPr bwMode="auto">
          <a:xfrm>
            <a:off x="612850" y="3778935"/>
            <a:ext cx="6087457" cy="219433"/>
          </a:xfrm>
          <a:prstGeom prst="rect">
            <a:avLst/>
          </a:prstGeom>
          <a:noFill/>
          <a:ln w="6350">
            <a:noFill/>
            <a:miter lim="800000"/>
            <a:headEnd/>
            <a:tailEnd/>
          </a:ln>
        </p:spPr>
        <p:txBody>
          <a:bodyPr wrap="square" lIns="6992" tIns="6992" rIns="6992" bIns="6992" anchor="ctr" anchorCtr="0">
            <a:spAutoFit/>
          </a:bodyPr>
          <a:lstStyle/>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Source</a:t>
            </a:r>
            <a:r>
              <a:rPr lang="en-US" altLang="ko-KR" sz="583" i="1">
                <a:solidFill>
                  <a:srgbClr val="00338D"/>
                </a:solidFill>
                <a:ea typeface="맑은 고딕" panose="020B0503020000020004" pitchFamily="50" charset="-127"/>
                <a:cs typeface="Arial" panose="020B0604020202020204" pitchFamily="34" charset="0"/>
              </a:rPr>
              <a:t>: </a:t>
            </a:r>
            <a:r>
              <a:rPr lang="ko-KR" altLang="en-US" sz="583" i="1">
                <a:solidFill>
                  <a:srgbClr val="00338D"/>
                </a:solidFill>
                <a:ea typeface="맑은 고딕" panose="020B0503020000020004" pitchFamily="50" charset="-127"/>
                <a:cs typeface="Arial" panose="020B0604020202020204" pitchFamily="34" charset="0"/>
              </a:rPr>
              <a:t>회사 제공 자료</a:t>
            </a:r>
            <a:endParaRPr lang="en-US" altLang="ko-KR" sz="583" i="1" dirty="0">
              <a:solidFill>
                <a:srgbClr val="00338D"/>
              </a:solidFill>
              <a:ea typeface="맑은 고딕" panose="020B0503020000020004" pitchFamily="50" charset="-127"/>
              <a:cs typeface="Arial" panose="020B0604020202020204" pitchFamily="34" charset="0"/>
            </a:endParaRPr>
          </a:p>
          <a:p>
            <a:pPr marL="462520" indent="-462520" defTabSz="740032">
              <a:lnSpc>
                <a:spcPct val="120000"/>
              </a:lnSpc>
              <a:tabLst>
                <a:tab pos="656778" algn="l"/>
              </a:tabLst>
            </a:pPr>
            <a:r>
              <a:rPr lang="en-US" altLang="ko-KR" sz="583" i="1" dirty="0">
                <a:solidFill>
                  <a:srgbClr val="00338D"/>
                </a:solidFill>
                <a:ea typeface="맑은 고딕" panose="020B0503020000020004" pitchFamily="50" charset="-127"/>
                <a:cs typeface="Arial" panose="020B0604020202020204" pitchFamily="34" charset="0"/>
              </a:rPr>
              <a:t>Note: (1) </a:t>
            </a:r>
            <a:r>
              <a:rPr lang="ko-KR" altLang="en-US" sz="583" i="1" dirty="0">
                <a:solidFill>
                  <a:srgbClr val="00338D"/>
                </a:solidFill>
                <a:ea typeface="맑은 고딕" panose="020B0503020000020004" pitchFamily="50" charset="-127"/>
                <a:cs typeface="Arial" panose="020B0604020202020204" pitchFamily="34" charset="0"/>
              </a:rPr>
              <a:t>과거 </a:t>
            </a:r>
            <a:r>
              <a:rPr lang="ko-KR" altLang="en-US" sz="583" i="1" dirty="0" err="1">
                <a:solidFill>
                  <a:srgbClr val="00338D"/>
                </a:solidFill>
                <a:ea typeface="맑은 고딕" panose="020B0503020000020004" pitchFamily="50" charset="-127"/>
                <a:cs typeface="Arial" panose="020B0604020202020204" pitchFamily="34" charset="0"/>
              </a:rPr>
              <a:t>종속기업이었던</a:t>
            </a:r>
            <a:r>
              <a:rPr lang="ko-KR" altLang="en-US" sz="583" i="1" dirty="0">
                <a:solidFill>
                  <a:srgbClr val="00338D"/>
                </a:solidFill>
                <a:ea typeface="맑은 고딕" panose="020B0503020000020004" pitchFamily="50" charset="-127"/>
                <a:cs typeface="Arial" panose="020B0604020202020204" pitchFamily="34" charset="0"/>
              </a:rPr>
              <a:t> </a:t>
            </a:r>
            <a:r>
              <a:rPr lang="en-US" altLang="ko-KR" sz="583" i="1" dirty="0">
                <a:solidFill>
                  <a:srgbClr val="00338D"/>
                </a:solidFill>
                <a:ea typeface="맑은 고딕" panose="020B0503020000020004" pitchFamily="50" charset="-127"/>
                <a:cs typeface="Arial" panose="020B0604020202020204" pitchFamily="34" charset="0"/>
              </a:rPr>
              <a:t>Median Life Science LLC</a:t>
            </a:r>
            <a:r>
              <a:rPr lang="ko-KR" altLang="en-US" sz="583" i="1" dirty="0">
                <a:solidFill>
                  <a:srgbClr val="00338D"/>
                </a:solidFill>
                <a:ea typeface="맑은 고딕" panose="020B0503020000020004" pitchFamily="50" charset="-127"/>
                <a:cs typeface="Arial" panose="020B0604020202020204" pitchFamily="34" charset="0"/>
              </a:rPr>
              <a:t>는 </a:t>
            </a:r>
            <a:r>
              <a:rPr lang="en-US" altLang="ko-KR" sz="583" i="1" dirty="0">
                <a:solidFill>
                  <a:srgbClr val="00338D"/>
                </a:solidFill>
                <a:ea typeface="맑은 고딕" panose="020B0503020000020004" pitchFamily="50" charset="-127"/>
                <a:cs typeface="Arial" panose="020B0604020202020204" pitchFamily="34" charset="0"/>
              </a:rPr>
              <a:t>2018</a:t>
            </a:r>
            <a:r>
              <a:rPr lang="ko-KR" altLang="en-US" sz="583" i="1" dirty="0">
                <a:solidFill>
                  <a:srgbClr val="00338D"/>
                </a:solidFill>
                <a:ea typeface="맑은 고딕" panose="020B0503020000020004" pitchFamily="50" charset="-127"/>
                <a:cs typeface="Arial" panose="020B0604020202020204" pitchFamily="34" charset="0"/>
              </a:rPr>
              <a:t>년 중 청산을 완료함</a:t>
            </a:r>
            <a:r>
              <a:rPr lang="en-US" altLang="ko-KR" sz="583" i="1" dirty="0">
                <a:solidFill>
                  <a:srgbClr val="00338D"/>
                </a:solidFill>
                <a:ea typeface="맑은 고딕" panose="020B0503020000020004" pitchFamily="50" charset="-127"/>
                <a:cs typeface="Arial" panose="020B0604020202020204" pitchFamily="34" charset="0"/>
              </a:rPr>
              <a:t>, (2) Median Biotech Inc</a:t>
            </a:r>
            <a:r>
              <a:rPr lang="ko-KR" altLang="en-US" sz="583" i="1" dirty="0">
                <a:solidFill>
                  <a:srgbClr val="00338D"/>
                </a:solidFill>
                <a:ea typeface="맑은 고딕" panose="020B0503020000020004" pitchFamily="50" charset="-127"/>
                <a:cs typeface="Arial" panose="020B0604020202020204" pitchFamily="34" charset="0"/>
              </a:rPr>
              <a:t>는 </a:t>
            </a:r>
            <a:r>
              <a:rPr lang="en-US" altLang="ko-KR" sz="583" i="1" dirty="0">
                <a:solidFill>
                  <a:srgbClr val="00338D"/>
                </a:solidFill>
                <a:ea typeface="맑은 고딕" panose="020B0503020000020004" pitchFamily="50" charset="-127"/>
                <a:cs typeface="Arial" panose="020B0604020202020204" pitchFamily="34" charset="0"/>
              </a:rPr>
              <a:t>2018</a:t>
            </a:r>
            <a:r>
              <a:rPr lang="ko-KR" altLang="en-US" sz="583" i="1" dirty="0">
                <a:solidFill>
                  <a:srgbClr val="00338D"/>
                </a:solidFill>
                <a:ea typeface="맑은 고딕" panose="020B0503020000020004" pitchFamily="50" charset="-127"/>
                <a:cs typeface="Arial" panose="020B0604020202020204" pitchFamily="34" charset="0"/>
              </a:rPr>
              <a:t>년 중 신규 설립된 </a:t>
            </a:r>
            <a:r>
              <a:rPr lang="en-US" altLang="ko-KR" sz="583" i="1" dirty="0">
                <a:solidFill>
                  <a:srgbClr val="00338D"/>
                </a:solidFill>
                <a:ea typeface="맑은 고딕" panose="020B0503020000020004" pitchFamily="50" charset="-127"/>
                <a:cs typeface="Arial" panose="020B0604020202020204" pitchFamily="34" charset="0"/>
              </a:rPr>
              <a:t>100% </a:t>
            </a:r>
            <a:r>
              <a:rPr lang="ko-KR" altLang="en-US" sz="583" i="1" dirty="0">
                <a:solidFill>
                  <a:srgbClr val="00338D"/>
                </a:solidFill>
                <a:ea typeface="맑은 고딕" panose="020B0503020000020004" pitchFamily="50" charset="-127"/>
                <a:cs typeface="Arial" panose="020B0604020202020204" pitchFamily="34" charset="0"/>
              </a:rPr>
              <a:t>자회사임</a:t>
            </a:r>
            <a:r>
              <a:rPr lang="en-US" altLang="ko-KR" sz="583" i="1" dirty="0">
                <a:solidFill>
                  <a:srgbClr val="00338D"/>
                </a:solidFill>
                <a:ea typeface="맑은 고딕" panose="020B0503020000020004" pitchFamily="50" charset="-127"/>
                <a:cs typeface="Arial" panose="020B0604020202020204" pitchFamily="34" charset="0"/>
              </a:rPr>
              <a:t>.</a:t>
            </a:r>
          </a:p>
        </p:txBody>
      </p:sp>
      <p:pic>
        <p:nvPicPr>
          <p:cNvPr id="8" name="그림 7">
            <a:extLst>
              <a:ext uri="{FF2B5EF4-FFF2-40B4-BE49-F238E27FC236}">
                <a16:creationId xmlns:a16="http://schemas.microsoft.com/office/drawing/2014/main" id="{B62FE5EE-0860-4417-A237-877CF443A91A}"/>
              </a:ext>
            </a:extLst>
          </p:cNvPr>
          <p:cNvPicPr>
            <a:picLocks noChangeAspect="1" noChangeArrowheads="1"/>
            <a:extLst>
              <a:ext uri="{84589F7E-364E-4C9E-8A38-B11213B215E9}">
                <a14:cameraTool xmlns:a14="http://schemas.microsoft.com/office/drawing/2010/main" cellRange="$A$2:$H$20"/>
              </a:ext>
            </a:extLst>
          </p:cNvPicPr>
          <p:nvPr/>
        </p:nvPicPr>
        <p:blipFill>
          <a:blip r:embed="rId4"/>
          <a:srcRect/>
          <a:stretch>
            <a:fillRect/>
          </a:stretch>
        </p:blipFill>
        <p:spPr bwMode="auto">
          <a:xfrm>
            <a:off x="619015" y="1001440"/>
            <a:ext cx="5542708" cy="2754876"/>
          </a:xfrm>
          <a:prstGeom prst="rect">
            <a:avLst/>
          </a:prstGeom>
          <a:noFill/>
          <a:ln w="9525">
            <a:noFill/>
            <a:miter lim="800000"/>
            <a:headEnd/>
            <a:tailEnd/>
          </a:ln>
        </p:spPr>
      </p:pic>
      <p:sp>
        <p:nvSpPr>
          <p:cNvPr id="10" name="Rounded Rectangle 2">
            <a:extLst>
              <a:ext uri="{FF2B5EF4-FFF2-40B4-BE49-F238E27FC236}">
                <a16:creationId xmlns:a16="http://schemas.microsoft.com/office/drawing/2014/main" id="{AAB98293-541E-4984-9BBD-6DB51DC80E63}"/>
              </a:ext>
            </a:extLst>
          </p:cNvPr>
          <p:cNvSpPr/>
          <p:nvPr>
            <p:custDataLst>
              <p:tags r:id="rId1"/>
            </p:custDataLst>
          </p:nvPr>
        </p:nvSpPr>
        <p:spPr>
          <a:xfrm>
            <a:off x="6446815" y="1024589"/>
            <a:ext cx="1674055" cy="668437"/>
          </a:xfrm>
          <a:prstGeom prst="roundRect">
            <a:avLst>
              <a:gd name="adj" fmla="val 11759"/>
            </a:avLst>
          </a:prstGeom>
          <a:solidFill>
            <a:schemeClr val="accent5">
              <a:alpha val="5000"/>
            </a:schemeClr>
          </a:solidFill>
          <a:ln w="127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lIns="31752" tIns="31752" rIns="31752" bIns="31752" rtlCol="0" anchor="ctr"/>
          <a:lstStyle/>
          <a:p>
            <a:pPr>
              <a:lnSpc>
                <a:spcPct val="120000"/>
              </a:lnSpc>
            </a:pPr>
            <a:r>
              <a:rPr lang="ko-KR" altLang="en-US" sz="617" dirty="0">
                <a:solidFill>
                  <a:schemeClr val="tx1"/>
                </a:solidFill>
              </a:rPr>
              <a:t>특수관계자와의 거래내역은 모두 미국 자회사와의 거래로</a:t>
            </a:r>
            <a:r>
              <a:rPr lang="en-US" altLang="ko-KR" sz="617" dirty="0">
                <a:solidFill>
                  <a:schemeClr val="tx1"/>
                </a:solidFill>
              </a:rPr>
              <a:t>, </a:t>
            </a:r>
            <a:r>
              <a:rPr lang="ko-KR" altLang="en-US" sz="617" dirty="0">
                <a:solidFill>
                  <a:schemeClr val="tx1"/>
                </a:solidFill>
              </a:rPr>
              <a:t>미국자회사로부터 상품을 매입해옴에 따라 </a:t>
            </a:r>
            <a:r>
              <a:rPr lang="ko-KR" altLang="en-US" sz="617">
                <a:solidFill>
                  <a:schemeClr val="tx1"/>
                </a:solidFill>
              </a:rPr>
              <a:t>발생하고 있음</a:t>
            </a:r>
            <a:r>
              <a:rPr lang="en-US" altLang="ko-KR" sz="617">
                <a:solidFill>
                  <a:schemeClr val="tx1"/>
                </a:solidFill>
              </a:rPr>
              <a:t>.</a:t>
            </a:r>
            <a:endParaRPr lang="en-US" altLang="ko-KR" sz="617" dirty="0">
              <a:solidFill>
                <a:schemeClr val="tx1"/>
              </a:solidFill>
            </a:endParaRPr>
          </a:p>
        </p:txBody>
      </p:sp>
      <p:sp>
        <p:nvSpPr>
          <p:cNvPr id="7" name="Text Placeholder 3">
            <a:extLst>
              <a:ext uri="{FF2B5EF4-FFF2-40B4-BE49-F238E27FC236}">
                <a16:creationId xmlns:a16="http://schemas.microsoft.com/office/drawing/2014/main" id="{E7CD1DB7-ED2B-4C7A-91BE-D99E0B91CBA6}"/>
              </a:ext>
            </a:extLst>
          </p:cNvPr>
          <p:cNvSpPr txBox="1">
            <a:spLocks/>
          </p:cNvSpPr>
          <p:nvPr/>
        </p:nvSpPr>
        <p:spPr>
          <a:xfrm>
            <a:off x="415635" y="53693"/>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Appendix</a:t>
            </a:r>
          </a:p>
        </p:txBody>
      </p:sp>
    </p:spTree>
    <p:extLst>
      <p:ext uri="{BB962C8B-B14F-4D97-AF65-F5344CB8AC3E}">
        <p14:creationId xmlns:p14="http://schemas.microsoft.com/office/powerpoint/2010/main" val="911194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lstStyle/>
          <a:p>
            <a:r>
              <a:rPr lang="en-US" altLang="ko-KR" dirty="0"/>
              <a:t>© 2021 KPMG Samjong Accounting Corp., the Korean member firm of the KPMG network of independent member firms affiliated with KPMG International Cooperative (“KPMG International”), a Swiss entity. All rights reserved. Printed in Korea.</a:t>
            </a:r>
            <a:endParaRPr lang="ko-KR" altLang="en-US" dirty="0"/>
          </a:p>
          <a:p>
            <a:endParaRPr lang="ko-KR" altLang="en-US" dirty="0"/>
          </a:p>
        </p:txBody>
      </p:sp>
      <p:sp>
        <p:nvSpPr>
          <p:cNvPr id="6" name="텍스트 개체 틀 5"/>
          <p:cNvSpPr>
            <a:spLocks noGrp="1"/>
          </p:cNvSpPr>
          <p:nvPr>
            <p:ph type="body" sz="quarter" idx="12"/>
          </p:nvPr>
        </p:nvSpPr>
        <p:spPr/>
        <p:txBody>
          <a:bodyPr/>
          <a:lstStyle/>
          <a:p>
            <a:r>
              <a:rPr lang="en-US" altLang="ko-KR" dirty="0"/>
              <a:t>The KPMG name and logo are registered trademarks or trademarks of KPMG International.</a:t>
            </a:r>
            <a:endParaRPr lang="ko-KR" altLang="en-US" dirty="0"/>
          </a:p>
          <a:p>
            <a:endParaRPr lang="ko-KR" altLang="en-US" dirty="0"/>
          </a:p>
        </p:txBody>
      </p:sp>
      <p:sp>
        <p:nvSpPr>
          <p:cNvPr id="7" name="텍스트 개체 틀 6"/>
          <p:cNvSpPr>
            <a:spLocks noGrp="1"/>
          </p:cNvSpPr>
          <p:nvPr>
            <p:ph type="body" sz="quarter" idx="13"/>
          </p:nvPr>
        </p:nvSpPr>
        <p:spPr/>
        <p:txBody>
          <a:bodyPr/>
          <a:lstStyle/>
          <a:p>
            <a:r>
              <a:rPr lang="en-US" altLang="ko-KR" dirty="0"/>
              <a:t>The information contained herein Income statements of a general nature and Income statements not intended to address the circumstances of any particular individual or entity. Although we endeavor to provide accurate and timely information, there can be no guarantee that such information Income statements accurate as of the date it Income statements received or that it will continue to be accurate in the future. No one should act on such information without appropriate professional advice after a thorough examination of the particular situation.</a:t>
            </a:r>
            <a:endParaRPr lang="ko-KR" altLang="en-US" dirty="0"/>
          </a:p>
          <a:p>
            <a:endParaRPr lang="ko-KR" altLang="en-US" dirty="0"/>
          </a:p>
        </p:txBody>
      </p:sp>
      <p:sp>
        <p:nvSpPr>
          <p:cNvPr id="8" name="텍스트 개체 틀 7"/>
          <p:cNvSpPr>
            <a:spLocks noGrp="1"/>
          </p:cNvSpPr>
          <p:nvPr>
            <p:ph type="body" sz="quarter" idx="14"/>
          </p:nvPr>
        </p:nvSpPr>
        <p:spPr/>
        <p:txBody>
          <a:bodyPr/>
          <a:lstStyle/>
          <a:p>
            <a:r>
              <a:rPr lang="en-US" altLang="ko-KR" dirty="0"/>
              <a:t>kpmg.com/socialmedia</a:t>
            </a:r>
            <a:endParaRPr lang="ko-KR" altLang="en-US" dirty="0"/>
          </a:p>
        </p:txBody>
      </p:sp>
      <p:sp>
        <p:nvSpPr>
          <p:cNvPr id="9" name="텍스트 개체 틀 8"/>
          <p:cNvSpPr>
            <a:spLocks noGrp="1"/>
          </p:cNvSpPr>
          <p:nvPr>
            <p:ph type="body" sz="quarter" idx="15"/>
          </p:nvPr>
        </p:nvSpPr>
        <p:spPr/>
        <p:txBody>
          <a:bodyPr/>
          <a:lstStyle/>
          <a:p>
            <a:r>
              <a:rPr lang="en-US" altLang="ko-KR" dirty="0"/>
              <a:t>kpmg.com/app</a:t>
            </a:r>
            <a:endParaRPr lang="ko-KR" altLang="en-US" dirty="0"/>
          </a:p>
        </p:txBody>
      </p:sp>
    </p:spTree>
    <p:extLst>
      <p:ext uri="{BB962C8B-B14F-4D97-AF65-F5344CB8AC3E}">
        <p14:creationId xmlns:p14="http://schemas.microsoft.com/office/powerpoint/2010/main" val="106745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1694576" y="737999"/>
            <a:ext cx="7798558" cy="260292"/>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atinLnBrk="1">
              <a:lnSpc>
                <a:spcPct val="120000"/>
              </a:lnSpc>
            </a:pPr>
            <a:r>
              <a:rPr lang="en-US" altLang="ko-KR" sz="900" b="1" dirty="0">
                <a:solidFill>
                  <a:srgbClr val="00338D"/>
                </a:solidFill>
                <a:latin typeface="Arial" panose="020B0604020202020204" pitchFamily="34" charset="0"/>
                <a:ea typeface="맑은 고딕" panose="020B0503020000020004" pitchFamily="50" charset="-127"/>
              </a:rPr>
              <a:t>Key findings</a:t>
            </a:r>
          </a:p>
        </p:txBody>
      </p:sp>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Headlines</a:t>
            </a:r>
            <a:endParaRPr lang="en-US" altLang="ko-KR" sz="3000" b="1" dirty="0">
              <a:solidFill>
                <a:srgbClr val="00338D"/>
              </a:solidFill>
              <a:cs typeface="KPMG Extralight"/>
            </a:endParaRPr>
          </a:p>
        </p:txBody>
      </p:sp>
      <p:sp>
        <p:nvSpPr>
          <p:cNvPr id="27" name="Text Box 4">
            <a:extLst>
              <a:ext uri="{FF2B5EF4-FFF2-40B4-BE49-F238E27FC236}">
                <a16:creationId xmlns:a16="http://schemas.microsoft.com/office/drawing/2014/main" id="{3E2DE051-4A06-43D9-A152-6CFFB3ADF539}"/>
              </a:ext>
            </a:extLst>
          </p:cNvPr>
          <p:cNvSpPr txBox="1">
            <a:spLocks noChangeArrowheads="1"/>
          </p:cNvSpPr>
          <p:nvPr/>
        </p:nvSpPr>
        <p:spPr bwMode="auto">
          <a:xfrm>
            <a:off x="412865" y="737999"/>
            <a:ext cx="1206209" cy="260292"/>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en-US" altLang="ko-KR" sz="800" b="1" dirty="0">
                <a:solidFill>
                  <a:schemeClr val="bg1"/>
                </a:solidFill>
                <a:latin typeface="Arial" panose="020B0604020202020204" pitchFamily="34" charset="0"/>
                <a:ea typeface="맑은 고딕" panose="020B0503020000020004" pitchFamily="50" charset="-127"/>
              </a:rPr>
              <a:t>Area</a:t>
            </a:r>
            <a:endParaRPr lang="ko-KR" altLang="en-US" sz="800" b="1" dirty="0">
              <a:solidFill>
                <a:schemeClr val="bg1"/>
              </a:solidFill>
              <a:latin typeface="Arial" panose="020B0604020202020204" pitchFamily="34" charset="0"/>
              <a:ea typeface="맑은 고딕" panose="020B0503020000020004" pitchFamily="50" charset="-127"/>
            </a:endParaRPr>
          </a:p>
        </p:txBody>
      </p:sp>
      <p:sp>
        <p:nvSpPr>
          <p:cNvPr id="71" name="직사각형 70">
            <a:extLst>
              <a:ext uri="{FF2B5EF4-FFF2-40B4-BE49-F238E27FC236}">
                <a16:creationId xmlns:a16="http://schemas.microsoft.com/office/drawing/2014/main" id="{5DDFD12E-40C7-4F35-9560-9217E586FBFD}"/>
              </a:ext>
            </a:extLst>
          </p:cNvPr>
          <p:cNvSpPr/>
          <p:nvPr/>
        </p:nvSpPr>
        <p:spPr>
          <a:xfrm>
            <a:off x="1694576" y="2009372"/>
            <a:ext cx="7798558" cy="75981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제품 판매금액 </a:t>
            </a:r>
            <a:r>
              <a:rPr lang="en-US" altLang="ko-KR" sz="900" dirty="0">
                <a:solidFill>
                  <a:srgbClr val="00338D"/>
                </a:solidFill>
                <a:latin typeface="Arial" panose="020B0604020202020204" pitchFamily="34" charset="0"/>
                <a:ea typeface="맑은 고딕" panose="020B0503020000020004" pitchFamily="50" charset="-127"/>
              </a:rPr>
              <a:t>21</a:t>
            </a:r>
            <a:r>
              <a:rPr lang="ko-KR" altLang="en-US" sz="900" dirty="0">
                <a:solidFill>
                  <a:srgbClr val="00338D"/>
                </a:solidFill>
                <a:latin typeface="Arial" panose="020B0604020202020204" pitchFamily="34" charset="0"/>
                <a:ea typeface="맑은 고딕" panose="020B0503020000020004" pitchFamily="50" charset="-127"/>
              </a:rPr>
              <a:t>억원으로 인하여 국내</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인체용 매출액이 증가하였다가</a:t>
            </a:r>
            <a:r>
              <a:rPr lang="en-US" altLang="ko-KR" sz="900" dirty="0">
                <a:solidFill>
                  <a:srgbClr val="00338D"/>
                </a:solidFill>
                <a:latin typeface="Arial" panose="020B0604020202020204" pitchFamily="34" charset="0"/>
                <a:ea typeface="맑은 고딕" panose="020B0503020000020004" pitchFamily="50" charset="-127"/>
              </a:rPr>
              <a:t>, 2021</a:t>
            </a:r>
            <a:r>
              <a:rPr lang="ko-KR" altLang="en-US" sz="900" dirty="0">
                <a:solidFill>
                  <a:srgbClr val="00338D"/>
                </a:solidFill>
                <a:latin typeface="Arial" panose="020B0604020202020204" pitchFamily="34" charset="0"/>
                <a:ea typeface="맑은 고딕" panose="020B0503020000020004" pitchFamily="50" charset="-127"/>
              </a:rPr>
              <a:t>년 상반기에는 감소하였습니다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회사는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2020</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년 상반기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COVID-19 PCR kit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를 일회적으로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OEM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공급하였고</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이후 해당 계약은 종료 되었습니다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회사는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Rapid kit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를 개발하여</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수출 판매를 준비하고 있으나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COVID-19 Kit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시장이 성숙된 점</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국내 판매 허가가 필요한 점</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수주 실적이 없는 점을 고려할 때 해당 매출의 발생 가능성은 불확실한 상황입니다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p>
        </p:txBody>
      </p:sp>
      <p:sp>
        <p:nvSpPr>
          <p:cNvPr id="72" name="Text Box 4">
            <a:extLst>
              <a:ext uri="{FF2B5EF4-FFF2-40B4-BE49-F238E27FC236}">
                <a16:creationId xmlns:a16="http://schemas.microsoft.com/office/drawing/2014/main" id="{87C9BC82-761E-4BD2-9CB9-41D30EBE1052}"/>
              </a:ext>
            </a:extLst>
          </p:cNvPr>
          <p:cNvSpPr txBox="1">
            <a:spLocks noChangeArrowheads="1"/>
          </p:cNvSpPr>
          <p:nvPr/>
        </p:nvSpPr>
        <p:spPr bwMode="auto">
          <a:xfrm>
            <a:off x="412865" y="2005454"/>
            <a:ext cx="1206209" cy="759813"/>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en-US" altLang="ko-KR" sz="800" b="1" dirty="0">
                <a:solidFill>
                  <a:schemeClr val="bg1"/>
                </a:solidFill>
                <a:latin typeface="Arial" panose="020B0604020202020204" pitchFamily="34" charset="0"/>
                <a:ea typeface="맑은 고딕" panose="020B0503020000020004" pitchFamily="50" charset="-127"/>
              </a:rPr>
              <a:t>COVID-19 </a:t>
            </a:r>
            <a:r>
              <a:rPr lang="ko-KR" altLang="en-US" sz="800" b="1" dirty="0">
                <a:solidFill>
                  <a:schemeClr val="bg1"/>
                </a:solidFill>
                <a:latin typeface="Arial" panose="020B0604020202020204" pitchFamily="34" charset="0"/>
                <a:ea typeface="맑은 고딕" panose="020B0503020000020004" pitchFamily="50" charset="-127"/>
              </a:rPr>
              <a:t>인체 진단 키트</a:t>
            </a:r>
            <a:endParaRPr lang="en-US" altLang="ko-KR" sz="800" b="1" dirty="0">
              <a:solidFill>
                <a:schemeClr val="bg1"/>
              </a:solidFill>
              <a:latin typeface="Arial" panose="020B0604020202020204" pitchFamily="34" charset="0"/>
              <a:ea typeface="맑은 고딕" panose="020B0503020000020004" pitchFamily="50" charset="-127"/>
            </a:endParaRPr>
          </a:p>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일회적 매출 증가</a:t>
            </a:r>
          </a:p>
        </p:txBody>
      </p:sp>
      <p:sp>
        <p:nvSpPr>
          <p:cNvPr id="52" name="직사각형 51">
            <a:extLst>
              <a:ext uri="{FF2B5EF4-FFF2-40B4-BE49-F238E27FC236}">
                <a16:creationId xmlns:a16="http://schemas.microsoft.com/office/drawing/2014/main" id="{833124CB-D5F1-4C6A-9483-1A5C648D5D43}"/>
              </a:ext>
            </a:extLst>
          </p:cNvPr>
          <p:cNvSpPr/>
          <p:nvPr/>
        </p:nvSpPr>
        <p:spPr>
          <a:xfrm>
            <a:off x="1694576" y="1054665"/>
            <a:ext cx="7798558" cy="88990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회사의 주력 사업인 내수 동물 진단 제품 매출은 안정적으로 성장하고 있습니다</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인체 진단 제품 매출과</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수출 증가로 매출액은 </a:t>
            </a:r>
            <a:r>
              <a:rPr lang="en-US" altLang="ko-KR" sz="900" dirty="0">
                <a:solidFill>
                  <a:srgbClr val="00338D"/>
                </a:solidFill>
                <a:latin typeface="Arial" panose="020B0604020202020204" pitchFamily="34" charset="0"/>
                <a:ea typeface="맑은 고딕" panose="020B0503020000020004" pitchFamily="50" charset="-127"/>
              </a:rPr>
              <a:t>2018</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103</a:t>
            </a:r>
            <a:r>
              <a:rPr lang="ko-KR" altLang="en-US" sz="900" dirty="0">
                <a:solidFill>
                  <a:srgbClr val="00338D"/>
                </a:solidFill>
                <a:latin typeface="Arial" panose="020B0604020202020204" pitchFamily="34" charset="0"/>
                <a:ea typeface="맑은 고딕" panose="020B0503020000020004" pitchFamily="50" charset="-127"/>
              </a:rPr>
              <a:t>억원에서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138</a:t>
            </a:r>
            <a:r>
              <a:rPr lang="ko-KR" altLang="en-US" sz="900" dirty="0">
                <a:solidFill>
                  <a:srgbClr val="00338D"/>
                </a:solidFill>
                <a:latin typeface="Arial" panose="020B0604020202020204" pitchFamily="34" charset="0"/>
                <a:ea typeface="맑은 고딕" panose="020B0503020000020004" pitchFamily="50" charset="-127"/>
              </a:rPr>
              <a:t>억원으로 증가하였습니다</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증가한 매출 중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 매출 </a:t>
            </a:r>
            <a:r>
              <a:rPr lang="en-US" altLang="ko-KR" sz="900" dirty="0">
                <a:solidFill>
                  <a:srgbClr val="00338D"/>
                </a:solidFill>
                <a:latin typeface="Arial" panose="020B0604020202020204" pitchFamily="34" charset="0"/>
                <a:ea typeface="맑은 고딕" panose="020B0503020000020004" pitchFamily="50" charset="-127"/>
              </a:rPr>
              <a:t>21</a:t>
            </a:r>
            <a:r>
              <a:rPr lang="ko-KR" altLang="en-US" sz="900" dirty="0">
                <a:solidFill>
                  <a:srgbClr val="00338D"/>
                </a:solidFill>
                <a:latin typeface="Arial" panose="020B0604020202020204" pitchFamily="34" charset="0"/>
                <a:ea typeface="맑은 고딕" panose="020B0503020000020004" pitchFamily="50" charset="-127"/>
              </a:rPr>
              <a:t>억원은 거래가 종료 되어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하반기와 </a:t>
            </a: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상반기에는 거의 발생하지 않았습니다</a:t>
            </a:r>
            <a:r>
              <a:rPr lang="en-US" altLang="ko-KR" sz="900" dirty="0">
                <a:solidFill>
                  <a:srgbClr val="00338D"/>
                </a:solidFill>
                <a:latin typeface="Arial" panose="020B0604020202020204" pitchFamily="34" charset="0"/>
                <a:ea typeface="맑은 고딕" panose="020B0503020000020004" pitchFamily="50" charset="-127"/>
              </a:rPr>
              <a:t>. </a:t>
            </a:r>
          </a:p>
          <a:p>
            <a:pPr marL="171450" indent="-171450">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EBITDA</a:t>
            </a:r>
            <a:r>
              <a:rPr lang="ko-KR" altLang="en-US" sz="900" dirty="0">
                <a:solidFill>
                  <a:srgbClr val="00338D"/>
                </a:solidFill>
                <a:latin typeface="Arial" panose="020B0604020202020204" pitchFamily="34" charset="0"/>
                <a:ea typeface="맑은 고딕" panose="020B0503020000020004" pitchFamily="50" charset="-127"/>
              </a:rPr>
              <a:t>는 </a:t>
            </a:r>
            <a:r>
              <a:rPr lang="en-US" altLang="ko-KR" sz="900" dirty="0">
                <a:solidFill>
                  <a:srgbClr val="00338D"/>
                </a:solidFill>
                <a:latin typeface="Arial" panose="020B0604020202020204" pitchFamily="34" charset="0"/>
                <a:ea typeface="맑은 고딕" panose="020B0503020000020004" pitchFamily="50" charset="-127"/>
              </a:rPr>
              <a:t>11~13</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매출액 대비 </a:t>
            </a:r>
            <a:r>
              <a:rPr lang="en-US" altLang="ko-KR" sz="900" dirty="0">
                <a:solidFill>
                  <a:srgbClr val="00338D"/>
                </a:solidFill>
                <a:latin typeface="Arial" panose="020B0604020202020204" pitchFamily="34" charset="0"/>
                <a:ea typeface="맑은 고딕" panose="020B0503020000020004" pitchFamily="50" charset="-127"/>
              </a:rPr>
              <a:t>11~13%</a:t>
            </a:r>
            <a:r>
              <a:rPr lang="ko-KR" altLang="en-US" sz="900" dirty="0">
                <a:solidFill>
                  <a:srgbClr val="00338D"/>
                </a:solidFill>
                <a:latin typeface="Arial" panose="020B0604020202020204" pitchFamily="34" charset="0"/>
                <a:ea typeface="맑은 고딕" panose="020B0503020000020004" pitchFamily="50" charset="-127"/>
              </a:rPr>
              <a:t> 발생하였습니다</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인체 진단 키트의 높은 이익율로 인하여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EBITDA </a:t>
            </a:r>
            <a:r>
              <a:rPr lang="ko-KR" altLang="en-US" sz="900" dirty="0">
                <a:solidFill>
                  <a:srgbClr val="00338D"/>
                </a:solidFill>
                <a:latin typeface="Arial" panose="020B0604020202020204" pitchFamily="34" charset="0"/>
                <a:ea typeface="맑은 고딕" panose="020B0503020000020004" pitchFamily="50" charset="-127"/>
              </a:rPr>
              <a:t>규모는 </a:t>
            </a:r>
            <a:r>
              <a:rPr lang="en-US" altLang="ko-KR" sz="900" dirty="0">
                <a:solidFill>
                  <a:srgbClr val="00338D"/>
                </a:solidFill>
                <a:latin typeface="Arial" panose="020B0604020202020204" pitchFamily="34" charset="0"/>
                <a:ea typeface="맑은 고딕" panose="020B0503020000020004" pitchFamily="50" charset="-127"/>
              </a:rPr>
              <a:t>30</a:t>
            </a:r>
            <a:r>
              <a:rPr lang="ko-KR" altLang="en-US" sz="900" dirty="0">
                <a:solidFill>
                  <a:srgbClr val="00338D"/>
                </a:solidFill>
                <a:latin typeface="Arial" panose="020B0604020202020204" pitchFamily="34" charset="0"/>
                <a:ea typeface="맑은 고딕" panose="020B0503020000020004" pitchFamily="50" charset="-127"/>
              </a:rPr>
              <a:t>억원</a:t>
            </a:r>
            <a:r>
              <a:rPr lang="en-US" altLang="ko-KR" sz="900" dirty="0">
                <a:solidFill>
                  <a:srgbClr val="00338D"/>
                </a:solidFill>
                <a:latin typeface="Arial" panose="020B0604020202020204" pitchFamily="34" charset="0"/>
                <a:ea typeface="맑은 고딕" panose="020B0503020000020004" pitchFamily="50" charset="-127"/>
              </a:rPr>
              <a:t>, 22.0%</a:t>
            </a:r>
            <a:r>
              <a:rPr lang="ko-KR" altLang="en-US" sz="900" dirty="0">
                <a:solidFill>
                  <a:srgbClr val="00338D"/>
                </a:solidFill>
                <a:latin typeface="Arial" panose="020B0604020202020204" pitchFamily="34" charset="0"/>
                <a:ea typeface="맑은 고딕" panose="020B0503020000020004" pitchFamily="50" charset="-127"/>
              </a:rPr>
              <a:t>로 증가하였습니다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53" name="Text Box 4">
            <a:extLst>
              <a:ext uri="{FF2B5EF4-FFF2-40B4-BE49-F238E27FC236}">
                <a16:creationId xmlns:a16="http://schemas.microsoft.com/office/drawing/2014/main" id="{45CEF0A6-5A64-468A-B22A-CCD3E4DDB85B}"/>
              </a:ext>
            </a:extLst>
          </p:cNvPr>
          <p:cNvSpPr txBox="1">
            <a:spLocks noChangeArrowheads="1"/>
          </p:cNvSpPr>
          <p:nvPr/>
        </p:nvSpPr>
        <p:spPr bwMode="auto">
          <a:xfrm>
            <a:off x="412865" y="1054664"/>
            <a:ext cx="1206209" cy="884357"/>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재무실적 </a:t>
            </a:r>
            <a:r>
              <a:rPr lang="en-US" altLang="ko-KR" sz="800" b="1" dirty="0">
                <a:solidFill>
                  <a:schemeClr val="bg1"/>
                </a:solidFill>
                <a:latin typeface="Arial" panose="020B0604020202020204" pitchFamily="34" charset="0"/>
                <a:ea typeface="맑은 고딕" panose="020B0503020000020004" pitchFamily="50" charset="-127"/>
              </a:rPr>
              <a:t>Overview</a:t>
            </a:r>
          </a:p>
        </p:txBody>
      </p:sp>
      <p:sp>
        <p:nvSpPr>
          <p:cNvPr id="23" name="직사각형 22">
            <a:extLst>
              <a:ext uri="{FF2B5EF4-FFF2-40B4-BE49-F238E27FC236}">
                <a16:creationId xmlns:a16="http://schemas.microsoft.com/office/drawing/2014/main" id="{CF3D2FDF-311A-4952-86F1-D65460D595FC}"/>
              </a:ext>
            </a:extLst>
          </p:cNvPr>
          <p:cNvSpPr/>
          <p:nvPr/>
        </p:nvSpPr>
        <p:spPr>
          <a:xfrm>
            <a:off x="1694576" y="2830293"/>
            <a:ext cx="7798558" cy="491283"/>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66507" indent="-166507">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내수 시장의 주요 수요처는 방역 기관으로 질환의 발생과 정부의 방역 예산에 의해 시장 규모가 결정되고 있습니다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내수 시장의 매출 규모는 안정적이나 </a:t>
            </a:r>
            <a:r>
              <a:rPr lang="ko-KR" altLang="en-US" sz="900">
                <a:solidFill>
                  <a:srgbClr val="00338D"/>
                </a:solidFill>
                <a:latin typeface="Arial" panose="020B0604020202020204" pitchFamily="34" charset="0"/>
                <a:ea typeface="맑은 고딕" panose="020B0503020000020004" pitchFamily="50" charset="-127"/>
                <a:cs typeface="Calibri" panose="020F0502020204030204" pitchFamily="34" charset="0"/>
              </a:rPr>
              <a:t>질병의 발생에 따라 변동이 있으며</a:t>
            </a:r>
            <a:r>
              <a:rPr lang="en-US" altLang="ko-KR" sz="900">
                <a:solidFill>
                  <a:srgbClr val="00338D"/>
                </a:solidFill>
                <a:latin typeface="Arial" panose="020B0604020202020204" pitchFamily="34" charset="0"/>
                <a:ea typeface="맑은 고딕" panose="020B0503020000020004" pitchFamily="50" charset="-127"/>
                <a:cs typeface="Calibri" panose="020F0502020204030204" pitchFamily="34" charset="0"/>
              </a:rPr>
              <a:t>,</a:t>
            </a:r>
            <a:r>
              <a:rPr lang="ko-KR" altLang="en-US" sz="90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신규 질병에 대한 예산이 책정되지 않으면 성장폭은 제한적입니다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4" name="Text Box 4">
            <a:extLst>
              <a:ext uri="{FF2B5EF4-FFF2-40B4-BE49-F238E27FC236}">
                <a16:creationId xmlns:a16="http://schemas.microsoft.com/office/drawing/2014/main" id="{5EBDD194-14FB-4722-9416-9B7ABCCBD824}"/>
              </a:ext>
            </a:extLst>
          </p:cNvPr>
          <p:cNvSpPr txBox="1">
            <a:spLocks noChangeArrowheads="1"/>
          </p:cNvSpPr>
          <p:nvPr/>
        </p:nvSpPr>
        <p:spPr bwMode="auto">
          <a:xfrm>
            <a:off x="412865" y="2830293"/>
            <a:ext cx="1206209" cy="491283"/>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내수 동물 진단 키트 </a:t>
            </a:r>
            <a:endParaRPr lang="en-US" altLang="ko-KR" sz="800" b="1" dirty="0">
              <a:solidFill>
                <a:schemeClr val="bg1"/>
              </a:solidFill>
              <a:latin typeface="Arial" panose="020B0604020202020204" pitchFamily="34" charset="0"/>
              <a:ea typeface="맑은 고딕" panose="020B0503020000020004" pitchFamily="50" charset="-127"/>
            </a:endParaRPr>
          </a:p>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매출 안정성 및 성장성</a:t>
            </a:r>
            <a:endParaRPr lang="en-US" altLang="ko-KR" sz="800" b="1" dirty="0">
              <a:solidFill>
                <a:schemeClr val="bg1"/>
              </a:solidFill>
              <a:latin typeface="Arial" panose="020B0604020202020204" pitchFamily="34" charset="0"/>
              <a:ea typeface="맑은 고딕" panose="020B0503020000020004" pitchFamily="50" charset="-127"/>
            </a:endParaRPr>
          </a:p>
        </p:txBody>
      </p:sp>
      <p:sp>
        <p:nvSpPr>
          <p:cNvPr id="25" name="직사각형 24">
            <a:extLst>
              <a:ext uri="{FF2B5EF4-FFF2-40B4-BE49-F238E27FC236}">
                <a16:creationId xmlns:a16="http://schemas.microsoft.com/office/drawing/2014/main" id="{704391E0-DA9D-4D26-B13D-414253505FEF}"/>
              </a:ext>
            </a:extLst>
          </p:cNvPr>
          <p:cNvSpPr/>
          <p:nvPr/>
        </p:nvSpPr>
        <p:spPr>
          <a:xfrm>
            <a:off x="1711355" y="2838683"/>
            <a:ext cx="7781779" cy="4828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26" name="직사각형 25">
            <a:extLst>
              <a:ext uri="{FF2B5EF4-FFF2-40B4-BE49-F238E27FC236}">
                <a16:creationId xmlns:a16="http://schemas.microsoft.com/office/drawing/2014/main" id="{2A68FD34-51B8-491F-92B0-8FC2D312D9EF}"/>
              </a:ext>
            </a:extLst>
          </p:cNvPr>
          <p:cNvSpPr/>
          <p:nvPr/>
        </p:nvSpPr>
        <p:spPr>
          <a:xfrm>
            <a:off x="1694576" y="3378381"/>
            <a:ext cx="7798558" cy="646618"/>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51219" indent="-151219">
              <a:lnSpc>
                <a:spcPct val="120000"/>
              </a:lnSpc>
              <a:buFont typeface="Arial" panose="020B0604020202020204" pitchFamily="34" charset="0"/>
              <a:buChar char="•"/>
            </a:pPr>
            <a:r>
              <a:rPr lang="en-US" altLang="ko-KR" sz="900" dirty="0">
                <a:solidFill>
                  <a:srgbClr val="00338D"/>
                </a:solidFill>
                <a:latin typeface="Arial" panose="020B0604020202020204" pitchFamily="34" charset="0"/>
              </a:rPr>
              <a:t>COVID-19 </a:t>
            </a:r>
            <a:r>
              <a:rPr lang="ko-KR" altLang="en-US" sz="900" dirty="0">
                <a:solidFill>
                  <a:srgbClr val="00338D"/>
                </a:solidFill>
                <a:latin typeface="Arial" panose="020B0604020202020204" pitchFamily="34" charset="0"/>
              </a:rPr>
              <a:t>제품을 제외한 매출액 성장은 수출이 주도하였습니다</a:t>
            </a:r>
            <a:r>
              <a:rPr lang="en-US" altLang="ko-KR" sz="900" dirty="0">
                <a:solidFill>
                  <a:srgbClr val="00338D"/>
                </a:solidFill>
                <a:latin typeface="Arial" panose="020B0604020202020204" pitchFamily="34" charset="0"/>
              </a:rPr>
              <a:t>. </a:t>
            </a:r>
            <a:r>
              <a:rPr lang="ko-KR" altLang="en-US" sz="900" dirty="0">
                <a:solidFill>
                  <a:srgbClr val="00338D"/>
                </a:solidFill>
                <a:latin typeface="Arial" panose="020B0604020202020204" pitchFamily="34" charset="0"/>
              </a:rPr>
              <a:t>수출 규모는 </a:t>
            </a:r>
            <a:r>
              <a:rPr lang="en-US" altLang="ko-KR" sz="900" dirty="0">
                <a:solidFill>
                  <a:srgbClr val="00338D"/>
                </a:solidFill>
                <a:latin typeface="Arial" panose="020B0604020202020204" pitchFamily="34" charset="0"/>
              </a:rPr>
              <a:t>2018</a:t>
            </a:r>
            <a:r>
              <a:rPr lang="ko-KR" altLang="en-US" sz="900" dirty="0">
                <a:solidFill>
                  <a:srgbClr val="00338D"/>
                </a:solidFill>
                <a:latin typeface="Arial" panose="020B0604020202020204" pitchFamily="34" charset="0"/>
              </a:rPr>
              <a:t>년 </a:t>
            </a:r>
            <a:r>
              <a:rPr lang="en-US" altLang="ko-KR" sz="900" dirty="0">
                <a:solidFill>
                  <a:srgbClr val="00338D"/>
                </a:solidFill>
                <a:latin typeface="Arial" panose="020B0604020202020204" pitchFamily="34" charset="0"/>
              </a:rPr>
              <a:t>24</a:t>
            </a:r>
            <a:r>
              <a:rPr lang="ko-KR" altLang="en-US" sz="900" dirty="0">
                <a:solidFill>
                  <a:srgbClr val="00338D"/>
                </a:solidFill>
                <a:latin typeface="Arial" panose="020B0604020202020204" pitchFamily="34" charset="0"/>
              </a:rPr>
              <a:t>억원에서 </a:t>
            </a:r>
            <a:r>
              <a:rPr lang="en-US" altLang="ko-KR" sz="900" dirty="0">
                <a:solidFill>
                  <a:srgbClr val="00338D"/>
                </a:solidFill>
                <a:latin typeface="Arial" panose="020B0604020202020204" pitchFamily="34" charset="0"/>
              </a:rPr>
              <a:t>2020</a:t>
            </a:r>
            <a:r>
              <a:rPr lang="ko-KR" altLang="en-US" sz="900" dirty="0">
                <a:solidFill>
                  <a:srgbClr val="00338D"/>
                </a:solidFill>
                <a:latin typeface="Arial" panose="020B0604020202020204" pitchFamily="34" charset="0"/>
              </a:rPr>
              <a:t>년 </a:t>
            </a:r>
            <a:r>
              <a:rPr lang="en-US" altLang="ko-KR" sz="900" dirty="0">
                <a:solidFill>
                  <a:srgbClr val="00338D"/>
                </a:solidFill>
                <a:latin typeface="Arial" panose="020B0604020202020204" pitchFamily="34" charset="0"/>
              </a:rPr>
              <a:t>29</a:t>
            </a:r>
            <a:r>
              <a:rPr lang="ko-KR" altLang="en-US" sz="900" dirty="0">
                <a:solidFill>
                  <a:srgbClr val="00338D"/>
                </a:solidFill>
                <a:latin typeface="Arial" panose="020B0604020202020204" pitchFamily="34" charset="0"/>
              </a:rPr>
              <a:t>억원으로 </a:t>
            </a:r>
            <a:r>
              <a:rPr lang="en-US" altLang="ko-KR" sz="900" dirty="0">
                <a:solidFill>
                  <a:srgbClr val="00338D"/>
                </a:solidFill>
                <a:latin typeface="Arial" panose="020B0604020202020204" pitchFamily="34" charset="0"/>
              </a:rPr>
              <a:t>CAGR 10.5%</a:t>
            </a:r>
            <a:r>
              <a:rPr lang="ko-KR" altLang="en-US" sz="900" dirty="0">
                <a:solidFill>
                  <a:srgbClr val="00338D"/>
                </a:solidFill>
                <a:latin typeface="Arial" panose="020B0604020202020204" pitchFamily="34" charset="0"/>
              </a:rPr>
              <a:t>로 증가하였습니다</a:t>
            </a:r>
            <a:r>
              <a:rPr lang="en-US" altLang="ko-KR" sz="900" dirty="0">
                <a:solidFill>
                  <a:srgbClr val="00338D"/>
                </a:solidFill>
                <a:latin typeface="Arial" panose="020B0604020202020204" pitchFamily="34" charset="0"/>
              </a:rPr>
              <a:t>. </a:t>
            </a:r>
          </a:p>
          <a:p>
            <a:pPr marL="151219" indent="-151219">
              <a:lnSpc>
                <a:spcPct val="120000"/>
              </a:lnSpc>
              <a:buFont typeface="Arial" panose="020B0604020202020204" pitchFamily="34" charset="0"/>
              <a:buChar char="•"/>
            </a:pPr>
            <a:r>
              <a:rPr lang="ko-KR" altLang="en-US" sz="900" dirty="0" err="1">
                <a:solidFill>
                  <a:srgbClr val="00338D"/>
                </a:solidFill>
                <a:latin typeface="Arial" panose="020B0604020202020204" pitchFamily="34" charset="0"/>
              </a:rPr>
              <a:t>중국향</a:t>
            </a:r>
            <a:r>
              <a:rPr lang="ko-KR" altLang="en-US" sz="900" dirty="0">
                <a:solidFill>
                  <a:srgbClr val="00338D"/>
                </a:solidFill>
                <a:latin typeface="Arial" panose="020B0604020202020204" pitchFamily="34" charset="0"/>
              </a:rPr>
              <a:t> </a:t>
            </a:r>
            <a:r>
              <a:rPr lang="en-US" altLang="ko-KR" sz="900" dirty="0">
                <a:solidFill>
                  <a:srgbClr val="00338D"/>
                </a:solidFill>
                <a:latin typeface="Arial" panose="020B0604020202020204" pitchFamily="34" charset="0"/>
              </a:rPr>
              <a:t>ELISA </a:t>
            </a:r>
            <a:r>
              <a:rPr lang="ko-KR" altLang="en-US" sz="900" dirty="0">
                <a:solidFill>
                  <a:srgbClr val="00338D"/>
                </a:solidFill>
                <a:latin typeface="Arial" panose="020B0604020202020204" pitchFamily="34" charset="0"/>
              </a:rPr>
              <a:t>매출과 </a:t>
            </a:r>
            <a:r>
              <a:rPr lang="ko-KR" altLang="en-US" sz="900" dirty="0" err="1">
                <a:solidFill>
                  <a:srgbClr val="00338D"/>
                </a:solidFill>
                <a:latin typeface="Arial" panose="020B0604020202020204" pitchFamily="34" charset="0"/>
              </a:rPr>
              <a:t>미국향</a:t>
            </a:r>
            <a:r>
              <a:rPr lang="ko-KR" altLang="en-US" sz="900" dirty="0">
                <a:solidFill>
                  <a:srgbClr val="00338D"/>
                </a:solidFill>
                <a:latin typeface="Arial" panose="020B0604020202020204" pitchFamily="34" charset="0"/>
              </a:rPr>
              <a:t> </a:t>
            </a:r>
            <a:r>
              <a:rPr lang="en-US" altLang="ko-KR" sz="900" dirty="0">
                <a:solidFill>
                  <a:srgbClr val="00338D"/>
                </a:solidFill>
                <a:latin typeface="Arial" panose="020B0604020202020204" pitchFamily="34" charset="0"/>
              </a:rPr>
              <a:t>Anti-Malaria Biological </a:t>
            </a:r>
            <a:r>
              <a:rPr lang="ko-KR" altLang="en-US" sz="900" dirty="0">
                <a:solidFill>
                  <a:srgbClr val="00338D"/>
                </a:solidFill>
                <a:latin typeface="Arial" panose="020B0604020202020204" pitchFamily="34" charset="0"/>
              </a:rPr>
              <a:t>매출이 가장 높은 비중을 차치하고 있으며</a:t>
            </a:r>
            <a:r>
              <a:rPr lang="en-US" altLang="ko-KR" sz="900" dirty="0">
                <a:solidFill>
                  <a:srgbClr val="00338D"/>
                </a:solidFill>
                <a:latin typeface="Arial" panose="020B0604020202020204" pitchFamily="34" charset="0"/>
              </a:rPr>
              <a:t>, </a:t>
            </a:r>
            <a:r>
              <a:rPr lang="ko-KR" altLang="en-US" sz="900" dirty="0">
                <a:solidFill>
                  <a:srgbClr val="00338D"/>
                </a:solidFill>
                <a:latin typeface="Arial" panose="020B0604020202020204" pitchFamily="34" charset="0"/>
              </a:rPr>
              <a:t>프랑스 등으로 판매처를 확대하였습니다</a:t>
            </a:r>
            <a:r>
              <a:rPr lang="en-US" altLang="ko-KR" sz="900" dirty="0">
                <a:solidFill>
                  <a:srgbClr val="00338D"/>
                </a:solidFill>
                <a:latin typeface="Arial" panose="020B0604020202020204" pitchFamily="34" charset="0"/>
              </a:rPr>
              <a:t>.</a:t>
            </a:r>
          </a:p>
        </p:txBody>
      </p:sp>
      <p:sp>
        <p:nvSpPr>
          <p:cNvPr id="29" name="Text Box 4">
            <a:extLst>
              <a:ext uri="{FF2B5EF4-FFF2-40B4-BE49-F238E27FC236}">
                <a16:creationId xmlns:a16="http://schemas.microsoft.com/office/drawing/2014/main" id="{D1B4EC14-6FD4-41E8-B16A-6F5B80B11F3D}"/>
              </a:ext>
            </a:extLst>
          </p:cNvPr>
          <p:cNvSpPr txBox="1">
            <a:spLocks noChangeArrowheads="1"/>
          </p:cNvSpPr>
          <p:nvPr/>
        </p:nvSpPr>
        <p:spPr bwMode="auto">
          <a:xfrm>
            <a:off x="412865" y="3378382"/>
            <a:ext cx="1206209" cy="646616"/>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수출 증가</a:t>
            </a:r>
            <a:endParaRPr lang="en-US" altLang="ko-KR" sz="800" b="1" dirty="0">
              <a:solidFill>
                <a:schemeClr val="bg1"/>
              </a:solidFill>
              <a:latin typeface="Arial" panose="020B0604020202020204" pitchFamily="34" charset="0"/>
              <a:ea typeface="맑은 고딕" panose="020B0503020000020004" pitchFamily="50" charset="-127"/>
            </a:endParaRPr>
          </a:p>
        </p:txBody>
      </p:sp>
      <p:sp>
        <p:nvSpPr>
          <p:cNvPr id="30" name="직사각형 29">
            <a:extLst>
              <a:ext uri="{FF2B5EF4-FFF2-40B4-BE49-F238E27FC236}">
                <a16:creationId xmlns:a16="http://schemas.microsoft.com/office/drawing/2014/main" id="{3C4E5A25-BE95-4F72-8C4A-B8D84BA58D50}"/>
              </a:ext>
            </a:extLst>
          </p:cNvPr>
          <p:cNvSpPr/>
          <p:nvPr/>
        </p:nvSpPr>
        <p:spPr>
          <a:xfrm>
            <a:off x="1711355" y="3386771"/>
            <a:ext cx="7781779" cy="4828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31" name="직사각형 30">
            <a:extLst>
              <a:ext uri="{FF2B5EF4-FFF2-40B4-BE49-F238E27FC236}">
                <a16:creationId xmlns:a16="http://schemas.microsoft.com/office/drawing/2014/main" id="{28752BD9-CCED-4974-A2AC-566BA66321C2}"/>
              </a:ext>
            </a:extLst>
          </p:cNvPr>
          <p:cNvSpPr/>
          <p:nvPr/>
        </p:nvSpPr>
        <p:spPr>
          <a:xfrm>
            <a:off x="1694576" y="4091166"/>
            <a:ext cx="7798558" cy="680161"/>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66507" indent="-166507">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내수 제품의</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ASP</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는 관납의 경우 그 변동폭이 민간 향 대비 작으나 경쟁사의 입찰 참여 및 거래처의 단가 인하 요청 등에 의해 판매 개시 시점 대비 소폭 감소한 품목이 있습니다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p>
          <a:p>
            <a:pPr marL="166507" indent="-166507">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ELISA, Rapid</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kit</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는 판매단가 변동 폭 이상의 단위당 원가를 절감하여 마진율이 개선되었습니다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PCR</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원재료 수요 증가로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2020</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년 단위당 원가는 이전 대비 상승하였습니다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t>
            </a:r>
            <a:endParaRPr lang="en-US" altLang="ko-KR" sz="900" dirty="0">
              <a:solidFill>
                <a:srgbClr val="FF0000"/>
              </a:solidFill>
              <a:latin typeface="Arial" panose="020B0604020202020204" pitchFamily="34" charset="0"/>
              <a:ea typeface="맑은 고딕" panose="020B0503020000020004" pitchFamily="50" charset="-127"/>
              <a:cs typeface="Calibri" panose="020F0502020204030204" pitchFamily="34" charset="0"/>
            </a:endParaRPr>
          </a:p>
        </p:txBody>
      </p:sp>
      <p:sp>
        <p:nvSpPr>
          <p:cNvPr id="32" name="Text Box 4">
            <a:extLst>
              <a:ext uri="{FF2B5EF4-FFF2-40B4-BE49-F238E27FC236}">
                <a16:creationId xmlns:a16="http://schemas.microsoft.com/office/drawing/2014/main" id="{562017BA-F076-4CE0-9C1C-DB32D2C327E5}"/>
              </a:ext>
            </a:extLst>
          </p:cNvPr>
          <p:cNvSpPr txBox="1">
            <a:spLocks noChangeArrowheads="1"/>
          </p:cNvSpPr>
          <p:nvPr/>
        </p:nvSpPr>
        <p:spPr bwMode="auto">
          <a:xfrm>
            <a:off x="412865" y="4091165"/>
            <a:ext cx="1206209" cy="680161"/>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en-US" altLang="ko-KR" sz="800" b="1">
                <a:solidFill>
                  <a:schemeClr val="bg1"/>
                </a:solidFill>
                <a:latin typeface="Arial" panose="020B0604020202020204" pitchFamily="34" charset="0"/>
                <a:ea typeface="맑은 고딕" panose="020B0503020000020004" pitchFamily="50" charset="-127"/>
              </a:rPr>
              <a:t>ASP/</a:t>
            </a:r>
            <a:r>
              <a:rPr lang="ko-KR" altLang="en-US" sz="800" b="1">
                <a:solidFill>
                  <a:schemeClr val="bg1"/>
                </a:solidFill>
                <a:latin typeface="Arial" panose="020B0604020202020204" pitchFamily="34" charset="0"/>
                <a:ea typeface="맑은 고딕" panose="020B0503020000020004" pitchFamily="50" charset="-127"/>
              </a:rPr>
              <a:t>단위당원가</a:t>
            </a:r>
            <a:endParaRPr lang="ko-KR" altLang="en-US" sz="800" b="1" dirty="0">
              <a:solidFill>
                <a:schemeClr val="bg1"/>
              </a:solidFill>
              <a:latin typeface="Arial" panose="020B0604020202020204" pitchFamily="34" charset="0"/>
              <a:ea typeface="맑은 고딕" panose="020B0503020000020004" pitchFamily="50" charset="-127"/>
            </a:endParaRPr>
          </a:p>
        </p:txBody>
      </p:sp>
      <p:sp>
        <p:nvSpPr>
          <p:cNvPr id="36" name="직사각형 35">
            <a:extLst>
              <a:ext uri="{FF2B5EF4-FFF2-40B4-BE49-F238E27FC236}">
                <a16:creationId xmlns:a16="http://schemas.microsoft.com/office/drawing/2014/main" id="{BDF82E28-6A62-4E34-A6B3-B3FB936E3810}"/>
              </a:ext>
            </a:extLst>
          </p:cNvPr>
          <p:cNvSpPr/>
          <p:nvPr/>
        </p:nvSpPr>
        <p:spPr>
          <a:xfrm>
            <a:off x="1694576" y="4753607"/>
            <a:ext cx="7798558" cy="66514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endParaRPr>
          </a:p>
        </p:txBody>
      </p:sp>
      <p:sp>
        <p:nvSpPr>
          <p:cNvPr id="34" name="직사각형 33">
            <a:extLst>
              <a:ext uri="{FF2B5EF4-FFF2-40B4-BE49-F238E27FC236}">
                <a16:creationId xmlns:a16="http://schemas.microsoft.com/office/drawing/2014/main" id="{FB2E4F56-0A21-44B3-A101-FCBA25C2E85A}"/>
              </a:ext>
            </a:extLst>
          </p:cNvPr>
          <p:cNvSpPr/>
          <p:nvPr/>
        </p:nvSpPr>
        <p:spPr>
          <a:xfrm>
            <a:off x="1694576" y="4834231"/>
            <a:ext cx="7798558" cy="447984"/>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endParaRPr>
          </a:p>
          <a:p>
            <a:pPr marL="171450" indent="-171450" latinLnBrk="1">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일회성 조정사항 반영 후 회사의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Adjusted EBITDA%</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는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2018</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년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10.6%</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에서</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2020</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년 </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19.0%</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로</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상승하였습니다</a:t>
            </a:r>
            <a:r>
              <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 </a:t>
            </a:r>
            <a:r>
              <a:rPr lang="ko-KR" altLang="en-US" sz="900" dirty="0">
                <a:solidFill>
                  <a:srgbClr val="00338D"/>
                </a:solidFill>
                <a:latin typeface="Arial" panose="020B0604020202020204" pitchFamily="34" charset="0"/>
                <a:ea typeface="맑은 고딕" panose="020B0503020000020004" pitchFamily="50" charset="-127"/>
                <a:cs typeface="Calibri" panose="020F0502020204030204" pitchFamily="34" charset="0"/>
              </a:rPr>
              <a:t>이익율의 개선은 </a:t>
            </a:r>
            <a:r>
              <a:rPr lang="en-US" altLang="ko-KR" sz="900" dirty="0">
                <a:solidFill>
                  <a:srgbClr val="00338D"/>
                </a:solidFill>
                <a:latin typeface="맑은 고딕" panose="020B0503020000020004" pitchFamily="50" charset="-127"/>
                <a:ea typeface="맑은 고딕" panose="020B0503020000020004" pitchFamily="50" charset="-127"/>
              </a:rPr>
              <a:t>1) 2020</a:t>
            </a:r>
            <a:r>
              <a:rPr lang="ko-KR" altLang="en-US" sz="900" dirty="0">
                <a:solidFill>
                  <a:srgbClr val="00338D"/>
                </a:solidFill>
                <a:latin typeface="맑은 고딕" panose="020B0503020000020004" pitchFamily="50" charset="-127"/>
                <a:ea typeface="맑은 고딕" panose="020B0503020000020004" pitchFamily="50" charset="-127"/>
              </a:rPr>
              <a:t>년 마진율이 높은 </a:t>
            </a:r>
            <a:r>
              <a:rPr lang="en-US" altLang="ko-KR" sz="900" dirty="0">
                <a:solidFill>
                  <a:srgbClr val="00338D"/>
                </a:solidFill>
                <a:latin typeface="맑은 고딕" panose="020B0503020000020004" pitchFamily="50" charset="-127"/>
                <a:ea typeface="맑은 고딕" panose="020B0503020000020004" pitchFamily="50" charset="-127"/>
              </a:rPr>
              <a:t>PCR </a:t>
            </a:r>
            <a:r>
              <a:rPr lang="ko-KR" altLang="en-US" sz="900" dirty="0">
                <a:solidFill>
                  <a:srgbClr val="00338D"/>
                </a:solidFill>
                <a:latin typeface="맑은 고딕" panose="020B0503020000020004" pitchFamily="50" charset="-127"/>
                <a:ea typeface="맑은 고딕" panose="020B0503020000020004" pitchFamily="50" charset="-127"/>
              </a:rPr>
              <a:t>제품 및 </a:t>
            </a:r>
            <a:r>
              <a:rPr lang="en-US" altLang="ko-KR" sz="900" dirty="0">
                <a:solidFill>
                  <a:srgbClr val="00338D"/>
                </a:solidFill>
                <a:latin typeface="맑은 고딕" panose="020B0503020000020004" pitchFamily="50" charset="-127"/>
                <a:ea typeface="맑은 고딕" panose="020B0503020000020004" pitchFamily="50" charset="-127"/>
              </a:rPr>
              <a:t>ELISA FMDV NSP</a:t>
            </a:r>
            <a:r>
              <a:rPr lang="ko-KR" altLang="en-US" sz="900" dirty="0">
                <a:solidFill>
                  <a:srgbClr val="00338D"/>
                </a:solidFill>
                <a:latin typeface="맑은 고딕" panose="020B0503020000020004" pitchFamily="50" charset="-127"/>
                <a:ea typeface="맑은 고딕" panose="020B0503020000020004" pitchFamily="50" charset="-127"/>
              </a:rPr>
              <a:t> 제품 매출 비중 증가</a:t>
            </a:r>
            <a:r>
              <a:rPr lang="en-US" altLang="ko-KR" sz="900" dirty="0">
                <a:solidFill>
                  <a:srgbClr val="00338D"/>
                </a:solidFill>
                <a:latin typeface="맑은 고딕" panose="020B0503020000020004" pitchFamily="50" charset="-127"/>
                <a:ea typeface="맑은 고딕" panose="020B0503020000020004" pitchFamily="50" charset="-127"/>
              </a:rPr>
              <a:t>,</a:t>
            </a:r>
            <a:r>
              <a:rPr lang="ko-KR" altLang="en-US" sz="900" dirty="0">
                <a:solidFill>
                  <a:srgbClr val="00338D"/>
                </a:solidFill>
                <a:latin typeface="맑은 고딕" panose="020B0503020000020004" pitchFamily="50" charset="-127"/>
                <a:ea typeface="맑은 고딕" panose="020B0503020000020004" pitchFamily="50" charset="-127"/>
              </a:rPr>
              <a:t> </a:t>
            </a:r>
            <a:r>
              <a:rPr lang="en-US" altLang="ko-KR" sz="900" dirty="0">
                <a:solidFill>
                  <a:srgbClr val="00338D"/>
                </a:solidFill>
                <a:latin typeface="맑은 고딕" panose="020B0503020000020004" pitchFamily="50" charset="-127"/>
                <a:ea typeface="맑은 고딕" panose="020B0503020000020004" pitchFamily="50" charset="-127"/>
              </a:rPr>
              <a:t>2)</a:t>
            </a:r>
            <a:r>
              <a:rPr lang="ko-KR" altLang="en-US" sz="900" dirty="0">
                <a:solidFill>
                  <a:srgbClr val="00338D"/>
                </a:solidFill>
                <a:latin typeface="맑은 고딕" panose="020B0503020000020004" pitchFamily="50" charset="-127"/>
                <a:ea typeface="맑은 고딕" panose="020B0503020000020004" pitchFamily="50" charset="-127"/>
              </a:rPr>
              <a:t> 매출 및 생산량 증가에 따른 고정비 </a:t>
            </a:r>
            <a:r>
              <a:rPr lang="en-US" altLang="ko-KR" sz="900" dirty="0">
                <a:solidFill>
                  <a:srgbClr val="00338D"/>
                </a:solidFill>
                <a:latin typeface="맑은 고딕" panose="020B0503020000020004" pitchFamily="50" charset="-127"/>
                <a:ea typeface="맑은 고딕" panose="020B0503020000020004" pitchFamily="50" charset="-127"/>
              </a:rPr>
              <a:t>Leverage </a:t>
            </a:r>
            <a:r>
              <a:rPr lang="ko-KR" altLang="en-US" sz="900" dirty="0">
                <a:solidFill>
                  <a:srgbClr val="00338D"/>
                </a:solidFill>
                <a:latin typeface="맑은 고딕" panose="020B0503020000020004" pitchFamily="50" charset="-127"/>
                <a:ea typeface="맑은 고딕" panose="020B0503020000020004" pitchFamily="50" charset="-127"/>
              </a:rPr>
              <a:t>효과로 인한 것입니다</a:t>
            </a:r>
            <a:r>
              <a:rPr lang="en-US" altLang="ko-KR" sz="900" dirty="0">
                <a:solidFill>
                  <a:srgbClr val="00338D"/>
                </a:solidFill>
                <a:latin typeface="맑은 고딕" panose="020B0503020000020004" pitchFamily="50" charset="-127"/>
                <a:ea typeface="맑은 고딕" panose="020B0503020000020004" pitchFamily="50" charset="-127"/>
              </a:rPr>
              <a:t>.</a:t>
            </a:r>
          </a:p>
          <a:p>
            <a:pPr marL="171450" indent="-171450" latinLnBrk="1">
              <a:lnSpc>
                <a:spcPct val="120000"/>
              </a:lnSpc>
              <a:buFont typeface="Arial" panose="020B0604020202020204" pitchFamily="34" charset="0"/>
              <a:buChar char="•"/>
            </a:pPr>
            <a:endParaRPr lang="en-US" altLang="ko-KR" sz="900" dirty="0">
              <a:solidFill>
                <a:srgbClr val="00338D"/>
              </a:solidFill>
              <a:latin typeface="Arial" panose="020B0604020202020204" pitchFamily="34" charset="0"/>
              <a:ea typeface="맑은 고딕" panose="020B0503020000020004" pitchFamily="50" charset="-127"/>
              <a:cs typeface="Calibri" panose="020F0502020204030204" pitchFamily="34" charset="0"/>
            </a:endParaRPr>
          </a:p>
        </p:txBody>
      </p:sp>
      <p:sp>
        <p:nvSpPr>
          <p:cNvPr id="35" name="Text Box 4">
            <a:extLst>
              <a:ext uri="{FF2B5EF4-FFF2-40B4-BE49-F238E27FC236}">
                <a16:creationId xmlns:a16="http://schemas.microsoft.com/office/drawing/2014/main" id="{F9082DDE-5047-41AE-BE6C-B26A8EEBFE89}"/>
              </a:ext>
            </a:extLst>
          </p:cNvPr>
          <p:cNvSpPr txBox="1">
            <a:spLocks noChangeArrowheads="1"/>
          </p:cNvSpPr>
          <p:nvPr/>
        </p:nvSpPr>
        <p:spPr bwMode="auto">
          <a:xfrm>
            <a:off x="412865" y="4834231"/>
            <a:ext cx="1206209" cy="442516"/>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err="1">
                <a:solidFill>
                  <a:schemeClr val="bg1"/>
                </a:solidFill>
                <a:latin typeface="Arial" panose="020B0604020202020204" pitchFamily="34" charset="0"/>
                <a:ea typeface="맑은 고딕" panose="020B0503020000020004" pitchFamily="50" charset="-127"/>
              </a:rPr>
              <a:t>이익율</a:t>
            </a:r>
            <a:r>
              <a:rPr lang="ko-KR" altLang="en-US" sz="800" b="1" dirty="0">
                <a:solidFill>
                  <a:schemeClr val="bg1"/>
                </a:solidFill>
                <a:latin typeface="Arial" panose="020B0604020202020204" pitchFamily="34" charset="0"/>
                <a:ea typeface="맑은 고딕" panose="020B0503020000020004" pitchFamily="50" charset="-127"/>
              </a:rPr>
              <a:t> 개선</a:t>
            </a:r>
          </a:p>
        </p:txBody>
      </p:sp>
      <p:sp>
        <p:nvSpPr>
          <p:cNvPr id="37" name="Text Box 4">
            <a:extLst>
              <a:ext uri="{FF2B5EF4-FFF2-40B4-BE49-F238E27FC236}">
                <a16:creationId xmlns:a16="http://schemas.microsoft.com/office/drawing/2014/main" id="{13C88579-D5CD-4530-8884-CD37F5928E27}"/>
              </a:ext>
            </a:extLst>
          </p:cNvPr>
          <p:cNvSpPr txBox="1">
            <a:spLocks noChangeArrowheads="1"/>
          </p:cNvSpPr>
          <p:nvPr/>
        </p:nvSpPr>
        <p:spPr bwMode="auto">
          <a:xfrm>
            <a:off x="412865" y="5833431"/>
            <a:ext cx="1206209" cy="525786"/>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순자산 조정</a:t>
            </a:r>
          </a:p>
        </p:txBody>
      </p:sp>
      <p:sp>
        <p:nvSpPr>
          <p:cNvPr id="39" name="직사각형 38">
            <a:extLst>
              <a:ext uri="{FF2B5EF4-FFF2-40B4-BE49-F238E27FC236}">
                <a16:creationId xmlns:a16="http://schemas.microsoft.com/office/drawing/2014/main" id="{D9037524-6A79-4148-87C7-E1BDEE55AFD3}"/>
              </a:ext>
            </a:extLst>
          </p:cNvPr>
          <p:cNvSpPr/>
          <p:nvPr/>
        </p:nvSpPr>
        <p:spPr>
          <a:xfrm>
            <a:off x="1694576" y="5833431"/>
            <a:ext cx="7798558" cy="52578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r>
              <a:rPr lang="en-US" altLang="ko-KR" sz="900" dirty="0">
                <a:solidFill>
                  <a:srgbClr val="00338D"/>
                </a:solidFill>
                <a:latin typeface="Arial" panose="020B0604020202020204" pitchFamily="34" charset="0"/>
                <a:ea typeface="맑은 고딕" panose="020B0503020000020004" pitchFamily="50" charset="-127"/>
              </a:rPr>
              <a:t>2021</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6</a:t>
            </a:r>
            <a:r>
              <a:rPr lang="ko-KR" altLang="en-US" sz="900" dirty="0">
                <a:solidFill>
                  <a:srgbClr val="00338D"/>
                </a:solidFill>
                <a:latin typeface="Arial" panose="020B0604020202020204" pitchFamily="34" charset="0"/>
                <a:ea typeface="맑은 고딕" panose="020B0503020000020004" pitchFamily="50" charset="-127"/>
              </a:rPr>
              <a:t>월 말 기준 순자산은 </a:t>
            </a:r>
            <a:r>
              <a:rPr lang="en-US" altLang="ko-KR" sz="900" dirty="0">
                <a:solidFill>
                  <a:srgbClr val="00338D"/>
                </a:solidFill>
                <a:latin typeface="Arial" panose="020B0604020202020204" pitchFamily="34" charset="0"/>
                <a:ea typeface="맑은 고딕" panose="020B0503020000020004" pitchFamily="50" charset="-127"/>
              </a:rPr>
              <a:t>190</a:t>
            </a:r>
            <a:r>
              <a:rPr lang="ko-KR" altLang="en-US" sz="900" dirty="0">
                <a:solidFill>
                  <a:srgbClr val="00338D"/>
                </a:solidFill>
                <a:latin typeface="Arial" panose="020B0604020202020204" pitchFamily="34" charset="0"/>
                <a:ea typeface="맑은 고딕" panose="020B0503020000020004" pitchFamily="50" charset="-127"/>
              </a:rPr>
              <a:t>억원입니다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err="1">
                <a:solidFill>
                  <a:srgbClr val="00338D"/>
                </a:solidFill>
                <a:latin typeface="Arial" panose="020B0604020202020204" pitchFamily="34" charset="0"/>
                <a:ea typeface="맑은 고딕" panose="020B0503020000020004" pitchFamily="50" charset="-127"/>
              </a:rPr>
              <a:t>반기말</a:t>
            </a:r>
            <a:r>
              <a:rPr lang="ko-KR" altLang="en-US" sz="900" dirty="0">
                <a:solidFill>
                  <a:srgbClr val="00338D"/>
                </a:solidFill>
                <a:latin typeface="Arial" panose="020B0604020202020204" pitchFamily="34" charset="0"/>
                <a:ea typeface="맑은 고딕" panose="020B0503020000020004" pitchFamily="50" charset="-127"/>
              </a:rPr>
              <a:t> 재무제표에는 연차충당부채 </a:t>
            </a:r>
            <a:r>
              <a:rPr lang="en-US" altLang="ko-KR" sz="900" dirty="0">
                <a:solidFill>
                  <a:srgbClr val="00338D"/>
                </a:solidFill>
                <a:latin typeface="Arial" panose="020B0604020202020204" pitchFamily="34" charset="0"/>
                <a:ea typeface="맑은 고딕" panose="020B0503020000020004" pitchFamily="50" charset="-127"/>
              </a:rPr>
              <a:t>1</a:t>
            </a:r>
            <a:r>
              <a:rPr lang="ko-KR" altLang="en-US" sz="900" dirty="0">
                <a:solidFill>
                  <a:srgbClr val="00338D"/>
                </a:solidFill>
                <a:latin typeface="Arial" panose="020B0604020202020204" pitchFamily="34" charset="0"/>
                <a:ea typeface="맑은 고딕" panose="020B0503020000020004" pitchFamily="50" charset="-127"/>
              </a:rPr>
              <a:t>억원이 </a:t>
            </a:r>
            <a:r>
              <a:rPr lang="ko-KR" altLang="en-US" sz="900" dirty="0" err="1">
                <a:solidFill>
                  <a:srgbClr val="00338D"/>
                </a:solidFill>
                <a:latin typeface="Arial" panose="020B0604020202020204" pitchFamily="34" charset="0"/>
                <a:ea typeface="맑은 고딕" panose="020B0503020000020004" pitchFamily="50" charset="-127"/>
              </a:rPr>
              <a:t>미반영되어</a:t>
            </a:r>
            <a:r>
              <a:rPr lang="ko-KR" altLang="en-US" sz="900" dirty="0">
                <a:solidFill>
                  <a:srgbClr val="00338D"/>
                </a:solidFill>
                <a:latin typeface="Arial" panose="020B0604020202020204" pitchFamily="34" charset="0"/>
                <a:ea typeface="맑은 고딕" panose="020B0503020000020004" pitchFamily="50" charset="-127"/>
              </a:rPr>
              <a:t> 있습니다</a:t>
            </a:r>
            <a:r>
              <a:rPr lang="en-US" altLang="ko-KR" sz="900" dirty="0">
                <a:solidFill>
                  <a:srgbClr val="00338D"/>
                </a:solidFill>
                <a:latin typeface="Arial" panose="020B0604020202020204" pitchFamily="34" charset="0"/>
                <a:ea typeface="맑은 고딕" panose="020B0503020000020004" pitchFamily="50" charset="-127"/>
              </a:rPr>
              <a:t>.</a:t>
            </a:r>
            <a:r>
              <a:rPr lang="ko-KR" altLang="en-US" sz="900" dirty="0">
                <a:solidFill>
                  <a:srgbClr val="00338D"/>
                </a:solidFill>
                <a:latin typeface="Arial" panose="020B0604020202020204" pitchFamily="34" charset="0"/>
                <a:ea typeface="맑은 고딕" panose="020B0503020000020004" pitchFamily="50" charset="-127"/>
              </a:rPr>
              <a:t> </a:t>
            </a:r>
            <a:endParaRPr lang="en-US" altLang="ko-KR" sz="900" dirty="0">
              <a:solidFill>
                <a:srgbClr val="00338D"/>
              </a:solidFill>
              <a:latin typeface="Arial" panose="020B0604020202020204" pitchFamily="34" charset="0"/>
              <a:ea typeface="맑은 고딕" panose="020B0503020000020004" pitchFamily="50" charset="-127"/>
            </a:endParaRPr>
          </a:p>
          <a:p>
            <a:pPr marL="171450" indent="-171450" latinLnBrk="1">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회사는 판매가 불확실한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제품을 보유하고 있으며</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유효기간 </a:t>
            </a:r>
            <a:r>
              <a:rPr lang="en-US" altLang="ko-KR" sz="900" dirty="0">
                <a:solidFill>
                  <a:srgbClr val="00338D"/>
                </a:solidFill>
                <a:latin typeface="Arial" panose="020B0604020202020204" pitchFamily="34" charset="0"/>
                <a:ea typeface="맑은 고딕" panose="020B0503020000020004" pitchFamily="50" charset="-127"/>
              </a:rPr>
              <a:t>3</a:t>
            </a:r>
            <a:r>
              <a:rPr lang="ko-KR" altLang="en-US" sz="900" dirty="0">
                <a:solidFill>
                  <a:srgbClr val="00338D"/>
                </a:solidFill>
                <a:latin typeface="Arial" panose="020B0604020202020204" pitchFamily="34" charset="0"/>
                <a:ea typeface="맑은 고딕" panose="020B0503020000020004" pitchFamily="50" charset="-127"/>
              </a:rPr>
              <a:t>개월 미만이나 회사가 자체적으로 판매 가능할 것으로 판단하는 재고자산을 보유하고 있습니다</a:t>
            </a:r>
            <a:r>
              <a:rPr lang="en-US" altLang="ko-KR" sz="900" dirty="0">
                <a:solidFill>
                  <a:srgbClr val="00338D"/>
                </a:solidFill>
                <a:latin typeface="Arial" panose="020B0604020202020204" pitchFamily="34" charset="0"/>
                <a:ea typeface="맑은 고딕" panose="020B0503020000020004" pitchFamily="50" charset="-127"/>
              </a:rPr>
              <a:t>. </a:t>
            </a:r>
            <a:r>
              <a:rPr lang="ko-KR" altLang="en-US" sz="900" dirty="0">
                <a:solidFill>
                  <a:srgbClr val="00338D"/>
                </a:solidFill>
                <a:latin typeface="Arial" panose="020B0604020202020204" pitchFamily="34" charset="0"/>
                <a:ea typeface="맑은 고딕" panose="020B0503020000020004" pitchFamily="50" charset="-127"/>
              </a:rPr>
              <a:t>해당 재고자산에 충당금을 </a:t>
            </a:r>
            <a:r>
              <a:rPr lang="en-US" altLang="ko-KR" sz="900" dirty="0">
                <a:solidFill>
                  <a:srgbClr val="00338D"/>
                </a:solidFill>
                <a:latin typeface="Arial" panose="020B0604020202020204" pitchFamily="34" charset="0"/>
                <a:ea typeface="맑은 고딕" panose="020B0503020000020004" pitchFamily="50" charset="-127"/>
              </a:rPr>
              <a:t>100% </a:t>
            </a:r>
            <a:r>
              <a:rPr lang="ko-KR" altLang="en-US" sz="900" dirty="0">
                <a:solidFill>
                  <a:srgbClr val="00338D"/>
                </a:solidFill>
                <a:latin typeface="Arial" panose="020B0604020202020204" pitchFamily="34" charset="0"/>
                <a:ea typeface="맑은 고딕" panose="020B0503020000020004" pitchFamily="50" charset="-127"/>
              </a:rPr>
              <a:t>설정하는 경우 예상되는 순자산 감소액은 </a:t>
            </a:r>
            <a:r>
              <a:rPr lang="en-US" altLang="ko-KR" sz="900" dirty="0">
                <a:solidFill>
                  <a:srgbClr val="00338D"/>
                </a:solidFill>
                <a:latin typeface="Arial" panose="020B0604020202020204" pitchFamily="34" charset="0"/>
                <a:ea typeface="맑은 고딕" panose="020B0503020000020004" pitchFamily="50" charset="-127"/>
              </a:rPr>
              <a:t>5</a:t>
            </a:r>
            <a:r>
              <a:rPr lang="ko-KR" altLang="en-US" sz="900" dirty="0">
                <a:solidFill>
                  <a:srgbClr val="00338D"/>
                </a:solidFill>
                <a:latin typeface="Arial" panose="020B0604020202020204" pitchFamily="34" charset="0"/>
                <a:ea typeface="맑은 고딕" panose="020B0503020000020004" pitchFamily="50" charset="-127"/>
              </a:rPr>
              <a:t>억원입니다</a:t>
            </a:r>
            <a:r>
              <a:rPr lang="en-US" altLang="ko-KR" sz="900" dirty="0">
                <a:solidFill>
                  <a:srgbClr val="00338D"/>
                </a:solidFill>
                <a:latin typeface="Arial" panose="020B0604020202020204" pitchFamily="34" charset="0"/>
                <a:ea typeface="맑은 고딕" panose="020B0503020000020004" pitchFamily="50" charset="-127"/>
              </a:rPr>
              <a:t>. </a:t>
            </a:r>
          </a:p>
        </p:txBody>
      </p:sp>
      <p:sp>
        <p:nvSpPr>
          <p:cNvPr id="42" name="Text Box 4">
            <a:extLst>
              <a:ext uri="{FF2B5EF4-FFF2-40B4-BE49-F238E27FC236}">
                <a16:creationId xmlns:a16="http://schemas.microsoft.com/office/drawing/2014/main" id="{124484E9-53FE-4C5F-9E5C-CDAFE004683C}"/>
              </a:ext>
            </a:extLst>
          </p:cNvPr>
          <p:cNvSpPr txBox="1">
            <a:spLocks noChangeArrowheads="1"/>
          </p:cNvSpPr>
          <p:nvPr/>
        </p:nvSpPr>
        <p:spPr bwMode="auto">
          <a:xfrm>
            <a:off x="412865" y="5339652"/>
            <a:ext cx="1206209" cy="442516"/>
          </a:xfrm>
          <a:prstGeom prst="rect">
            <a:avLst/>
          </a:prstGeom>
          <a:solidFill>
            <a:srgbClr val="005EB8"/>
          </a:solidFill>
          <a:ln w="9525" algn="ctr">
            <a:solidFill>
              <a:srgbClr val="005EB8"/>
            </a:solidFill>
            <a:miter lim="800000"/>
            <a:headEnd/>
            <a:tailEnd/>
          </a:ln>
          <a:effectLst/>
        </p:spPr>
        <p:txBody>
          <a:bodyPr wrap="none" lIns="77723" tIns="11658" rIns="77723" bIns="11658" anchor="ctr"/>
          <a:lstStyle/>
          <a:p>
            <a:pPr marL="308467" indent="-308467" algn="ctr" defTabSz="822579" eaLnBrk="0" hangingPunct="0"/>
            <a:r>
              <a:rPr lang="ko-KR" altLang="en-US" sz="800" b="1" dirty="0">
                <a:solidFill>
                  <a:schemeClr val="bg1"/>
                </a:solidFill>
                <a:latin typeface="Arial" panose="020B0604020202020204" pitchFamily="34" charset="0"/>
                <a:ea typeface="맑은 고딕" panose="020B0503020000020004" pitchFamily="50" charset="-127"/>
              </a:rPr>
              <a:t>운전자본</a:t>
            </a:r>
            <a:r>
              <a:rPr lang="en-US" altLang="ko-KR" sz="800" b="1" dirty="0">
                <a:solidFill>
                  <a:schemeClr val="bg1"/>
                </a:solidFill>
                <a:latin typeface="Arial" panose="020B0604020202020204" pitchFamily="34" charset="0"/>
                <a:ea typeface="맑은 고딕" panose="020B0503020000020004" pitchFamily="50" charset="-127"/>
              </a:rPr>
              <a:t>/Capex</a:t>
            </a:r>
            <a:endParaRPr lang="ko-KR" altLang="en-US" sz="800" b="1" dirty="0">
              <a:solidFill>
                <a:schemeClr val="bg1"/>
              </a:solidFill>
              <a:latin typeface="Arial" panose="020B0604020202020204" pitchFamily="34" charset="0"/>
              <a:ea typeface="맑은 고딕" panose="020B0503020000020004" pitchFamily="50" charset="-127"/>
            </a:endParaRPr>
          </a:p>
        </p:txBody>
      </p:sp>
      <p:sp>
        <p:nvSpPr>
          <p:cNvPr id="43" name="직사각형 42">
            <a:extLst>
              <a:ext uri="{FF2B5EF4-FFF2-40B4-BE49-F238E27FC236}">
                <a16:creationId xmlns:a16="http://schemas.microsoft.com/office/drawing/2014/main" id="{8FA71962-5F3F-4E66-8761-E247F4920321}"/>
              </a:ext>
            </a:extLst>
          </p:cNvPr>
          <p:cNvSpPr/>
          <p:nvPr/>
        </p:nvSpPr>
        <p:spPr>
          <a:xfrm>
            <a:off x="1694576" y="5339652"/>
            <a:ext cx="7798558" cy="442516"/>
          </a:xfrm>
          <a:prstGeom prst="rect">
            <a:avLst/>
          </a:prstGeom>
          <a:solidFill>
            <a:srgbClr val="FFFFFF"/>
          </a:solidFill>
          <a:ln w="635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latinLnBrk="1">
              <a:lnSpc>
                <a:spcPct val="120000"/>
              </a:lnSpc>
              <a:buFont typeface="Arial" panose="020B0604020202020204" pitchFamily="34" charset="0"/>
              <a:buChar char="•"/>
            </a:pPr>
            <a:r>
              <a:rPr lang="ko-KR" altLang="en-US" sz="900" dirty="0">
                <a:solidFill>
                  <a:srgbClr val="00338D"/>
                </a:solidFill>
                <a:latin typeface="Arial" panose="020B0604020202020204" pitchFamily="34" charset="0"/>
                <a:ea typeface="맑은 고딕" panose="020B0503020000020004" pitchFamily="50" charset="-127"/>
              </a:rPr>
              <a:t>평균 운전자본 금액은 </a:t>
            </a:r>
            <a:r>
              <a:rPr lang="en-US" altLang="ko-KR" sz="900" dirty="0">
                <a:solidFill>
                  <a:srgbClr val="00338D"/>
                </a:solidFill>
                <a:latin typeface="Arial" panose="020B0604020202020204" pitchFamily="34" charset="0"/>
                <a:ea typeface="맑은 고딕" panose="020B0503020000020004" pitchFamily="50" charset="-127"/>
              </a:rPr>
              <a:t>40</a:t>
            </a:r>
            <a:r>
              <a:rPr lang="ko-KR" altLang="en-US" sz="900" dirty="0">
                <a:solidFill>
                  <a:srgbClr val="00338D"/>
                </a:solidFill>
                <a:latin typeface="Arial" panose="020B0604020202020204" pitchFamily="34" charset="0"/>
                <a:ea typeface="맑은 고딕" panose="020B0503020000020004" pitchFamily="50" charset="-127"/>
              </a:rPr>
              <a:t>억원 수준으로 큰 변동이 없었으나 </a:t>
            </a:r>
            <a:r>
              <a:rPr lang="en-US" altLang="ko-KR" sz="900" dirty="0">
                <a:solidFill>
                  <a:srgbClr val="00338D"/>
                </a:solidFill>
                <a:latin typeface="Arial" panose="020B0604020202020204" pitchFamily="34" charset="0"/>
                <a:ea typeface="맑은 고딕" panose="020B0503020000020004" pitchFamily="50" charset="-127"/>
              </a:rPr>
              <a:t>2020</a:t>
            </a:r>
            <a:r>
              <a:rPr lang="ko-KR" altLang="en-US" sz="900" dirty="0">
                <a:solidFill>
                  <a:srgbClr val="00338D"/>
                </a:solidFill>
                <a:latin typeface="Arial" panose="020B0604020202020204" pitchFamily="34" charset="0"/>
                <a:ea typeface="맑은 고딕" panose="020B0503020000020004" pitchFamily="50" charset="-127"/>
              </a:rPr>
              <a:t>년 </a:t>
            </a:r>
            <a:r>
              <a:rPr lang="en-US" altLang="ko-KR" sz="900" dirty="0">
                <a:solidFill>
                  <a:srgbClr val="00338D"/>
                </a:solidFill>
                <a:latin typeface="Arial" panose="020B0604020202020204" pitchFamily="34" charset="0"/>
                <a:ea typeface="맑은 고딕" panose="020B0503020000020004" pitchFamily="50" charset="-127"/>
              </a:rPr>
              <a:t>COVID-19 </a:t>
            </a:r>
            <a:r>
              <a:rPr lang="ko-KR" altLang="en-US" sz="900" dirty="0">
                <a:solidFill>
                  <a:srgbClr val="00338D"/>
                </a:solidFill>
                <a:latin typeface="Arial" panose="020B0604020202020204" pitchFamily="34" charset="0"/>
                <a:ea typeface="맑은 고딕" panose="020B0503020000020004" pitchFamily="50" charset="-127"/>
              </a:rPr>
              <a:t>제품 생산을 위한 원재료 확보를 위해 운전자본이 증가하였습니다</a:t>
            </a:r>
            <a:r>
              <a:rPr lang="en-US" altLang="ko-KR" sz="900" dirty="0">
                <a:solidFill>
                  <a:srgbClr val="00338D"/>
                </a:solidFill>
                <a:latin typeface="Arial" panose="020B0604020202020204" pitchFamily="34" charset="0"/>
                <a:ea typeface="맑은 고딕" panose="020B0503020000020004" pitchFamily="50" charset="-127"/>
              </a:rPr>
              <a:t>. Capex</a:t>
            </a:r>
            <a:r>
              <a:rPr lang="ko-KR" altLang="en-US" sz="900" dirty="0">
                <a:solidFill>
                  <a:srgbClr val="00338D"/>
                </a:solidFill>
                <a:latin typeface="Arial" panose="020B0604020202020204" pitchFamily="34" charset="0"/>
                <a:ea typeface="맑은 고딕" panose="020B0503020000020004" pitchFamily="50" charset="-127"/>
              </a:rPr>
              <a:t>는 평균 </a:t>
            </a:r>
            <a:r>
              <a:rPr lang="en-US" altLang="ko-KR" sz="900" dirty="0">
                <a:solidFill>
                  <a:srgbClr val="00338D"/>
                </a:solidFill>
                <a:latin typeface="Arial" panose="020B0604020202020204" pitchFamily="34" charset="0"/>
                <a:ea typeface="맑은 고딕" panose="020B0503020000020004" pitchFamily="50" charset="-127"/>
              </a:rPr>
              <a:t>3</a:t>
            </a:r>
            <a:r>
              <a:rPr lang="ko-KR" altLang="en-US" sz="900" dirty="0">
                <a:solidFill>
                  <a:srgbClr val="00338D"/>
                </a:solidFill>
                <a:latin typeface="Arial" panose="020B0604020202020204" pitchFamily="34" charset="0"/>
                <a:ea typeface="맑은 고딕" panose="020B0503020000020004" pitchFamily="50" charset="-127"/>
              </a:rPr>
              <a:t>억원 수준으로 투자되고 있습니다</a:t>
            </a:r>
            <a:r>
              <a:rPr lang="en-US" altLang="ko-KR" sz="900" dirty="0">
                <a:solidFill>
                  <a:srgbClr val="00338D"/>
                </a:solidFill>
                <a:latin typeface="Arial" panose="020B0604020202020204" pitchFamily="34" charset="0"/>
                <a:ea typeface="맑은 고딕" panose="020B0503020000020004" pitchFamily="50" charset="-127"/>
              </a:rPr>
              <a:t>.</a:t>
            </a:r>
          </a:p>
        </p:txBody>
      </p:sp>
      <p:sp>
        <p:nvSpPr>
          <p:cNvPr id="33" name="Text Placeholder 3">
            <a:extLst>
              <a:ext uri="{FF2B5EF4-FFF2-40B4-BE49-F238E27FC236}">
                <a16:creationId xmlns:a16="http://schemas.microsoft.com/office/drawing/2014/main" id="{1DDAB1F2-DC0D-4B34-9C89-12DA4202A59F}"/>
              </a:ext>
            </a:extLst>
          </p:cNvPr>
          <p:cNvSpPr txBox="1">
            <a:spLocks/>
          </p:cNvSpPr>
          <p:nvPr/>
        </p:nvSpPr>
        <p:spPr>
          <a:xfrm>
            <a:off x="412865" y="75116"/>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30199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a:solidFill>
                  <a:srgbClr val="00338D"/>
                </a:solidFill>
                <a:cs typeface="KPMG Extralight"/>
              </a:rPr>
              <a:t>DD</a:t>
            </a:r>
            <a:r>
              <a:rPr lang="ko-KR" altLang="en-US" sz="3000" b="1">
                <a:solidFill>
                  <a:srgbClr val="00338D"/>
                </a:solidFill>
                <a:cs typeface="KPMG Extralight"/>
              </a:rPr>
              <a:t> </a:t>
            </a:r>
            <a:r>
              <a:rPr lang="en-US" altLang="ko-KR" sz="3000" b="1">
                <a:solidFill>
                  <a:srgbClr val="00338D"/>
                </a:solidFill>
                <a:cs typeface="KPMG Extralight"/>
              </a:rPr>
              <a:t>adjustments</a:t>
            </a:r>
            <a:r>
              <a:rPr lang="ko-KR" altLang="en-US" sz="3000" b="1">
                <a:solidFill>
                  <a:srgbClr val="00338D"/>
                </a:solidFill>
                <a:cs typeface="KPMG Extralight"/>
              </a:rPr>
              <a:t> </a:t>
            </a:r>
            <a:r>
              <a:rPr lang="en-US" altLang="ko-KR" sz="3000" b="1">
                <a:solidFill>
                  <a:srgbClr val="00338D"/>
                </a:solidFill>
                <a:cs typeface="KPMG Extralight"/>
              </a:rPr>
              <a:t>summary </a:t>
            </a:r>
            <a:endParaRPr lang="en-US" altLang="ko-KR" sz="3000" b="1" dirty="0">
              <a:solidFill>
                <a:srgbClr val="00338D"/>
              </a:solidFill>
              <a:cs typeface="KPMG Extralight"/>
            </a:endParaRPr>
          </a:p>
        </p:txBody>
      </p:sp>
      <p:pic>
        <p:nvPicPr>
          <p:cNvPr id="44" name="그림 43">
            <a:extLst>
              <a:ext uri="{FF2B5EF4-FFF2-40B4-BE49-F238E27FC236}">
                <a16:creationId xmlns:a16="http://schemas.microsoft.com/office/drawing/2014/main" id="{870B8A46-CEC0-4506-8640-F14714C101E9}"/>
              </a:ext>
            </a:extLst>
          </p:cNvPr>
          <p:cNvPicPr>
            <a:picLocks noChangeAspect="1" noChangeArrowheads="1"/>
            <a:extLst>
              <a:ext uri="{84589F7E-364E-4C9E-8A38-B11213B215E9}">
                <a14:cameraTool xmlns:a14="http://schemas.microsoft.com/office/drawing/2010/main" cellRange="$B$2:$K$47" spid="_x0000_s17467"/>
              </a:ext>
            </a:extLst>
          </p:cNvPicPr>
          <p:nvPr/>
        </p:nvPicPr>
        <p:blipFill>
          <a:blip r:embed="rId3"/>
          <a:srcRect/>
          <a:stretch>
            <a:fillRect/>
          </a:stretch>
        </p:blipFill>
        <p:spPr bwMode="auto">
          <a:xfrm>
            <a:off x="412866" y="776320"/>
            <a:ext cx="4514850" cy="49720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pic>
        <p:nvPicPr>
          <p:cNvPr id="45" name="그림 44">
            <a:extLst>
              <a:ext uri="{FF2B5EF4-FFF2-40B4-BE49-F238E27FC236}">
                <a16:creationId xmlns:a16="http://schemas.microsoft.com/office/drawing/2014/main" id="{826D0836-8555-4322-90B2-A486E7186952}"/>
              </a:ext>
            </a:extLst>
          </p:cNvPr>
          <p:cNvPicPr>
            <a:picLocks noChangeAspect="1" noChangeArrowheads="1"/>
            <a:extLst>
              <a:ext uri="{84589F7E-364E-4C9E-8A38-B11213B215E9}">
                <a14:cameraTool xmlns:a14="http://schemas.microsoft.com/office/drawing/2010/main" cellRange="$B$2:$H$15" spid="_x0000_s19507"/>
              </a:ext>
            </a:extLst>
          </p:cNvPicPr>
          <p:nvPr/>
        </p:nvPicPr>
        <p:blipFill>
          <a:blip r:embed="rId4"/>
          <a:srcRect/>
          <a:stretch>
            <a:fillRect/>
          </a:stretch>
        </p:blipFill>
        <p:spPr bwMode="auto">
          <a:xfrm>
            <a:off x="4978286" y="776320"/>
            <a:ext cx="4219575" cy="2228850"/>
          </a:xfrm>
          <a:prstGeom prst="rect">
            <a:avLst/>
          </a:prstGeom>
          <a:solidFill>
            <a:srgbClr xmlns:mc="http://schemas.openxmlformats.org/markup-compatibility/2006" xmlns:a14="http://schemas.microsoft.com/office/drawing/2010/main" val="FFFFFF" mc:Ignorable="a14" a14:legacySpreadsheetColorIndex="9"/>
          </a:solidFill>
          <a:ln w="9525">
            <a:noFill/>
            <a:miter lim="800000"/>
            <a:headEnd/>
            <a:tailEnd/>
          </a:ln>
        </p:spPr>
      </p:pic>
      <p:sp>
        <p:nvSpPr>
          <p:cNvPr id="46" name="Text Box 51">
            <a:extLst>
              <a:ext uri="{FF2B5EF4-FFF2-40B4-BE49-F238E27FC236}">
                <a16:creationId xmlns:a16="http://schemas.microsoft.com/office/drawing/2014/main" id="{BE32E3F8-8E78-4CF6-822F-B0AA993B99BA}"/>
              </a:ext>
            </a:extLst>
          </p:cNvPr>
          <p:cNvSpPr txBox="1">
            <a:spLocks noChangeArrowheads="1"/>
          </p:cNvSpPr>
          <p:nvPr/>
        </p:nvSpPr>
        <p:spPr bwMode="auto">
          <a:xfrm>
            <a:off x="412866" y="5762625"/>
            <a:ext cx="951132"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KPMG</a:t>
            </a:r>
            <a:r>
              <a:rPr lang="ko-KR" altLang="en-US" sz="600" i="1">
                <a:solidFill>
                  <a:srgbClr val="00338D"/>
                </a:solidFill>
                <a:latin typeface="Arial" panose="020B0604020202020204" pitchFamily="34" charset="0"/>
                <a:cs typeface="Arial" panose="020B0604020202020204" pitchFamily="34" charset="0"/>
              </a:rPr>
              <a:t> </a:t>
            </a:r>
            <a:r>
              <a:rPr lang="en-US" altLang="ko-KR" sz="600" i="1">
                <a:solidFill>
                  <a:srgbClr val="00338D"/>
                </a:solidFill>
                <a:latin typeface="Arial" panose="020B0604020202020204" pitchFamily="34" charset="0"/>
                <a:cs typeface="Arial" panose="020B0604020202020204" pitchFamily="34" charset="0"/>
              </a:rPr>
              <a:t>Analysis</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48" name="Text Box 51">
            <a:extLst>
              <a:ext uri="{FF2B5EF4-FFF2-40B4-BE49-F238E27FC236}">
                <a16:creationId xmlns:a16="http://schemas.microsoft.com/office/drawing/2014/main" id="{291D184F-B5D4-4FF0-BBEB-EDFF9AF50DB0}"/>
              </a:ext>
            </a:extLst>
          </p:cNvPr>
          <p:cNvSpPr txBox="1">
            <a:spLocks noChangeArrowheads="1"/>
          </p:cNvSpPr>
          <p:nvPr/>
        </p:nvSpPr>
        <p:spPr bwMode="auto">
          <a:xfrm>
            <a:off x="4978286" y="3010211"/>
            <a:ext cx="951132" cy="115017"/>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 </a:t>
            </a:r>
            <a:r>
              <a:rPr lang="en-US" altLang="ko-KR" sz="600" i="1">
                <a:solidFill>
                  <a:srgbClr val="00338D"/>
                </a:solidFill>
                <a:latin typeface="Arial" panose="020B0604020202020204" pitchFamily="34" charset="0"/>
                <a:cs typeface="Arial" panose="020B0604020202020204" pitchFamily="34" charset="0"/>
              </a:rPr>
              <a:t>: KPMG</a:t>
            </a:r>
            <a:r>
              <a:rPr lang="ko-KR" altLang="en-US" sz="600" i="1">
                <a:solidFill>
                  <a:srgbClr val="00338D"/>
                </a:solidFill>
                <a:latin typeface="Arial" panose="020B0604020202020204" pitchFamily="34" charset="0"/>
                <a:cs typeface="Arial" panose="020B0604020202020204" pitchFamily="34" charset="0"/>
              </a:rPr>
              <a:t> </a:t>
            </a:r>
            <a:r>
              <a:rPr lang="en-US" altLang="ko-KR" sz="600" i="1">
                <a:solidFill>
                  <a:srgbClr val="00338D"/>
                </a:solidFill>
                <a:latin typeface="Arial" panose="020B0604020202020204" pitchFamily="34" charset="0"/>
                <a:cs typeface="Arial" panose="020B0604020202020204" pitchFamily="34" charset="0"/>
              </a:rPr>
              <a:t>Analysis</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7" name="Text Placeholder 3">
            <a:extLst>
              <a:ext uri="{FF2B5EF4-FFF2-40B4-BE49-F238E27FC236}">
                <a16:creationId xmlns:a16="http://schemas.microsoft.com/office/drawing/2014/main" id="{46D3E5C1-5550-4351-A319-2ED910075F7C}"/>
              </a:ext>
            </a:extLst>
          </p:cNvPr>
          <p:cNvSpPr txBox="1">
            <a:spLocks/>
          </p:cNvSpPr>
          <p:nvPr/>
        </p:nvSpPr>
        <p:spPr>
          <a:xfrm>
            <a:off x="417184" y="64850"/>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213832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연결선: 꺾임 201">
            <a:extLst>
              <a:ext uri="{FF2B5EF4-FFF2-40B4-BE49-F238E27FC236}">
                <a16:creationId xmlns:a16="http://schemas.microsoft.com/office/drawing/2014/main" id="{0002FBF6-5EFB-487C-8706-CD0487EE9BDE}"/>
              </a:ext>
            </a:extLst>
          </p:cNvPr>
          <p:cNvCxnSpPr>
            <a:cxnSpLocks/>
          </p:cNvCxnSpPr>
          <p:nvPr/>
        </p:nvCxnSpPr>
        <p:spPr>
          <a:xfrm rot="16200000" flipH="1">
            <a:off x="6751758" y="2043989"/>
            <a:ext cx="169645" cy="269"/>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graphicFrame>
        <p:nvGraphicFramePr>
          <p:cNvPr id="57" name="Chart2">
            <a:extLst>
              <a:ext uri="{FF2B5EF4-FFF2-40B4-BE49-F238E27FC236}">
                <a16:creationId xmlns:a16="http://schemas.microsoft.com/office/drawing/2014/main" id="{2587EE83-77D1-49D6-B5D6-4B30CA825DD7}"/>
              </a:ext>
            </a:extLst>
          </p:cNvPr>
          <p:cNvGraphicFramePr>
            <a:graphicFrameLocks/>
          </p:cNvGraphicFramePr>
          <p:nvPr/>
        </p:nvGraphicFramePr>
        <p:xfrm>
          <a:off x="4478660" y="4298349"/>
          <a:ext cx="4916604" cy="2373538"/>
        </p:xfrm>
        <a:graphic>
          <a:graphicData uri="http://schemas.openxmlformats.org/drawingml/2006/chart">
            <c:chart xmlns:c="http://schemas.openxmlformats.org/drawingml/2006/chart" xmlns:r="http://schemas.openxmlformats.org/officeDocument/2006/relationships" r:id="rId3"/>
          </a:graphicData>
        </a:graphic>
      </p:graphicFrame>
      <p:cxnSp>
        <p:nvCxnSpPr>
          <p:cNvPr id="232" name="직선 연결선 231">
            <a:extLst>
              <a:ext uri="{FF2B5EF4-FFF2-40B4-BE49-F238E27FC236}">
                <a16:creationId xmlns:a16="http://schemas.microsoft.com/office/drawing/2014/main" id="{86F79044-DB5E-46BF-8FAF-92A8D6520B21}"/>
              </a:ext>
            </a:extLst>
          </p:cNvPr>
          <p:cNvCxnSpPr>
            <a:cxnSpLocks/>
          </p:cNvCxnSpPr>
          <p:nvPr/>
        </p:nvCxnSpPr>
        <p:spPr>
          <a:xfrm flipH="1">
            <a:off x="6991266" y="3267101"/>
            <a:ext cx="5825" cy="844840"/>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a16="http://schemas.microsoft.com/office/drawing/2014/main" id="{5028ADFF-5422-40B2-B1A9-1749008D3BBD}"/>
              </a:ext>
            </a:extLst>
          </p:cNvPr>
          <p:cNvCxnSpPr>
            <a:cxnSpLocks/>
          </p:cNvCxnSpPr>
          <p:nvPr/>
        </p:nvCxnSpPr>
        <p:spPr>
          <a:xfrm flipH="1">
            <a:off x="7750423" y="3239605"/>
            <a:ext cx="5295" cy="698214"/>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211" name="직선 연결선 210">
            <a:extLst>
              <a:ext uri="{FF2B5EF4-FFF2-40B4-BE49-F238E27FC236}">
                <a16:creationId xmlns:a16="http://schemas.microsoft.com/office/drawing/2014/main" id="{16D392AF-EAC5-4B65-A6AC-C7D2D35874DC}"/>
              </a:ext>
            </a:extLst>
          </p:cNvPr>
          <p:cNvCxnSpPr>
            <a:cxnSpLocks/>
          </p:cNvCxnSpPr>
          <p:nvPr/>
        </p:nvCxnSpPr>
        <p:spPr>
          <a:xfrm>
            <a:off x="8450119" y="1968733"/>
            <a:ext cx="1936" cy="1705866"/>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C8C9CCC1-45E9-489A-9F87-CD49CFBFD142}"/>
              </a:ext>
            </a:extLst>
          </p:cNvPr>
          <p:cNvCxnSpPr>
            <a:cxnSpLocks/>
          </p:cNvCxnSpPr>
          <p:nvPr/>
        </p:nvCxnSpPr>
        <p:spPr>
          <a:xfrm flipH="1">
            <a:off x="6301494" y="2788760"/>
            <a:ext cx="4814" cy="524578"/>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17817393-2755-49E8-BDBC-C40E04BEC302}"/>
              </a:ext>
            </a:extLst>
          </p:cNvPr>
          <p:cNvCxnSpPr>
            <a:cxnSpLocks/>
          </p:cNvCxnSpPr>
          <p:nvPr/>
        </p:nvCxnSpPr>
        <p:spPr>
          <a:xfrm flipH="1">
            <a:off x="5623580" y="2609028"/>
            <a:ext cx="5295" cy="844839"/>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graphicFrame>
        <p:nvGraphicFramePr>
          <p:cNvPr id="8" name="표 7">
            <a:extLst>
              <a:ext uri="{FF2B5EF4-FFF2-40B4-BE49-F238E27FC236}">
                <a16:creationId xmlns:a16="http://schemas.microsoft.com/office/drawing/2014/main" id="{2556D995-2E5B-41E2-A739-7C672362DAC1}"/>
              </a:ext>
            </a:extLst>
          </p:cNvPr>
          <p:cNvGraphicFramePr>
            <a:graphicFrameLocks noGrp="1"/>
          </p:cNvGraphicFramePr>
          <p:nvPr>
            <p:extLst>
              <p:ext uri="{D42A27DB-BD31-4B8C-83A1-F6EECF244321}">
                <p14:modId xmlns:p14="http://schemas.microsoft.com/office/powerpoint/2010/main" val="2625956362"/>
              </p:ext>
            </p:extLst>
          </p:nvPr>
        </p:nvGraphicFramePr>
        <p:xfrm>
          <a:off x="585873" y="1056210"/>
          <a:ext cx="3695687" cy="1657303"/>
        </p:xfrm>
        <a:graphic>
          <a:graphicData uri="http://schemas.openxmlformats.org/drawingml/2006/table">
            <a:tbl>
              <a:tblPr/>
              <a:tblGrid>
                <a:gridCol w="1064017">
                  <a:extLst>
                    <a:ext uri="{9D8B030D-6E8A-4147-A177-3AD203B41FA5}">
                      <a16:colId xmlns:a16="http://schemas.microsoft.com/office/drawing/2014/main" val="20000"/>
                    </a:ext>
                  </a:extLst>
                </a:gridCol>
                <a:gridCol w="2631670">
                  <a:extLst>
                    <a:ext uri="{9D8B030D-6E8A-4147-A177-3AD203B41FA5}">
                      <a16:colId xmlns:a16="http://schemas.microsoft.com/office/drawing/2014/main" val="20001"/>
                    </a:ext>
                  </a:extLst>
                </a:gridCol>
              </a:tblGrid>
              <a:tr h="200155">
                <a:tc>
                  <a:txBody>
                    <a:bodyPr/>
                    <a:lstStyle/>
                    <a:p>
                      <a:pPr algn="l" fontAlgn="ct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회사 개요</a:t>
                      </a:r>
                    </a:p>
                  </a:txBody>
                  <a:tcPr marL="34962" marR="34962"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tc>
                  <a:txBody>
                    <a:bodyPr/>
                    <a:lstStyle/>
                    <a:p>
                      <a:pPr algn="l" fontAlgn="ctr"/>
                      <a:r>
                        <a:rPr lang="ko-KR" altLang="en-US" sz="900" b="1" i="0" u="none" strike="noStrike" dirty="0">
                          <a:solidFill>
                            <a:srgbClr val="FFFFFF"/>
                          </a:solidFill>
                          <a:effectLst/>
                          <a:latin typeface="맑은 고딕" panose="020B0503020000020004" pitchFamily="50" charset="-127"/>
                          <a:ea typeface="맑은 고딕" panose="020B0503020000020004" pitchFamily="50" charset="-127"/>
                        </a:rPr>
                        <a:t>　</a:t>
                      </a:r>
                    </a:p>
                  </a:txBody>
                  <a:tcPr marL="34962" marR="34962"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w="6350" cap="flat" cmpd="sng" algn="ctr">
                      <a:solidFill>
                        <a:srgbClr val="00338D"/>
                      </a:solidFill>
                      <a:prstDash val="solid"/>
                      <a:round/>
                      <a:headEnd type="none" w="med" len="med"/>
                      <a:tailEnd type="none" w="med" len="med"/>
                    </a:lnB>
                    <a:solidFill>
                      <a:srgbClr val="00338D"/>
                    </a:solidFill>
                  </a:tcPr>
                </a:tc>
                <a:extLst>
                  <a:ext uri="{0D108BD9-81ED-4DB2-BD59-A6C34878D82A}">
                    <a16:rowId xmlns:a16="http://schemas.microsoft.com/office/drawing/2014/main" val="10000"/>
                  </a:ext>
                </a:extLst>
              </a:tr>
              <a:tr h="208164">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회사</a:t>
                      </a:r>
                      <a:r>
                        <a:rPr lang="ko-KR" altLang="en-US" sz="850" b="0" i="0" u="none" strike="noStrike" baseline="0" dirty="0">
                          <a:solidFill>
                            <a:srgbClr val="000000"/>
                          </a:solidFill>
                          <a:effectLst/>
                          <a:latin typeface="맑은 고딕" panose="020B0503020000020004" pitchFamily="50" charset="-127"/>
                          <a:ea typeface="맑은 고딕" panose="020B0503020000020004" pitchFamily="50" charset="-127"/>
                        </a:rPr>
                        <a:t>명</a:t>
                      </a:r>
                      <a:endParaRPr lang="ko-KR" altLang="en-US" sz="8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4962" marR="34962" marT="0" marB="0" anchor="ctr">
                    <a:lnL w="6350" cap="flat" cmpd="sng" algn="ctr">
                      <a:solidFill>
                        <a:srgbClr val="00338D"/>
                      </a:solidFill>
                      <a:prstDash val="solid"/>
                      <a:round/>
                      <a:headEnd type="none" w="med" len="med"/>
                      <a:tailEnd type="none" w="med" len="med"/>
                    </a:lnL>
                    <a:lnR>
                      <a:noFill/>
                    </a:lnR>
                    <a:lnT w="6350" cap="flat" cmpd="sng" algn="ctr">
                      <a:solidFill>
                        <a:srgbClr val="00338D"/>
                      </a:solidFill>
                      <a:prstDash val="solid"/>
                      <a:round/>
                      <a:headEnd type="none" w="med" len="med"/>
                      <a:tailEnd type="none" w="med" len="med"/>
                    </a:lnT>
                    <a:lnB>
                      <a:noFill/>
                    </a:lnB>
                    <a:solidFill>
                      <a:srgbClr val="FFFFFF"/>
                    </a:solidFill>
                  </a:tcPr>
                </a:tc>
                <a:tc>
                  <a:txBody>
                    <a:bodyPr/>
                    <a:lstStyle/>
                    <a:p>
                      <a:pPr algn="l" fontAlgn="ctr"/>
                      <a:r>
                        <a:rPr lang="ko-KR" altLang="en-US" sz="850" b="0" i="0" u="none" strike="noStrike" baseline="0" dirty="0">
                          <a:solidFill>
                            <a:schemeClr val="tx1"/>
                          </a:solidFill>
                          <a:effectLst/>
                          <a:latin typeface="맑은 고딕" panose="020B0503020000020004" pitchFamily="50" charset="-127"/>
                          <a:ea typeface="맑은 고딕" panose="020B0503020000020004" pitchFamily="50" charset="-127"/>
                        </a:rPr>
                        <a:t>주식회사 </a:t>
                      </a:r>
                      <a:r>
                        <a:rPr lang="ko-KR" altLang="en-US" sz="850" b="0" i="0" u="none" strike="noStrike" baseline="0" dirty="0" err="1">
                          <a:solidFill>
                            <a:schemeClr val="tx1"/>
                          </a:solidFill>
                          <a:effectLst/>
                          <a:latin typeface="맑은 고딕" panose="020B0503020000020004" pitchFamily="50" charset="-127"/>
                          <a:ea typeface="맑은 고딕" panose="020B0503020000020004" pitchFamily="50" charset="-127"/>
                        </a:rPr>
                        <a:t>메디안디노스틱</a:t>
                      </a:r>
                      <a:endParaRPr lang="en-US" altLang="ko-KR" sz="850" b="0" i="0" u="none" strike="noStrike" dirty="0">
                        <a:solidFill>
                          <a:schemeClr val="tx1"/>
                        </a:solidFill>
                        <a:effectLst/>
                        <a:latin typeface="맑은 고딕" panose="020B0503020000020004" pitchFamily="50" charset="-127"/>
                        <a:ea typeface="맑은 고딕" panose="020B0503020000020004" pitchFamily="50" charset="-127"/>
                      </a:endParaRPr>
                    </a:p>
                  </a:txBody>
                  <a:tcPr marL="34962" marR="34962" marT="0" marB="0" anchor="ctr">
                    <a:lnL>
                      <a:noFill/>
                    </a:lnL>
                    <a:lnR w="6350" cap="flat" cmpd="sng" algn="ctr">
                      <a:solidFill>
                        <a:srgbClr val="00338D"/>
                      </a:solidFill>
                      <a:prstDash val="solid"/>
                      <a:round/>
                      <a:headEnd type="none" w="med" len="med"/>
                      <a:tailEnd type="none" w="med" len="med"/>
                    </a:lnR>
                    <a:lnT w="6350" cap="flat" cmpd="sng" algn="ctr">
                      <a:solidFill>
                        <a:srgbClr val="00338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r h="208164">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주소</a:t>
                      </a:r>
                    </a:p>
                  </a:txBody>
                  <a:tcPr marL="34962" marR="34962"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50" b="0" i="0" u="none" strike="noStrike" dirty="0">
                          <a:solidFill>
                            <a:schemeClr val="dk1"/>
                          </a:solidFill>
                          <a:effectLst/>
                          <a:latin typeface="맑은 고딕" panose="020B0503020000020004" pitchFamily="50" charset="-127"/>
                          <a:ea typeface="맑은 고딕" panose="020B0503020000020004" pitchFamily="50" charset="-127"/>
                          <a:cs typeface="+mn-cs"/>
                        </a:rPr>
                        <a:t>강원도 춘천시 동내면 순환대로 </a:t>
                      </a:r>
                      <a:r>
                        <a:rPr lang="en-US" altLang="ko-KR" sz="850" b="0" i="0" u="none" strike="noStrike" dirty="0">
                          <a:solidFill>
                            <a:schemeClr val="dk1"/>
                          </a:solidFill>
                          <a:effectLst/>
                          <a:latin typeface="맑은 고딕" panose="020B0503020000020004" pitchFamily="50" charset="-127"/>
                          <a:ea typeface="맑은 고딕" panose="020B0503020000020004" pitchFamily="50" charset="-127"/>
                          <a:cs typeface="+mn-cs"/>
                        </a:rPr>
                        <a:t>878</a:t>
                      </a:r>
                      <a:endParaRPr lang="ko-KR" altLang="ko-KR" sz="85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2"/>
                  </a:ext>
                </a:extLst>
              </a:tr>
              <a:tr h="208164">
                <a:tc>
                  <a:txBody>
                    <a:bodyPr/>
                    <a:lstStyle/>
                    <a:p>
                      <a:pPr algn="l" fontAlgn="ctr"/>
                      <a:r>
                        <a:rPr lang="ko-KR" altLang="en-US" sz="850" b="0" i="0" u="none" strike="noStrike">
                          <a:solidFill>
                            <a:srgbClr val="000000"/>
                          </a:solidFill>
                          <a:effectLst/>
                          <a:latin typeface="맑은 고딕" panose="020B0503020000020004" pitchFamily="50" charset="-127"/>
                          <a:ea typeface="맑은 고딕" panose="020B0503020000020004" pitchFamily="50" charset="-127"/>
                        </a:rPr>
                        <a:t>설립일</a:t>
                      </a:r>
                    </a:p>
                  </a:txBody>
                  <a:tcPr marL="34962" marR="34962"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1998</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년 </a:t>
                      </a: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10</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월 </a:t>
                      </a: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18</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일</a:t>
                      </a:r>
                      <a:endParaRPr lang="en-US" altLang="ko-KR" sz="850" b="0" i="0" u="none" strike="noStrike" dirty="0">
                        <a:solidFill>
                          <a:schemeClr val="tx1"/>
                        </a:solidFill>
                        <a:effectLst/>
                        <a:latin typeface="맑은 고딕" panose="020B0503020000020004" pitchFamily="50" charset="-127"/>
                        <a:ea typeface="맑은 고딕" panose="020B0503020000020004" pitchFamily="50" charset="-127"/>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3"/>
                  </a:ext>
                </a:extLst>
              </a:tr>
              <a:tr h="208164">
                <a:tc>
                  <a:txBody>
                    <a:bodyPr/>
                    <a:lstStyle/>
                    <a:p>
                      <a:pPr algn="l" fontAlgn="ctr"/>
                      <a:r>
                        <a:rPr lang="ko-KR" altLang="en-US" sz="850" b="0" i="0" u="none" strike="noStrike" dirty="0" err="1">
                          <a:solidFill>
                            <a:srgbClr val="000000"/>
                          </a:solidFill>
                          <a:effectLst/>
                          <a:latin typeface="맑은 고딕" panose="020B0503020000020004" pitchFamily="50" charset="-127"/>
                          <a:ea typeface="맑은 고딕" panose="020B0503020000020004" pitchFamily="50" charset="-127"/>
                        </a:rPr>
                        <a:t>코넥스</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상장일</a:t>
                      </a:r>
                    </a:p>
                  </a:txBody>
                  <a:tcPr marL="34962" marR="34962"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2017</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년 </a:t>
                      </a: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6</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월 </a:t>
                      </a:r>
                      <a:r>
                        <a:rPr lang="en-US" altLang="ko-KR" sz="850" b="0" i="0" u="none" strike="noStrike" dirty="0">
                          <a:solidFill>
                            <a:schemeClr val="tx1"/>
                          </a:solidFill>
                          <a:effectLst/>
                          <a:latin typeface="맑은 고딕" panose="020B0503020000020004" pitchFamily="50" charset="-127"/>
                          <a:ea typeface="맑은 고딕" panose="020B0503020000020004" pitchFamily="50" charset="-127"/>
                        </a:rPr>
                        <a:t>26</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일</a:t>
                      </a:r>
                      <a:endParaRPr lang="en-US" altLang="ko-KR" sz="850" b="0" i="0" u="none" strike="noStrike" dirty="0">
                        <a:solidFill>
                          <a:schemeClr val="tx1"/>
                        </a:solidFill>
                        <a:effectLst/>
                        <a:latin typeface="맑은 고딕" panose="020B0503020000020004" pitchFamily="50" charset="-127"/>
                        <a:ea typeface="맑은 고딕" panose="020B0503020000020004" pitchFamily="50" charset="-127"/>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14717185"/>
                  </a:ext>
                </a:extLst>
              </a:tr>
              <a:tr h="208164">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주요사업</a:t>
                      </a:r>
                    </a:p>
                  </a:txBody>
                  <a:tcPr marL="34962" marR="34962" marT="0" marB="0" anchor="ctr">
                    <a:lnL w="6350" cap="flat" cmpd="sng" algn="ctr">
                      <a:solidFill>
                        <a:srgbClr val="00338D"/>
                      </a:solidFill>
                      <a:prstDash val="solid"/>
                      <a:round/>
                      <a:headEnd type="none" w="med" len="med"/>
                      <a:tailEnd type="none" w="med" len="med"/>
                    </a:lnL>
                    <a:lnR>
                      <a:noFill/>
                    </a:lnR>
                    <a:lnT>
                      <a:noFill/>
                    </a:lnT>
                    <a:lnB>
                      <a:noFill/>
                    </a:lnB>
                    <a:solidFill>
                      <a:srgbClr val="FFFFFF"/>
                    </a:solidFill>
                  </a:tcPr>
                </a:tc>
                <a:tc>
                  <a:txBody>
                    <a:bodyPr/>
                    <a:lstStyle/>
                    <a:p>
                      <a:pPr algn="l" fontAlgn="ctr"/>
                      <a:r>
                        <a:rPr lang="ko-KR" altLang="en-US" sz="850" b="0" i="0" u="none" strike="noStrike" dirty="0" err="1">
                          <a:solidFill>
                            <a:schemeClr val="tx1"/>
                          </a:solidFill>
                          <a:effectLst/>
                          <a:latin typeface="맑은 고딕" panose="020B0503020000020004" pitchFamily="50" charset="-127"/>
                          <a:ea typeface="맑은 고딕" panose="020B0503020000020004" pitchFamily="50" charset="-127"/>
                        </a:rPr>
                        <a:t>진단시약</a:t>
                      </a:r>
                      <a:r>
                        <a:rPr lang="ko-KR" altLang="en-US" sz="850" b="0" i="0" u="none" strike="noStrike" dirty="0">
                          <a:solidFill>
                            <a:schemeClr val="tx1"/>
                          </a:solidFill>
                          <a:effectLst/>
                          <a:latin typeface="맑은 고딕" panose="020B0503020000020004" pitchFamily="50" charset="-127"/>
                          <a:ea typeface="맑은 고딕" panose="020B0503020000020004" pitchFamily="50" charset="-127"/>
                        </a:rPr>
                        <a:t> 등 동물의약품 제조 및 판매</a:t>
                      </a:r>
                      <a:endParaRPr lang="en-US" altLang="ko-KR" sz="850" b="0" i="0" u="none" strike="noStrike" dirty="0">
                        <a:solidFill>
                          <a:schemeClr val="tx1"/>
                        </a:solidFill>
                        <a:effectLst/>
                        <a:latin typeface="맑은 고딕" panose="020B0503020000020004" pitchFamily="50" charset="-127"/>
                        <a:ea typeface="맑은 고딕" panose="020B0503020000020004" pitchFamily="50" charset="-127"/>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4"/>
                  </a:ext>
                </a:extLst>
              </a:tr>
              <a:tr h="208164">
                <a:tc>
                  <a:txBody>
                    <a:bodyPr/>
                    <a:lstStyle/>
                    <a:p>
                      <a:pPr algn="l" fontAlgn="ctr"/>
                      <a:r>
                        <a:rPr lang="ko-KR" altLang="en-US" sz="850" b="0" i="0" u="none" strike="noStrike" dirty="0">
                          <a:effectLst/>
                          <a:latin typeface="맑은 고딕" panose="020B0503020000020004" pitchFamily="50" charset="-127"/>
                          <a:ea typeface="맑은 고딕" panose="020B0503020000020004" pitchFamily="50" charset="-127"/>
                        </a:rPr>
                        <a:t>대표자</a:t>
                      </a:r>
                    </a:p>
                  </a:txBody>
                  <a:tcPr marL="34962" marR="34962" marT="0" marB="0" anchor="ctr">
                    <a:lnL w="6350" cap="flat" cmpd="sng" algn="ctr">
                      <a:solidFill>
                        <a:srgbClr val="00338D"/>
                      </a:solid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rgbClr val="FFFFFF"/>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ko-KR" altLang="en-US" sz="850" kern="100" dirty="0">
                          <a:effectLst/>
                          <a:latin typeface="맑은 고딕" panose="020B0503020000020004" pitchFamily="50" charset="-127"/>
                          <a:ea typeface="맑은 고딕" panose="020B0503020000020004" pitchFamily="50" charset="-127"/>
                          <a:cs typeface="Times New Roman" panose="02020603050405020304" pitchFamily="18" charset="0"/>
                        </a:rPr>
                        <a:t>오진식</a:t>
                      </a:r>
                      <a:endParaRPr lang="ko-KR" altLang="ko-KR" sz="85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92485135"/>
                  </a:ext>
                </a:extLst>
              </a:tr>
              <a:tr h="208164">
                <a:tc>
                  <a:txBody>
                    <a:bodyPr/>
                    <a:lstStyle/>
                    <a:p>
                      <a:pPr algn="l" fontAlgn="ctr"/>
                      <a:r>
                        <a:rPr lang="ko-KR" altLang="en-US" sz="850" b="0" i="0" u="none" strike="noStrike">
                          <a:effectLst/>
                          <a:latin typeface="맑은 고딕" panose="020B0503020000020004" pitchFamily="50" charset="-127"/>
                          <a:ea typeface="맑은 고딕" panose="020B0503020000020004" pitchFamily="50" charset="-127"/>
                        </a:rPr>
                        <a:t>임직원 수</a:t>
                      </a:r>
                      <a:endParaRPr lang="ko-KR" altLang="en-US" sz="850" b="0" i="0" u="none" strike="noStrike" dirty="0">
                        <a:effectLst/>
                        <a:latin typeface="맑은 고딕" panose="020B0503020000020004" pitchFamily="50" charset="-127"/>
                        <a:ea typeface="맑은 고딕" panose="020B0503020000020004" pitchFamily="50" charset="-127"/>
                      </a:endParaRPr>
                    </a:p>
                  </a:txBody>
                  <a:tcPr marL="34962" marR="34962" marT="0" marB="0" anchor="ctr">
                    <a:lnL w="6350" cap="flat" cmpd="sng" algn="ctr">
                      <a:solidFill>
                        <a:srgbClr val="00338D"/>
                      </a:solidFill>
                      <a:prstDash val="solid"/>
                      <a:round/>
                      <a:headEnd type="none" w="med" len="med"/>
                      <a:tailEnd type="none" w="med" len="med"/>
                    </a:lnL>
                    <a:lnR>
                      <a:noFill/>
                    </a:lnR>
                    <a:lnT>
                      <a:noFill/>
                    </a:lnT>
                    <a:lnB w="12700" cap="flat" cmpd="sng" algn="ctr">
                      <a:solidFill>
                        <a:srgbClr val="00338D"/>
                      </a:solidFill>
                      <a:prstDash val="solid"/>
                      <a:round/>
                      <a:headEnd type="none" w="med" len="med"/>
                      <a:tailEnd type="none" w="med" len="med"/>
                    </a:lnB>
                    <a:solidFill>
                      <a:srgbClr val="FFFFFF"/>
                    </a:solid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50" kern="0" dirty="0">
                          <a:effectLst/>
                          <a:latin typeface="맑은 고딕" panose="020B0503020000020004" pitchFamily="50" charset="-127"/>
                          <a:ea typeface="맑은 고딕" panose="020B0503020000020004" pitchFamily="50" charset="-127"/>
                        </a:rPr>
                        <a:t>78</a:t>
                      </a:r>
                      <a:r>
                        <a:rPr lang="ko-KR" altLang="ko-KR" sz="850" kern="0" dirty="0">
                          <a:effectLst/>
                          <a:latin typeface="맑은 고딕" panose="020B0503020000020004" pitchFamily="50" charset="-127"/>
                          <a:ea typeface="맑은 고딕" panose="020B0503020000020004" pitchFamily="50" charset="-127"/>
                        </a:rPr>
                        <a:t>명</a:t>
                      </a:r>
                      <a:r>
                        <a:rPr lang="en-US" altLang="ko-KR" sz="850" kern="0" dirty="0">
                          <a:effectLst/>
                          <a:latin typeface="맑은 고딕" panose="020B0503020000020004" pitchFamily="50" charset="-127"/>
                          <a:ea typeface="맑은 고딕" panose="020B0503020000020004" pitchFamily="50" charset="-127"/>
                        </a:rPr>
                        <a:t> (’21.06.14</a:t>
                      </a:r>
                      <a:r>
                        <a:rPr lang="ko-KR" altLang="en-US" sz="850" kern="0" dirty="0">
                          <a:effectLst/>
                          <a:latin typeface="맑은 고딕" panose="020B0503020000020004" pitchFamily="50" charset="-127"/>
                          <a:ea typeface="맑은 고딕" panose="020B0503020000020004" pitchFamily="50" charset="-127"/>
                        </a:rPr>
                        <a:t> 기준</a:t>
                      </a:r>
                      <a:r>
                        <a:rPr lang="en-US" altLang="ko-KR" sz="850" kern="0" dirty="0">
                          <a:effectLst/>
                          <a:latin typeface="맑은 고딕" panose="020B0503020000020004" pitchFamily="50" charset="-127"/>
                          <a:ea typeface="맑은 고딕" panose="020B0503020000020004" pitchFamily="50" charset="-127"/>
                        </a:rPr>
                        <a:t>)</a:t>
                      </a:r>
                      <a:endParaRPr lang="ko-KR" altLang="ko-KR" sz="85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34962" marR="34962" marT="0" marB="0" anchor="ctr">
                    <a:lnL>
                      <a:noFill/>
                    </a:lnL>
                    <a:lnR w="6350" cap="flat" cmpd="sng" algn="ctr">
                      <a:solidFill>
                        <a:srgbClr val="00338D"/>
                      </a:solidFill>
                      <a:prstDash val="solid"/>
                      <a:round/>
                      <a:headEnd type="none" w="med" len="med"/>
                      <a:tailEnd type="none" w="med" len="med"/>
                    </a:lnR>
                    <a:lnT>
                      <a:noFill/>
                    </a:lnT>
                    <a:lnB w="12700" cap="flat" cmpd="sng" algn="ctr">
                      <a:solidFill>
                        <a:srgbClr val="00338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69" name="표 68">
            <a:extLst>
              <a:ext uri="{FF2B5EF4-FFF2-40B4-BE49-F238E27FC236}">
                <a16:creationId xmlns:a16="http://schemas.microsoft.com/office/drawing/2014/main" id="{96A4E9DF-7854-4C33-8C89-37456171046F}"/>
              </a:ext>
            </a:extLst>
          </p:cNvPr>
          <p:cNvGraphicFramePr>
            <a:graphicFrameLocks noGrp="1"/>
          </p:cNvGraphicFramePr>
          <p:nvPr/>
        </p:nvGraphicFramePr>
        <p:xfrm>
          <a:off x="808366" y="3263384"/>
          <a:ext cx="3585270" cy="2857876"/>
        </p:xfrm>
        <a:graphic>
          <a:graphicData uri="http://schemas.openxmlformats.org/drawingml/2006/table">
            <a:tbl>
              <a:tblPr/>
              <a:tblGrid>
                <a:gridCol w="594520">
                  <a:extLst>
                    <a:ext uri="{9D8B030D-6E8A-4147-A177-3AD203B41FA5}">
                      <a16:colId xmlns:a16="http://schemas.microsoft.com/office/drawing/2014/main" val="20000"/>
                    </a:ext>
                  </a:extLst>
                </a:gridCol>
                <a:gridCol w="2990750">
                  <a:extLst>
                    <a:ext uri="{9D8B030D-6E8A-4147-A177-3AD203B41FA5}">
                      <a16:colId xmlns:a16="http://schemas.microsoft.com/office/drawing/2014/main" val="3824731829"/>
                    </a:ext>
                  </a:extLst>
                </a:gridCol>
              </a:tblGrid>
              <a:tr h="204134">
                <a:tc>
                  <a:txBody>
                    <a:bodyPr/>
                    <a:lstStyle/>
                    <a:p>
                      <a:pPr algn="l" fontAlgn="ctr"/>
                      <a:r>
                        <a:rPr lang="en-US" altLang="ko-KR" sz="850" b="0" i="0" u="none" strike="noStrike" dirty="0">
                          <a:solidFill>
                            <a:srgbClr val="000000"/>
                          </a:solidFill>
                          <a:effectLst/>
                          <a:latin typeface="+mn-ea"/>
                          <a:ea typeface="+mn-ea"/>
                        </a:rPr>
                        <a:t>2014. 05</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강원도 춘천시 순환대로 </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878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번지 공장 준공 및 이전</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85874"/>
                  </a:ext>
                </a:extLst>
              </a:tr>
              <a:tr h="204134">
                <a:tc>
                  <a:txBody>
                    <a:bodyPr/>
                    <a:lstStyle/>
                    <a:p>
                      <a:pPr algn="l" fontAlgn="ctr"/>
                      <a:r>
                        <a:rPr lang="en-US" altLang="ko-KR" sz="850" b="0" i="0" u="none" strike="noStrike">
                          <a:solidFill>
                            <a:srgbClr val="000000"/>
                          </a:solidFill>
                          <a:effectLst/>
                          <a:latin typeface="+mn-ea"/>
                          <a:ea typeface="+mn-ea"/>
                        </a:rPr>
                        <a:t>2015. 04</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미국 현지법인 설립</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a:t>
                      </a:r>
                      <a:r>
                        <a:rPr lang="en-US" sz="850" b="0" i="0" u="none" strike="noStrike" dirty="0">
                          <a:solidFill>
                            <a:srgbClr val="000000"/>
                          </a:solidFill>
                          <a:effectLst/>
                          <a:latin typeface="맑은 고딕" panose="020B0503020000020004" pitchFamily="50" charset="-127"/>
                          <a:ea typeface="맑은 고딕" panose="020B0503020000020004" pitchFamily="50" charset="-127"/>
                        </a:rPr>
                        <a:t>Median Life Science LLC)</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4134">
                <a:tc>
                  <a:txBody>
                    <a:bodyPr/>
                    <a:lstStyle/>
                    <a:p>
                      <a:pPr algn="l" fontAlgn="ctr"/>
                      <a:r>
                        <a:rPr lang="en-US" altLang="ko-KR" sz="850" b="0" i="0" u="none" strike="noStrike">
                          <a:solidFill>
                            <a:srgbClr val="000000"/>
                          </a:solidFill>
                          <a:effectLst/>
                          <a:latin typeface="+mn-ea"/>
                          <a:ea typeface="+mn-ea"/>
                        </a:rPr>
                        <a:t>2015. 11</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err="1">
                          <a:solidFill>
                            <a:srgbClr val="000000"/>
                          </a:solidFill>
                          <a:effectLst/>
                          <a:latin typeface="맑은 고딕" panose="020B0503020000020004" pitchFamily="50" charset="-127"/>
                          <a:ea typeface="맑은 고딕" panose="020B0503020000020004" pitchFamily="50" charset="-127"/>
                        </a:rPr>
                        <a:t>스틱인베스트먼트</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투자유치</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제</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1</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회 전환사채 발행 </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50</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억원</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63162643"/>
                  </a:ext>
                </a:extLst>
              </a:tr>
              <a:tr h="204134">
                <a:tc>
                  <a:txBody>
                    <a:bodyPr/>
                    <a:lstStyle/>
                    <a:p>
                      <a:pPr algn="l" fontAlgn="ctr"/>
                      <a:r>
                        <a:rPr lang="en-US" altLang="ko-KR" sz="850" b="0" i="0" u="none" strike="noStrike">
                          <a:solidFill>
                            <a:srgbClr val="000000"/>
                          </a:solidFill>
                          <a:effectLst/>
                          <a:latin typeface="+mn-ea"/>
                          <a:ea typeface="+mn-ea"/>
                        </a:rPr>
                        <a:t>2016. 12</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농림축산검역본부 자율점검 우수상 수상</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82987834"/>
                  </a:ext>
                </a:extLst>
              </a:tr>
              <a:tr h="204134">
                <a:tc>
                  <a:txBody>
                    <a:bodyPr/>
                    <a:lstStyle/>
                    <a:p>
                      <a:pPr algn="l" fontAlgn="ctr"/>
                      <a:r>
                        <a:rPr lang="en-US" altLang="ko-KR" sz="850" b="0" i="0" u="none" strike="noStrike">
                          <a:solidFill>
                            <a:srgbClr val="000000"/>
                          </a:solidFill>
                          <a:effectLst/>
                          <a:latin typeface="+mn-ea"/>
                          <a:ea typeface="+mn-ea"/>
                        </a:rPr>
                        <a:t>2017. 03</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자본금 증자 </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전환청구</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(50</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억원</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자본금 </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 1,084</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백만원</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679320"/>
                  </a:ext>
                </a:extLst>
              </a:tr>
              <a:tr h="204134">
                <a:tc>
                  <a:txBody>
                    <a:bodyPr/>
                    <a:lstStyle/>
                    <a:p>
                      <a:pPr algn="l" fontAlgn="ctr"/>
                      <a:r>
                        <a:rPr lang="en-US" altLang="ko-KR" sz="850" b="0" i="0" u="none" strike="noStrike">
                          <a:solidFill>
                            <a:srgbClr val="000000"/>
                          </a:solidFill>
                          <a:effectLst/>
                          <a:latin typeface="+mn-ea"/>
                          <a:ea typeface="+mn-ea"/>
                        </a:rPr>
                        <a:t>2017. 06</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en-US" sz="850" b="0" i="0" u="none" strike="noStrike" dirty="0">
                          <a:solidFill>
                            <a:srgbClr val="000000"/>
                          </a:solidFill>
                          <a:effectLst/>
                          <a:latin typeface="맑은 고딕" panose="020B0503020000020004" pitchFamily="50" charset="-127"/>
                          <a:ea typeface="맑은 고딕" panose="020B0503020000020004" pitchFamily="50" charset="-127"/>
                        </a:rPr>
                        <a:t>KONEX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상장</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5250111"/>
                  </a:ext>
                </a:extLst>
              </a:tr>
              <a:tr h="204134">
                <a:tc>
                  <a:txBody>
                    <a:bodyPr/>
                    <a:lstStyle/>
                    <a:p>
                      <a:pPr algn="l" fontAlgn="ctr"/>
                      <a:r>
                        <a:rPr lang="en-US" altLang="ko-KR" sz="850" b="0" i="0" u="none" strike="noStrike" dirty="0">
                          <a:solidFill>
                            <a:srgbClr val="000000"/>
                          </a:solidFill>
                          <a:effectLst/>
                          <a:latin typeface="+mn-ea"/>
                          <a:ea typeface="+mn-ea"/>
                        </a:rPr>
                        <a:t>2018. 01</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미국 현지법인 설립</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(Median Biotech Inc)</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14672450"/>
                  </a:ext>
                </a:extLst>
              </a:tr>
              <a:tr h="204134">
                <a:tc>
                  <a:txBody>
                    <a:bodyPr/>
                    <a:lstStyle/>
                    <a:p>
                      <a:pPr algn="l" fontAlgn="ctr"/>
                      <a:r>
                        <a:rPr lang="en-US" altLang="ko-KR" sz="850" b="0" i="0" u="none" strike="noStrike" dirty="0">
                          <a:solidFill>
                            <a:srgbClr val="000000"/>
                          </a:solidFill>
                          <a:effectLst/>
                          <a:latin typeface="+mn-ea"/>
                          <a:ea typeface="+mn-ea"/>
                        </a:rPr>
                        <a:t>2018. 03</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미국 현지법인 청산</a:t>
                      </a: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a:t>
                      </a:r>
                      <a:r>
                        <a:rPr lang="en-US" sz="850" b="0" i="0" u="none" strike="noStrike" dirty="0">
                          <a:solidFill>
                            <a:srgbClr val="000000"/>
                          </a:solidFill>
                          <a:effectLst/>
                          <a:latin typeface="맑은 고딕" panose="020B0503020000020004" pitchFamily="50" charset="-127"/>
                          <a:ea typeface="맑은 고딕" panose="020B0503020000020004" pitchFamily="50" charset="-127"/>
                        </a:rPr>
                        <a:t>Median Life Science LLC)</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17858072"/>
                  </a:ext>
                </a:extLst>
              </a:tr>
              <a:tr h="204134">
                <a:tc>
                  <a:txBody>
                    <a:bodyPr/>
                    <a:lstStyle/>
                    <a:p>
                      <a:pPr algn="l" fontAlgn="ctr"/>
                      <a:r>
                        <a:rPr lang="en-US" altLang="ko-KR" sz="850" b="0" i="0" u="none" strike="noStrike">
                          <a:solidFill>
                            <a:srgbClr val="000000"/>
                          </a:solidFill>
                          <a:effectLst/>
                          <a:latin typeface="+mn-ea"/>
                          <a:ea typeface="+mn-ea"/>
                        </a:rPr>
                        <a:t>2018. 05</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err="1">
                          <a:solidFill>
                            <a:srgbClr val="000000"/>
                          </a:solidFill>
                          <a:effectLst/>
                          <a:latin typeface="맑은 고딕" panose="020B0503020000020004" pitchFamily="50" charset="-127"/>
                          <a:ea typeface="맑은 고딕" panose="020B0503020000020004" pitchFamily="50" charset="-127"/>
                        </a:rPr>
                        <a:t>메디안디노스틱</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서울 영업사무소 설치</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7693025"/>
                  </a:ext>
                </a:extLst>
              </a:tr>
              <a:tr h="204134">
                <a:tc>
                  <a:txBody>
                    <a:bodyPr/>
                    <a:lstStyle/>
                    <a:p>
                      <a:pPr algn="l" fontAlgn="ctr"/>
                      <a:r>
                        <a:rPr lang="en-US" altLang="ko-KR" sz="850" b="0" i="0" u="none" strike="noStrike">
                          <a:solidFill>
                            <a:srgbClr val="000000"/>
                          </a:solidFill>
                          <a:effectLst/>
                          <a:latin typeface="+mn-ea"/>
                          <a:ea typeface="+mn-ea"/>
                        </a:rPr>
                        <a:t>2018. 12</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농림축산검역본부 자율점검 우수상 수상</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63611794"/>
                  </a:ext>
                </a:extLst>
              </a:tr>
              <a:tr h="204134">
                <a:tc>
                  <a:txBody>
                    <a:bodyPr/>
                    <a:lstStyle/>
                    <a:p>
                      <a:pPr algn="l" fontAlgn="ctr"/>
                      <a:r>
                        <a:rPr lang="en-US" altLang="ko-KR" sz="850" b="0" i="0" u="none" strike="noStrike" dirty="0">
                          <a:solidFill>
                            <a:srgbClr val="000000"/>
                          </a:solidFill>
                          <a:effectLst/>
                          <a:latin typeface="+mn-ea"/>
                          <a:ea typeface="+mn-ea"/>
                        </a:rPr>
                        <a:t>2020.07</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en-US" altLang="ko-KR" sz="850" b="0" i="0" u="none" strike="noStrike" dirty="0">
                          <a:solidFill>
                            <a:srgbClr val="000000"/>
                          </a:solidFill>
                          <a:effectLst/>
                          <a:latin typeface="맑은 고딕" panose="020B0503020000020004" pitchFamily="50" charset="-127"/>
                          <a:ea typeface="맑은 고딕" panose="020B0503020000020004" pitchFamily="50" charset="-127"/>
                        </a:rPr>
                        <a:t>COVID-19 </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항체 신속 진단 키트 </a:t>
                      </a:r>
                      <a:r>
                        <a:rPr lang="ko-KR" altLang="en-US" sz="850" b="0" i="0" u="none" strike="noStrike" dirty="0" err="1">
                          <a:solidFill>
                            <a:srgbClr val="000000"/>
                          </a:solidFill>
                          <a:effectLst/>
                          <a:latin typeface="맑은 고딕" panose="020B0503020000020004" pitchFamily="50" charset="-127"/>
                          <a:ea typeface="맑은 고딕" panose="020B0503020000020004" pitchFamily="50" charset="-127"/>
                        </a:rPr>
                        <a:t>식약처</a:t>
                      </a:r>
                      <a:r>
                        <a:rPr lang="ko-KR" altLang="en-US" sz="850" b="0" i="0" u="none" strike="noStrike" dirty="0">
                          <a:solidFill>
                            <a:srgbClr val="000000"/>
                          </a:solidFill>
                          <a:effectLst/>
                          <a:latin typeface="맑은 고딕" panose="020B0503020000020004" pitchFamily="50" charset="-127"/>
                          <a:ea typeface="맑은 고딕" panose="020B0503020000020004" pitchFamily="50" charset="-127"/>
                        </a:rPr>
                        <a:t> 수출용 허가 획득</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17026606"/>
                  </a:ext>
                </a:extLst>
              </a:tr>
              <a:tr h="204134">
                <a:tc>
                  <a:txBody>
                    <a:bodyPr/>
                    <a:lstStyle/>
                    <a:p>
                      <a:pPr algn="l" fontAlgn="ctr"/>
                      <a:r>
                        <a:rPr lang="en-US" altLang="ko-KR" sz="850" b="0" i="0" u="none" strike="noStrike" dirty="0">
                          <a:solidFill>
                            <a:srgbClr val="000000"/>
                          </a:solidFill>
                          <a:effectLst/>
                          <a:latin typeface="+mn-ea"/>
                          <a:ea typeface="+mn-ea"/>
                        </a:rPr>
                        <a:t>2020.11</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en-US" altLang="ko-KR" sz="850" b="0" i="0" kern="1200" dirty="0">
                          <a:solidFill>
                            <a:schemeClr val="tx1"/>
                          </a:solidFill>
                          <a:effectLst/>
                          <a:latin typeface="맑은 고딕" panose="020B0503020000020004" pitchFamily="50" charset="-127"/>
                          <a:ea typeface="맑은 고딕" panose="020B0503020000020004" pitchFamily="50" charset="-127"/>
                          <a:cs typeface="+mn-cs"/>
                        </a:rPr>
                        <a:t>ISO13485 : 2016 </a:t>
                      </a:r>
                      <a:r>
                        <a:rPr lang="ko-KR" altLang="en-US" sz="850" b="0" i="0" kern="1200" dirty="0">
                          <a:solidFill>
                            <a:schemeClr val="tx1"/>
                          </a:solidFill>
                          <a:effectLst/>
                          <a:latin typeface="맑은 고딕" panose="020B0503020000020004" pitchFamily="50" charset="-127"/>
                          <a:ea typeface="맑은 고딕" panose="020B0503020000020004" pitchFamily="50" charset="-127"/>
                          <a:cs typeface="+mn-cs"/>
                        </a:rPr>
                        <a:t>인증 획득</a:t>
                      </a:r>
                      <a:endParaRPr lang="ko-KR" altLang="en-US" sz="8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2957093"/>
                  </a:ext>
                </a:extLst>
              </a:tr>
              <a:tr h="204134">
                <a:tc>
                  <a:txBody>
                    <a:bodyPr/>
                    <a:lstStyle/>
                    <a:p>
                      <a:pPr algn="l" fontAlgn="ctr"/>
                      <a:r>
                        <a:rPr lang="en-US" altLang="ko-KR" sz="850" b="0" i="0" u="none" strike="noStrike" dirty="0">
                          <a:solidFill>
                            <a:srgbClr val="000000"/>
                          </a:solidFill>
                          <a:effectLst/>
                          <a:latin typeface="+mn-ea"/>
                          <a:ea typeface="+mn-ea"/>
                        </a:rPr>
                        <a:t>2021.01</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en-US" altLang="ko-KR" sz="850" b="0" i="0" kern="1200" dirty="0" err="1">
                          <a:solidFill>
                            <a:schemeClr val="tx1"/>
                          </a:solidFill>
                          <a:effectLst/>
                          <a:latin typeface="맑은 고딕" panose="020B0503020000020004" pitchFamily="50" charset="-127"/>
                          <a:ea typeface="맑은 고딕" panose="020B0503020000020004" pitchFamily="50" charset="-127"/>
                          <a:cs typeface="+mn-cs"/>
                        </a:rPr>
                        <a:t>MDx</a:t>
                      </a:r>
                      <a:r>
                        <a:rPr lang="en-US" altLang="ko-KR" sz="850" b="0" i="0" kern="1200" dirty="0">
                          <a:solidFill>
                            <a:schemeClr val="tx1"/>
                          </a:solidFill>
                          <a:effectLst/>
                          <a:latin typeface="맑은 고딕" panose="020B0503020000020004" pitchFamily="50" charset="-127"/>
                          <a:ea typeface="맑은 고딕" panose="020B0503020000020004" pitchFamily="50" charset="-127"/>
                          <a:cs typeface="+mn-cs"/>
                        </a:rPr>
                        <a:t> COVID-19 </a:t>
                      </a:r>
                      <a:r>
                        <a:rPr lang="ko-KR" altLang="en-US" sz="850" b="0" i="0" kern="1200" dirty="0">
                          <a:solidFill>
                            <a:schemeClr val="tx1"/>
                          </a:solidFill>
                          <a:effectLst/>
                          <a:latin typeface="맑은 고딕" panose="020B0503020000020004" pitchFamily="50" charset="-127"/>
                          <a:ea typeface="맑은 고딕" panose="020B0503020000020004" pitchFamily="50" charset="-127"/>
                          <a:cs typeface="+mn-cs"/>
                        </a:rPr>
                        <a:t>항체 신속 진단 키트 </a:t>
                      </a:r>
                      <a:r>
                        <a:rPr lang="en-US" altLang="ko-KR" sz="850" b="0" i="0" kern="1200" dirty="0">
                          <a:solidFill>
                            <a:schemeClr val="tx1"/>
                          </a:solidFill>
                          <a:effectLst/>
                          <a:latin typeface="맑은 고딕" panose="020B0503020000020004" pitchFamily="50" charset="-127"/>
                          <a:ea typeface="맑은 고딕" panose="020B0503020000020004" pitchFamily="50" charset="-127"/>
                          <a:cs typeface="+mn-cs"/>
                        </a:rPr>
                        <a:t>CE </a:t>
                      </a:r>
                      <a:r>
                        <a:rPr lang="ko-KR" altLang="en-US" sz="850" b="0" i="0" kern="1200" dirty="0">
                          <a:solidFill>
                            <a:schemeClr val="tx1"/>
                          </a:solidFill>
                          <a:effectLst/>
                          <a:latin typeface="맑은 고딕" panose="020B0503020000020004" pitchFamily="50" charset="-127"/>
                          <a:ea typeface="맑은 고딕" panose="020B0503020000020004" pitchFamily="50" charset="-127"/>
                          <a:cs typeface="+mn-cs"/>
                        </a:rPr>
                        <a:t>인증 획득</a:t>
                      </a:r>
                      <a:endParaRPr lang="ko-KR" altLang="en-US" sz="8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54810"/>
                  </a:ext>
                </a:extLst>
              </a:tr>
              <a:tr h="204134">
                <a:tc>
                  <a:txBody>
                    <a:bodyPr/>
                    <a:lstStyle/>
                    <a:p>
                      <a:pPr algn="l" fontAlgn="ctr"/>
                      <a:r>
                        <a:rPr lang="en-US" altLang="ko-KR" sz="850" b="0" i="0" u="none" strike="noStrike" dirty="0">
                          <a:solidFill>
                            <a:srgbClr val="000000"/>
                          </a:solidFill>
                          <a:effectLst/>
                          <a:latin typeface="+mn-ea"/>
                          <a:ea typeface="+mn-ea"/>
                        </a:rPr>
                        <a:t>2021.04</a:t>
                      </a: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r>
                        <a:rPr lang="ko-KR" altLang="en-US" sz="850" b="0" i="0" kern="1200" dirty="0" err="1">
                          <a:solidFill>
                            <a:schemeClr val="tx1"/>
                          </a:solidFill>
                          <a:effectLst/>
                          <a:latin typeface="맑은 고딕" panose="020B0503020000020004" pitchFamily="50" charset="-127"/>
                          <a:ea typeface="맑은 고딕" panose="020B0503020000020004" pitchFamily="50" charset="-127"/>
                          <a:cs typeface="+mn-cs"/>
                        </a:rPr>
                        <a:t>식약처</a:t>
                      </a:r>
                      <a:r>
                        <a:rPr lang="ko-KR" altLang="en-US" sz="850" b="0" i="0" kern="1200" dirty="0">
                          <a:solidFill>
                            <a:schemeClr val="tx1"/>
                          </a:solidFill>
                          <a:effectLst/>
                          <a:latin typeface="맑은 고딕" panose="020B0503020000020004" pitchFamily="50" charset="-127"/>
                          <a:ea typeface="맑은 고딕" panose="020B0503020000020004" pitchFamily="50" charset="-127"/>
                          <a:cs typeface="+mn-cs"/>
                        </a:rPr>
                        <a:t> 체외진단의료기기 </a:t>
                      </a:r>
                      <a:r>
                        <a:rPr lang="en-US" altLang="ko-KR" sz="850" b="0" i="0" kern="1200" dirty="0">
                          <a:solidFill>
                            <a:schemeClr val="tx1"/>
                          </a:solidFill>
                          <a:effectLst/>
                          <a:latin typeface="맑은 고딕" panose="020B0503020000020004" pitchFamily="50" charset="-127"/>
                          <a:ea typeface="맑은 고딕" panose="020B0503020000020004" pitchFamily="50" charset="-127"/>
                          <a:cs typeface="+mn-cs"/>
                        </a:rPr>
                        <a:t>GMP </a:t>
                      </a:r>
                      <a:r>
                        <a:rPr lang="ko-KR" altLang="en-US" sz="850" b="0" i="0" kern="1200" dirty="0">
                          <a:solidFill>
                            <a:schemeClr val="tx1"/>
                          </a:solidFill>
                          <a:effectLst/>
                          <a:latin typeface="맑은 고딕" panose="020B0503020000020004" pitchFamily="50" charset="-127"/>
                          <a:ea typeface="맑은 고딕" panose="020B0503020000020004" pitchFamily="50" charset="-127"/>
                          <a:cs typeface="+mn-cs"/>
                        </a:rPr>
                        <a:t>인증 획득</a:t>
                      </a:r>
                      <a:endParaRPr lang="ko-KR" altLang="en-US" sz="8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401" marR="8401" marT="84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9143741"/>
                  </a:ext>
                </a:extLst>
              </a:tr>
            </a:tbl>
          </a:graphicData>
        </a:graphic>
      </p:graphicFrame>
      <p:sp>
        <p:nvSpPr>
          <p:cNvPr id="48" name="Rectangle 2">
            <a:extLst>
              <a:ext uri="{FF2B5EF4-FFF2-40B4-BE49-F238E27FC236}">
                <a16:creationId xmlns:a16="http://schemas.microsoft.com/office/drawing/2014/main" id="{BE53FCDA-180F-4691-9126-45427D29DC23}"/>
              </a:ext>
            </a:extLst>
          </p:cNvPr>
          <p:cNvSpPr txBox="1">
            <a:spLocks noChangeArrowheads="1"/>
          </p:cNvSpPr>
          <p:nvPr/>
        </p:nvSpPr>
        <p:spPr bwMode="gray">
          <a:xfrm>
            <a:off x="555080" y="142628"/>
            <a:ext cx="8815897" cy="559463"/>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59011" indent="-259011">
              <a:lnSpc>
                <a:spcPct val="100000"/>
              </a:lnSpc>
            </a:pPr>
            <a:r>
              <a:rPr lang="en-US" altLang="ko-KR" sz="3000" b="1" dirty="0">
                <a:solidFill>
                  <a:srgbClr val="00338D"/>
                </a:solidFill>
                <a:cs typeface="KPMG Extralight"/>
              </a:rPr>
              <a:t>Company Overview</a:t>
            </a:r>
          </a:p>
        </p:txBody>
      </p:sp>
      <p:sp>
        <p:nvSpPr>
          <p:cNvPr id="58" name="TextBox 57">
            <a:extLst>
              <a:ext uri="{FF2B5EF4-FFF2-40B4-BE49-F238E27FC236}">
                <a16:creationId xmlns:a16="http://schemas.microsoft.com/office/drawing/2014/main" id="{AA48CB69-BDF0-43FF-97CD-9C94330B746B}"/>
              </a:ext>
            </a:extLst>
          </p:cNvPr>
          <p:cNvSpPr txBox="1"/>
          <p:nvPr/>
        </p:nvSpPr>
        <p:spPr>
          <a:xfrm>
            <a:off x="4434674" y="6265786"/>
            <a:ext cx="1756664" cy="213855"/>
          </a:xfrm>
          <a:prstGeom prst="rect">
            <a:avLst/>
          </a:prstGeom>
          <a:noFill/>
        </p:spPr>
        <p:txBody>
          <a:bodyPr wrap="square" lIns="53036" tIns="53036" rIns="53036" bIns="53036" rtlCol="0">
            <a:noAutofit/>
          </a:bodyPr>
          <a:lstStyle/>
          <a:p>
            <a:pPr>
              <a:lnSpc>
                <a:spcPts val="78"/>
              </a:lnSpc>
              <a:spcAft>
                <a:spcPts val="583"/>
              </a:spcAft>
            </a:pPr>
            <a:r>
              <a:rPr lang="en-US" altLang="ko-KR" sz="600" i="1" dirty="0">
                <a:solidFill>
                  <a:schemeClr val="tx2"/>
                </a:solidFill>
                <a:latin typeface="+mn-ea"/>
              </a:rPr>
              <a:t>Source: </a:t>
            </a:r>
            <a:r>
              <a:rPr lang="ko-KR" altLang="en-US" sz="600" i="1" dirty="0">
                <a:solidFill>
                  <a:schemeClr val="tx2"/>
                </a:solidFill>
                <a:latin typeface="+mn-ea"/>
              </a:rPr>
              <a:t>회사제공자료</a:t>
            </a:r>
            <a:r>
              <a:rPr lang="en-US" altLang="ko-KR" sz="600" i="1" dirty="0">
                <a:solidFill>
                  <a:schemeClr val="tx2"/>
                </a:solidFill>
                <a:latin typeface="+mn-ea"/>
              </a:rPr>
              <a:t>, 2021.06 </a:t>
            </a:r>
            <a:r>
              <a:rPr lang="ko-KR" altLang="en-US" sz="600" i="1" dirty="0">
                <a:solidFill>
                  <a:schemeClr val="tx2"/>
                </a:solidFill>
                <a:latin typeface="+mn-ea"/>
              </a:rPr>
              <a:t>연결 검토보고서</a:t>
            </a:r>
            <a:endParaRPr lang="en-US" altLang="ko-KR" sz="600" i="1" dirty="0">
              <a:solidFill>
                <a:schemeClr val="tx2"/>
              </a:solidFill>
              <a:latin typeface="+mn-ea"/>
            </a:endParaRPr>
          </a:p>
        </p:txBody>
      </p:sp>
      <p:sp>
        <p:nvSpPr>
          <p:cNvPr id="60" name="TextBox 59">
            <a:extLst>
              <a:ext uri="{FF2B5EF4-FFF2-40B4-BE49-F238E27FC236}">
                <a16:creationId xmlns:a16="http://schemas.microsoft.com/office/drawing/2014/main" id="{00D7A7B9-3A53-4CB1-817C-B4418C0C3382}"/>
              </a:ext>
            </a:extLst>
          </p:cNvPr>
          <p:cNvSpPr txBox="1"/>
          <p:nvPr/>
        </p:nvSpPr>
        <p:spPr>
          <a:xfrm>
            <a:off x="555080" y="2755215"/>
            <a:ext cx="3292492" cy="101119"/>
          </a:xfrm>
          <a:prstGeom prst="rect">
            <a:avLst/>
          </a:prstGeom>
          <a:noFill/>
        </p:spPr>
        <p:txBody>
          <a:bodyPr wrap="square" lIns="53036" tIns="53036" rIns="53036" bIns="53036" rtlCol="0">
            <a:noAutofit/>
          </a:bodyPr>
          <a:lstStyle/>
          <a:p>
            <a:pPr>
              <a:lnSpc>
                <a:spcPts val="78"/>
              </a:lnSpc>
              <a:spcAft>
                <a:spcPts val="583"/>
              </a:spcAft>
            </a:pPr>
            <a:r>
              <a:rPr lang="en-US" altLang="ko-KR" sz="600" i="1" dirty="0">
                <a:solidFill>
                  <a:schemeClr val="tx2"/>
                </a:solidFill>
                <a:latin typeface="+mn-ea"/>
              </a:rPr>
              <a:t>Source: </a:t>
            </a:r>
            <a:r>
              <a:rPr lang="ko-KR" altLang="en-US" sz="600" i="1" dirty="0">
                <a:solidFill>
                  <a:schemeClr val="tx2"/>
                </a:solidFill>
                <a:latin typeface="+mn-ea"/>
              </a:rPr>
              <a:t>회사제공자료</a:t>
            </a:r>
            <a:r>
              <a:rPr lang="en-US" altLang="ko-KR" sz="600" i="1" dirty="0">
                <a:solidFill>
                  <a:schemeClr val="tx2"/>
                </a:solidFill>
                <a:latin typeface="+mn-ea"/>
              </a:rPr>
              <a:t>, 2021.06</a:t>
            </a:r>
            <a:r>
              <a:rPr lang="ko-KR" altLang="en-US" sz="600" i="1" dirty="0">
                <a:solidFill>
                  <a:schemeClr val="tx2"/>
                </a:solidFill>
                <a:latin typeface="+mn-ea"/>
              </a:rPr>
              <a:t>연결 검토보고서</a:t>
            </a:r>
            <a:endParaRPr lang="en-US" altLang="ko-KR" sz="600" i="1" dirty="0">
              <a:solidFill>
                <a:schemeClr val="tx2"/>
              </a:solidFill>
              <a:latin typeface="+mn-ea"/>
            </a:endParaRPr>
          </a:p>
        </p:txBody>
      </p:sp>
      <p:sp>
        <p:nvSpPr>
          <p:cNvPr id="61" name="TextBox 60">
            <a:extLst>
              <a:ext uri="{FF2B5EF4-FFF2-40B4-BE49-F238E27FC236}">
                <a16:creationId xmlns:a16="http://schemas.microsoft.com/office/drawing/2014/main" id="{5B9E6AAF-C7BF-4A5E-B908-9B7A1A3514A8}"/>
              </a:ext>
            </a:extLst>
          </p:cNvPr>
          <p:cNvSpPr txBox="1"/>
          <p:nvPr/>
        </p:nvSpPr>
        <p:spPr>
          <a:xfrm>
            <a:off x="4542258" y="4189975"/>
            <a:ext cx="1074679" cy="142890"/>
          </a:xfrm>
          <a:prstGeom prst="rect">
            <a:avLst/>
          </a:prstGeom>
          <a:noFill/>
        </p:spPr>
        <p:txBody>
          <a:bodyPr wrap="square" lIns="53036" tIns="53036" rIns="53036" bIns="53036" rtlCol="0">
            <a:noAutofit/>
          </a:bodyPr>
          <a:lstStyle/>
          <a:p>
            <a:pPr>
              <a:lnSpc>
                <a:spcPts val="78"/>
              </a:lnSpc>
              <a:spcAft>
                <a:spcPts val="583"/>
              </a:spcAft>
            </a:pPr>
            <a:r>
              <a:rPr lang="en-US" altLang="ko-KR" sz="600" i="1" dirty="0">
                <a:solidFill>
                  <a:schemeClr val="tx2"/>
                </a:solidFill>
                <a:latin typeface="+mn-ea"/>
              </a:rPr>
              <a:t>Source: </a:t>
            </a:r>
            <a:r>
              <a:rPr lang="ko-KR" altLang="en-US" sz="600" i="1" dirty="0">
                <a:solidFill>
                  <a:schemeClr val="tx2"/>
                </a:solidFill>
                <a:latin typeface="+mn-ea"/>
              </a:rPr>
              <a:t>회사제공자료</a:t>
            </a:r>
            <a:endParaRPr lang="en-US" altLang="ko-KR" sz="600" i="1" dirty="0">
              <a:solidFill>
                <a:schemeClr val="tx2"/>
              </a:solidFill>
              <a:latin typeface="+mn-ea"/>
            </a:endParaRPr>
          </a:p>
        </p:txBody>
      </p:sp>
      <p:sp>
        <p:nvSpPr>
          <p:cNvPr id="62" name="사각형: 둥근 모서리 61">
            <a:extLst>
              <a:ext uri="{FF2B5EF4-FFF2-40B4-BE49-F238E27FC236}">
                <a16:creationId xmlns:a16="http://schemas.microsoft.com/office/drawing/2014/main" id="{FD4F2A28-F624-4744-AA1D-13FCEA20C189}"/>
              </a:ext>
            </a:extLst>
          </p:cNvPr>
          <p:cNvSpPr/>
          <p:nvPr/>
        </p:nvSpPr>
        <p:spPr>
          <a:xfrm>
            <a:off x="6052292" y="1624640"/>
            <a:ext cx="500961" cy="261528"/>
          </a:xfrm>
          <a:prstGeom prst="roundRect">
            <a:avLst/>
          </a:prstGeom>
          <a:noFill/>
          <a:ln w="19050">
            <a:solidFill>
              <a:srgbClr val="005EB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79" dirty="0">
                <a:solidFill>
                  <a:srgbClr val="002464"/>
                </a:solidFill>
                <a:latin typeface="+mj-ea"/>
                <a:ea typeface="+mj-ea"/>
              </a:rPr>
              <a:t>CFO</a:t>
            </a:r>
            <a:endParaRPr lang="ko-KR" altLang="en-US" sz="679" dirty="0" err="1">
              <a:solidFill>
                <a:srgbClr val="002464"/>
              </a:solidFill>
              <a:latin typeface="+mj-ea"/>
              <a:ea typeface="+mj-ea"/>
            </a:endParaRPr>
          </a:p>
        </p:txBody>
      </p:sp>
      <p:grpSp>
        <p:nvGrpSpPr>
          <p:cNvPr id="65" name="그룹 64">
            <a:extLst>
              <a:ext uri="{FF2B5EF4-FFF2-40B4-BE49-F238E27FC236}">
                <a16:creationId xmlns:a16="http://schemas.microsoft.com/office/drawing/2014/main" id="{71EEF42D-FB19-4895-B7B4-25F5CAA7E98E}"/>
              </a:ext>
            </a:extLst>
          </p:cNvPr>
          <p:cNvGrpSpPr/>
          <p:nvPr/>
        </p:nvGrpSpPr>
        <p:grpSpPr>
          <a:xfrm>
            <a:off x="6720159" y="1392722"/>
            <a:ext cx="526141" cy="261528"/>
            <a:chOff x="7048999" y="3992738"/>
            <a:chExt cx="596537" cy="296519"/>
          </a:xfrm>
        </p:grpSpPr>
        <p:sp>
          <p:nvSpPr>
            <p:cNvPr id="70" name="직사각형 69">
              <a:extLst>
                <a:ext uri="{FF2B5EF4-FFF2-40B4-BE49-F238E27FC236}">
                  <a16:creationId xmlns:a16="http://schemas.microsoft.com/office/drawing/2014/main" id="{A86A7039-667D-4461-84B7-7C20CBAC5FF5}"/>
                </a:ext>
              </a:extLst>
            </p:cNvPr>
            <p:cNvSpPr/>
            <p:nvPr/>
          </p:nvSpPr>
          <p:spPr>
            <a:xfrm>
              <a:off x="7048999" y="3992738"/>
              <a:ext cx="596537" cy="296519"/>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endParaRPr lang="ko-KR" altLang="en-US" sz="679" dirty="0" err="1">
                <a:solidFill>
                  <a:schemeClr val="bg1"/>
                </a:solidFill>
                <a:latin typeface="+mj-ea"/>
                <a:ea typeface="+mj-ea"/>
              </a:endParaRPr>
            </a:p>
          </p:txBody>
        </p:sp>
        <p:sp>
          <p:nvSpPr>
            <p:cNvPr id="71" name="TextBox 70">
              <a:extLst>
                <a:ext uri="{FF2B5EF4-FFF2-40B4-BE49-F238E27FC236}">
                  <a16:creationId xmlns:a16="http://schemas.microsoft.com/office/drawing/2014/main" id="{EA1F5D36-720C-4B95-899A-BE1216E6BBB9}"/>
                </a:ext>
              </a:extLst>
            </p:cNvPr>
            <p:cNvSpPr txBox="1"/>
            <p:nvPr/>
          </p:nvSpPr>
          <p:spPr>
            <a:xfrm>
              <a:off x="7094679" y="4020782"/>
              <a:ext cx="505176" cy="240430"/>
            </a:xfrm>
            <a:prstGeom prst="rect">
              <a:avLst/>
            </a:prstGeom>
            <a:noFill/>
          </p:spPr>
          <p:txBody>
            <a:bodyPr wrap="square" lIns="48166" tIns="48166" rIns="48166" bIns="48166" rtlCol="0" anchor="ctr">
              <a:noAutofit/>
            </a:bodyPr>
            <a:lstStyle/>
            <a:p>
              <a:pPr algn="ctr">
                <a:spcAft>
                  <a:spcPts val="529"/>
                </a:spcAft>
              </a:pPr>
              <a:r>
                <a:rPr lang="en-US" altLang="ko-KR" sz="679" dirty="0">
                  <a:solidFill>
                    <a:schemeClr val="bg1"/>
                  </a:solidFill>
                  <a:latin typeface="+mj-ea"/>
                  <a:ea typeface="+mj-ea"/>
                </a:rPr>
                <a:t>CEO</a:t>
              </a:r>
              <a:endParaRPr lang="ko-KR" altLang="en-US" sz="679" dirty="0">
                <a:solidFill>
                  <a:schemeClr val="bg1"/>
                </a:solidFill>
                <a:latin typeface="+mj-ea"/>
                <a:ea typeface="+mj-ea"/>
              </a:endParaRPr>
            </a:p>
          </p:txBody>
        </p:sp>
      </p:grpSp>
      <p:sp>
        <p:nvSpPr>
          <p:cNvPr id="78" name="사각형: 둥근 모서리 77">
            <a:extLst>
              <a:ext uri="{FF2B5EF4-FFF2-40B4-BE49-F238E27FC236}">
                <a16:creationId xmlns:a16="http://schemas.microsoft.com/office/drawing/2014/main" id="{A4F2AE31-E47F-413D-8911-44195EFCD58D}"/>
              </a:ext>
            </a:extLst>
          </p:cNvPr>
          <p:cNvSpPr/>
          <p:nvPr/>
        </p:nvSpPr>
        <p:spPr>
          <a:xfrm>
            <a:off x="6014049" y="2560510"/>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79" dirty="0">
                <a:solidFill>
                  <a:schemeClr val="bg1"/>
                </a:solidFill>
                <a:latin typeface="+mj-ea"/>
                <a:ea typeface="+mj-ea"/>
              </a:rPr>
              <a:t>QA</a:t>
            </a:r>
            <a:r>
              <a:rPr lang="ko-KR" altLang="en-US" sz="679" dirty="0">
                <a:solidFill>
                  <a:schemeClr val="bg1"/>
                </a:solidFill>
                <a:latin typeface="+mj-ea"/>
                <a:ea typeface="+mj-ea"/>
              </a:rPr>
              <a:t>본부</a:t>
            </a:r>
          </a:p>
        </p:txBody>
      </p:sp>
      <p:sp>
        <p:nvSpPr>
          <p:cNvPr id="80" name="사각형: 둥근 모서리 79">
            <a:extLst>
              <a:ext uri="{FF2B5EF4-FFF2-40B4-BE49-F238E27FC236}">
                <a16:creationId xmlns:a16="http://schemas.microsoft.com/office/drawing/2014/main" id="{299B6974-3743-422B-98EB-519BF72EB8E4}"/>
              </a:ext>
            </a:extLst>
          </p:cNvPr>
          <p:cNvSpPr/>
          <p:nvPr/>
        </p:nvSpPr>
        <p:spPr>
          <a:xfrm>
            <a:off x="5340642" y="2560510"/>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생산본부</a:t>
            </a:r>
          </a:p>
        </p:txBody>
      </p:sp>
      <p:sp>
        <p:nvSpPr>
          <p:cNvPr id="82" name="사각형: 둥근 모서리 81">
            <a:extLst>
              <a:ext uri="{FF2B5EF4-FFF2-40B4-BE49-F238E27FC236}">
                <a16:creationId xmlns:a16="http://schemas.microsoft.com/office/drawing/2014/main" id="{9E75EC29-7E08-419F-867D-E5A818E664AD}"/>
              </a:ext>
            </a:extLst>
          </p:cNvPr>
          <p:cNvSpPr/>
          <p:nvPr/>
        </p:nvSpPr>
        <p:spPr>
          <a:xfrm>
            <a:off x="8106559" y="2559190"/>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err="1">
                <a:solidFill>
                  <a:schemeClr val="bg1"/>
                </a:solidFill>
                <a:latin typeface="+mj-ea"/>
                <a:ea typeface="+mj-ea"/>
              </a:rPr>
              <a:t>영엽</a:t>
            </a:r>
            <a:endParaRPr lang="en-US" altLang="ko-KR" sz="679" dirty="0">
              <a:solidFill>
                <a:schemeClr val="bg1"/>
              </a:solidFill>
              <a:latin typeface="+mj-ea"/>
              <a:ea typeface="+mj-ea"/>
            </a:endParaRPr>
          </a:p>
          <a:p>
            <a:pPr algn="ctr"/>
            <a:r>
              <a:rPr lang="ko-KR" altLang="en-US" sz="679" dirty="0">
                <a:solidFill>
                  <a:schemeClr val="bg1"/>
                </a:solidFill>
                <a:latin typeface="+mj-ea"/>
                <a:ea typeface="+mj-ea"/>
              </a:rPr>
              <a:t>본부</a:t>
            </a:r>
          </a:p>
        </p:txBody>
      </p:sp>
      <p:sp>
        <p:nvSpPr>
          <p:cNvPr id="84" name="사각형: 둥근 모서리 83">
            <a:extLst>
              <a:ext uri="{FF2B5EF4-FFF2-40B4-BE49-F238E27FC236}">
                <a16:creationId xmlns:a16="http://schemas.microsoft.com/office/drawing/2014/main" id="{DA0EEA0F-DEBC-4C06-BB54-9FDFCD6F1A66}"/>
              </a:ext>
            </a:extLst>
          </p:cNvPr>
          <p:cNvSpPr/>
          <p:nvPr/>
        </p:nvSpPr>
        <p:spPr>
          <a:xfrm>
            <a:off x="7028403" y="2559190"/>
            <a:ext cx="577882"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기업부설 연구소</a:t>
            </a:r>
          </a:p>
        </p:txBody>
      </p:sp>
      <p:sp>
        <p:nvSpPr>
          <p:cNvPr id="86" name="사각형: 둥근 모서리 85">
            <a:extLst>
              <a:ext uri="{FF2B5EF4-FFF2-40B4-BE49-F238E27FC236}">
                <a16:creationId xmlns:a16="http://schemas.microsoft.com/office/drawing/2014/main" id="{C8523BA4-4702-485E-8F2B-A02DCEB0C267}"/>
              </a:ext>
            </a:extLst>
          </p:cNvPr>
          <p:cNvSpPr/>
          <p:nvPr/>
        </p:nvSpPr>
        <p:spPr>
          <a:xfrm>
            <a:off x="5324739" y="2929086"/>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생산 </a:t>
            </a:r>
            <a:r>
              <a:rPr lang="en-US" altLang="ko-KR" sz="679" dirty="0">
                <a:solidFill>
                  <a:schemeClr val="bg1"/>
                </a:solidFill>
                <a:latin typeface="+mj-ea"/>
                <a:ea typeface="+mj-ea"/>
              </a:rPr>
              <a:t>1,2,3</a:t>
            </a:r>
            <a:r>
              <a:rPr lang="ko-KR" altLang="en-US" sz="679" dirty="0">
                <a:solidFill>
                  <a:schemeClr val="bg1"/>
                </a:solidFill>
                <a:latin typeface="+mj-ea"/>
                <a:ea typeface="+mj-ea"/>
              </a:rPr>
              <a:t>팀</a:t>
            </a:r>
          </a:p>
        </p:txBody>
      </p:sp>
      <p:cxnSp>
        <p:nvCxnSpPr>
          <p:cNvPr id="92" name="연결선: 꺾임 91">
            <a:extLst>
              <a:ext uri="{FF2B5EF4-FFF2-40B4-BE49-F238E27FC236}">
                <a16:creationId xmlns:a16="http://schemas.microsoft.com/office/drawing/2014/main" id="{63A26BA7-1799-4040-BE96-7FB89224D4E2}"/>
              </a:ext>
            </a:extLst>
          </p:cNvPr>
          <p:cNvCxnSpPr>
            <a:cxnSpLocks/>
            <a:stCxn id="112" idx="2"/>
            <a:endCxn id="80" idx="0"/>
          </p:cNvCxnSpPr>
          <p:nvPr/>
        </p:nvCxnSpPr>
        <p:spPr>
          <a:xfrm rot="5400000">
            <a:off x="6107419" y="1836865"/>
            <a:ext cx="242633" cy="1204656"/>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34ABF9CA-B981-4D11-88CC-BF6F61C5DDA9}"/>
              </a:ext>
            </a:extLst>
          </p:cNvPr>
          <p:cNvCxnSpPr>
            <a:cxnSpLocks/>
            <a:stCxn id="112" idx="2"/>
            <a:endCxn id="84" idx="0"/>
          </p:cNvCxnSpPr>
          <p:nvPr/>
        </p:nvCxnSpPr>
        <p:spPr>
          <a:xfrm rot="16200000" flipH="1">
            <a:off x="6953547" y="2195393"/>
            <a:ext cx="241313" cy="486281"/>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460BD83E-7B3A-4E05-9EC8-42255D6B1D77}"/>
              </a:ext>
            </a:extLst>
          </p:cNvPr>
          <p:cNvCxnSpPr>
            <a:cxnSpLocks/>
          </p:cNvCxnSpPr>
          <p:nvPr/>
        </p:nvCxnSpPr>
        <p:spPr>
          <a:xfrm rot="5400000">
            <a:off x="5511277" y="1146050"/>
            <a:ext cx="929677" cy="2014226"/>
          </a:xfrm>
          <a:prstGeom prst="bentConnector3">
            <a:avLst>
              <a:gd name="adj1" fmla="val 29518"/>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cxnSp>
        <p:nvCxnSpPr>
          <p:cNvPr id="98" name="연결선: 꺾임 97">
            <a:extLst>
              <a:ext uri="{FF2B5EF4-FFF2-40B4-BE49-F238E27FC236}">
                <a16:creationId xmlns:a16="http://schemas.microsoft.com/office/drawing/2014/main" id="{56457B9C-795A-4C3E-B5EE-D660DDDFE5FE}"/>
              </a:ext>
            </a:extLst>
          </p:cNvPr>
          <p:cNvCxnSpPr>
            <a:cxnSpLocks/>
            <a:stCxn id="70" idx="2"/>
            <a:endCxn id="62" idx="3"/>
          </p:cNvCxnSpPr>
          <p:nvPr/>
        </p:nvCxnSpPr>
        <p:spPr>
          <a:xfrm rot="5400000">
            <a:off x="6717665" y="1489838"/>
            <a:ext cx="101155" cy="429977"/>
          </a:xfrm>
          <a:prstGeom prst="bentConnector2">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FEBE0EF-B4F7-409A-A260-2E78F7DE1C20}"/>
              </a:ext>
            </a:extLst>
          </p:cNvPr>
          <p:cNvSpPr txBox="1"/>
          <p:nvPr/>
        </p:nvSpPr>
        <p:spPr>
          <a:xfrm>
            <a:off x="5151529" y="2422979"/>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8</a:t>
            </a:r>
            <a:endParaRPr lang="ko-KR" altLang="en-US" sz="679" b="1" dirty="0" err="1">
              <a:solidFill>
                <a:schemeClr val="tx2"/>
              </a:solidFill>
              <a:latin typeface="+mj-ea"/>
              <a:ea typeface="+mj-ea"/>
            </a:endParaRPr>
          </a:p>
        </p:txBody>
      </p:sp>
      <p:sp>
        <p:nvSpPr>
          <p:cNvPr id="102" name="TextBox 101">
            <a:extLst>
              <a:ext uri="{FF2B5EF4-FFF2-40B4-BE49-F238E27FC236}">
                <a16:creationId xmlns:a16="http://schemas.microsoft.com/office/drawing/2014/main" id="{9A27801D-66E6-4F44-BE3A-2EF3F20C3595}"/>
              </a:ext>
            </a:extLst>
          </p:cNvPr>
          <p:cNvSpPr txBox="1"/>
          <p:nvPr/>
        </p:nvSpPr>
        <p:spPr>
          <a:xfrm>
            <a:off x="5822710" y="2434740"/>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22</a:t>
            </a:r>
            <a:endParaRPr lang="ko-KR" altLang="en-US" sz="679" b="1" dirty="0" err="1">
              <a:solidFill>
                <a:schemeClr val="tx2"/>
              </a:solidFill>
              <a:latin typeface="+mj-ea"/>
              <a:ea typeface="+mj-ea"/>
            </a:endParaRPr>
          </a:p>
        </p:txBody>
      </p:sp>
      <p:sp>
        <p:nvSpPr>
          <p:cNvPr id="103" name="TextBox 102">
            <a:extLst>
              <a:ext uri="{FF2B5EF4-FFF2-40B4-BE49-F238E27FC236}">
                <a16:creationId xmlns:a16="http://schemas.microsoft.com/office/drawing/2014/main" id="{05ADB5B9-B855-4325-97D5-B087E5021AEB}"/>
              </a:ext>
            </a:extLst>
          </p:cNvPr>
          <p:cNvSpPr txBox="1"/>
          <p:nvPr/>
        </p:nvSpPr>
        <p:spPr>
          <a:xfrm>
            <a:off x="6501620" y="2448742"/>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8</a:t>
            </a:r>
            <a:endParaRPr lang="ko-KR" altLang="en-US" sz="679" b="1" dirty="0" err="1">
              <a:solidFill>
                <a:schemeClr val="tx2"/>
              </a:solidFill>
              <a:latin typeface="+mj-ea"/>
              <a:ea typeface="+mj-ea"/>
            </a:endParaRPr>
          </a:p>
        </p:txBody>
      </p:sp>
      <p:sp>
        <p:nvSpPr>
          <p:cNvPr id="104" name="TextBox 103">
            <a:extLst>
              <a:ext uri="{FF2B5EF4-FFF2-40B4-BE49-F238E27FC236}">
                <a16:creationId xmlns:a16="http://schemas.microsoft.com/office/drawing/2014/main" id="{432E2177-1109-4143-9F93-17D4A388E435}"/>
              </a:ext>
            </a:extLst>
          </p:cNvPr>
          <p:cNvSpPr txBox="1"/>
          <p:nvPr/>
        </p:nvSpPr>
        <p:spPr>
          <a:xfrm>
            <a:off x="8498892" y="2415978"/>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6</a:t>
            </a:r>
            <a:endParaRPr lang="ko-KR" altLang="en-US" sz="679" b="1" dirty="0" err="1">
              <a:solidFill>
                <a:schemeClr val="tx2"/>
              </a:solidFill>
              <a:latin typeface="+mj-ea"/>
              <a:ea typeface="+mj-ea"/>
            </a:endParaRPr>
          </a:p>
        </p:txBody>
      </p:sp>
      <p:sp>
        <p:nvSpPr>
          <p:cNvPr id="105" name="TextBox 104">
            <a:extLst>
              <a:ext uri="{FF2B5EF4-FFF2-40B4-BE49-F238E27FC236}">
                <a16:creationId xmlns:a16="http://schemas.microsoft.com/office/drawing/2014/main" id="{D9C1F824-A7F2-46DA-9245-C21B825DB4B9}"/>
              </a:ext>
            </a:extLst>
          </p:cNvPr>
          <p:cNvSpPr txBox="1"/>
          <p:nvPr/>
        </p:nvSpPr>
        <p:spPr>
          <a:xfrm>
            <a:off x="7301946" y="1977375"/>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106" name="TextBox 105">
            <a:extLst>
              <a:ext uri="{FF2B5EF4-FFF2-40B4-BE49-F238E27FC236}">
                <a16:creationId xmlns:a16="http://schemas.microsoft.com/office/drawing/2014/main" id="{96910F01-EF17-48EF-8E70-C29FC2963071}"/>
              </a:ext>
            </a:extLst>
          </p:cNvPr>
          <p:cNvSpPr txBox="1"/>
          <p:nvPr/>
        </p:nvSpPr>
        <p:spPr>
          <a:xfrm>
            <a:off x="9148398" y="2407578"/>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2</a:t>
            </a:r>
            <a:endParaRPr lang="ko-KR" altLang="en-US" sz="679" b="1" dirty="0" err="1">
              <a:solidFill>
                <a:schemeClr val="tx2"/>
              </a:solidFill>
              <a:latin typeface="+mj-ea"/>
              <a:ea typeface="+mj-ea"/>
            </a:endParaRPr>
          </a:p>
        </p:txBody>
      </p:sp>
      <p:sp>
        <p:nvSpPr>
          <p:cNvPr id="109" name="TextBox 108">
            <a:extLst>
              <a:ext uri="{FF2B5EF4-FFF2-40B4-BE49-F238E27FC236}">
                <a16:creationId xmlns:a16="http://schemas.microsoft.com/office/drawing/2014/main" id="{8E5668EE-AB3C-43BC-8548-2017EBDBA181}"/>
              </a:ext>
            </a:extLst>
          </p:cNvPr>
          <p:cNvSpPr txBox="1"/>
          <p:nvPr/>
        </p:nvSpPr>
        <p:spPr>
          <a:xfrm>
            <a:off x="5845285" y="2810006"/>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9</a:t>
            </a:r>
            <a:endParaRPr lang="ko-KR" altLang="en-US" sz="679" b="1" dirty="0" err="1">
              <a:solidFill>
                <a:schemeClr val="tx2"/>
              </a:solidFill>
              <a:latin typeface="+mj-ea"/>
              <a:ea typeface="+mj-ea"/>
            </a:endParaRPr>
          </a:p>
        </p:txBody>
      </p:sp>
      <p:sp>
        <p:nvSpPr>
          <p:cNvPr id="110" name="TextBox 109">
            <a:extLst>
              <a:ext uri="{FF2B5EF4-FFF2-40B4-BE49-F238E27FC236}">
                <a16:creationId xmlns:a16="http://schemas.microsoft.com/office/drawing/2014/main" id="{3446733A-0EDE-430E-B034-581B9B962263}"/>
              </a:ext>
            </a:extLst>
          </p:cNvPr>
          <p:cNvSpPr txBox="1"/>
          <p:nvPr/>
        </p:nvSpPr>
        <p:spPr>
          <a:xfrm>
            <a:off x="6385457" y="1466281"/>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111" name="TextBox 110">
            <a:extLst>
              <a:ext uri="{FF2B5EF4-FFF2-40B4-BE49-F238E27FC236}">
                <a16:creationId xmlns:a16="http://schemas.microsoft.com/office/drawing/2014/main" id="{3CA9D4D2-72F0-4CF0-84A9-67B50EB494D8}"/>
              </a:ext>
            </a:extLst>
          </p:cNvPr>
          <p:cNvSpPr txBox="1"/>
          <p:nvPr/>
        </p:nvSpPr>
        <p:spPr>
          <a:xfrm>
            <a:off x="7009050" y="1239590"/>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78</a:t>
            </a:r>
            <a:endParaRPr lang="ko-KR" altLang="en-US" sz="679" b="1" dirty="0" err="1">
              <a:solidFill>
                <a:schemeClr val="tx2"/>
              </a:solidFill>
              <a:latin typeface="+mj-ea"/>
              <a:ea typeface="+mj-ea"/>
            </a:endParaRPr>
          </a:p>
        </p:txBody>
      </p:sp>
      <p:sp>
        <p:nvSpPr>
          <p:cNvPr id="112" name="사각형: 둥근 모서리 111">
            <a:extLst>
              <a:ext uri="{FF2B5EF4-FFF2-40B4-BE49-F238E27FC236}">
                <a16:creationId xmlns:a16="http://schemas.microsoft.com/office/drawing/2014/main" id="{E40F7759-85CA-4F4E-9812-5CE4EFD11841}"/>
              </a:ext>
            </a:extLst>
          </p:cNvPr>
          <p:cNvSpPr/>
          <p:nvPr/>
        </p:nvSpPr>
        <p:spPr>
          <a:xfrm>
            <a:off x="6274187" y="2063863"/>
            <a:ext cx="1113753" cy="254014"/>
          </a:xfrm>
          <a:prstGeom prst="roundRect">
            <a:avLst/>
          </a:prstGeom>
          <a:solidFill>
            <a:srgbClr val="00A3A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제조총괄</a:t>
            </a:r>
            <a:r>
              <a:rPr lang="en-US" altLang="ko-KR" sz="679" dirty="0">
                <a:solidFill>
                  <a:schemeClr val="bg1"/>
                </a:solidFill>
                <a:latin typeface="+mj-ea"/>
                <a:ea typeface="+mj-ea"/>
              </a:rPr>
              <a:t>, </a:t>
            </a:r>
            <a:r>
              <a:rPr lang="ko-KR" altLang="en-US" sz="679" dirty="0">
                <a:solidFill>
                  <a:schemeClr val="bg1"/>
                </a:solidFill>
                <a:latin typeface="+mj-ea"/>
                <a:ea typeface="+mj-ea"/>
              </a:rPr>
              <a:t>기술자문</a:t>
            </a:r>
            <a:r>
              <a:rPr lang="en-US" altLang="ko-KR" sz="679" dirty="0">
                <a:solidFill>
                  <a:schemeClr val="bg1"/>
                </a:solidFill>
                <a:latin typeface="+mj-ea"/>
                <a:ea typeface="+mj-ea"/>
              </a:rPr>
              <a:t>(</a:t>
            </a:r>
            <a:r>
              <a:rPr lang="ko-KR" altLang="en-US" sz="679" dirty="0">
                <a:solidFill>
                  <a:schemeClr val="bg1"/>
                </a:solidFill>
                <a:latin typeface="+mj-ea"/>
                <a:ea typeface="+mj-ea"/>
              </a:rPr>
              <a:t>겸</a:t>
            </a:r>
            <a:r>
              <a:rPr lang="en-US" altLang="ko-KR" sz="679" dirty="0">
                <a:solidFill>
                  <a:schemeClr val="bg1"/>
                </a:solidFill>
                <a:latin typeface="+mj-ea"/>
                <a:ea typeface="+mj-ea"/>
              </a:rPr>
              <a:t>)</a:t>
            </a:r>
            <a:endParaRPr lang="ko-KR" altLang="en-US" sz="679" dirty="0">
              <a:solidFill>
                <a:schemeClr val="bg1"/>
              </a:solidFill>
              <a:latin typeface="+mj-ea"/>
              <a:ea typeface="+mj-ea"/>
            </a:endParaRPr>
          </a:p>
        </p:txBody>
      </p:sp>
      <p:sp>
        <p:nvSpPr>
          <p:cNvPr id="132" name="사각형: 둥근 모서리 131">
            <a:extLst>
              <a:ext uri="{FF2B5EF4-FFF2-40B4-BE49-F238E27FC236}">
                <a16:creationId xmlns:a16="http://schemas.microsoft.com/office/drawing/2014/main" id="{9874D4E3-2D7F-4F6E-93C1-2F8A0900AD2F}"/>
              </a:ext>
            </a:extLst>
          </p:cNvPr>
          <p:cNvSpPr/>
          <p:nvPr/>
        </p:nvSpPr>
        <p:spPr>
          <a:xfrm>
            <a:off x="8720670" y="2559190"/>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마케팅 </a:t>
            </a:r>
            <a:endParaRPr lang="en-US" altLang="ko-KR" sz="679" dirty="0">
              <a:solidFill>
                <a:schemeClr val="bg1"/>
              </a:solidFill>
              <a:latin typeface="+mj-ea"/>
              <a:ea typeface="+mj-ea"/>
            </a:endParaRPr>
          </a:p>
          <a:p>
            <a:pPr algn="ctr"/>
            <a:r>
              <a:rPr lang="ko-KR" altLang="en-US" sz="679" dirty="0">
                <a:solidFill>
                  <a:schemeClr val="bg1"/>
                </a:solidFill>
                <a:latin typeface="+mj-ea"/>
                <a:ea typeface="+mj-ea"/>
              </a:rPr>
              <a:t>본부</a:t>
            </a:r>
          </a:p>
        </p:txBody>
      </p:sp>
      <p:cxnSp>
        <p:nvCxnSpPr>
          <p:cNvPr id="135" name="연결선: 꺾임 134">
            <a:extLst>
              <a:ext uri="{FF2B5EF4-FFF2-40B4-BE49-F238E27FC236}">
                <a16:creationId xmlns:a16="http://schemas.microsoft.com/office/drawing/2014/main" id="{517C41E6-E99D-4F4F-8972-772E40E99D5C}"/>
              </a:ext>
            </a:extLst>
          </p:cNvPr>
          <p:cNvCxnSpPr>
            <a:cxnSpLocks/>
          </p:cNvCxnSpPr>
          <p:nvPr/>
        </p:nvCxnSpPr>
        <p:spPr>
          <a:xfrm rot="16200000" flipH="1">
            <a:off x="7529994" y="1141561"/>
            <a:ext cx="929677" cy="2023206"/>
          </a:xfrm>
          <a:prstGeom prst="bentConnector3">
            <a:avLst>
              <a:gd name="adj1" fmla="val 29517"/>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39" name="사각형: 둥근 모서리 138">
            <a:extLst>
              <a:ext uri="{FF2B5EF4-FFF2-40B4-BE49-F238E27FC236}">
                <a16:creationId xmlns:a16="http://schemas.microsoft.com/office/drawing/2014/main" id="{B7C47C49-13B6-4158-A4C3-2D6F2294EBD9}"/>
              </a:ext>
            </a:extLst>
          </p:cNvPr>
          <p:cNvSpPr/>
          <p:nvPr/>
        </p:nvSpPr>
        <p:spPr>
          <a:xfrm>
            <a:off x="5324739" y="3170474"/>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생산관리팀</a:t>
            </a:r>
          </a:p>
        </p:txBody>
      </p:sp>
      <p:sp>
        <p:nvSpPr>
          <p:cNvPr id="142" name="TextBox 141">
            <a:extLst>
              <a:ext uri="{FF2B5EF4-FFF2-40B4-BE49-F238E27FC236}">
                <a16:creationId xmlns:a16="http://schemas.microsoft.com/office/drawing/2014/main" id="{0A07871D-101E-4F63-B4B2-C2E9378EE6B6}"/>
              </a:ext>
            </a:extLst>
          </p:cNvPr>
          <p:cNvSpPr txBox="1"/>
          <p:nvPr/>
        </p:nvSpPr>
        <p:spPr>
          <a:xfrm>
            <a:off x="5835764" y="3063156"/>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145" name="사각형: 둥근 모서리 144">
            <a:extLst>
              <a:ext uri="{FF2B5EF4-FFF2-40B4-BE49-F238E27FC236}">
                <a16:creationId xmlns:a16="http://schemas.microsoft.com/office/drawing/2014/main" id="{421FCDE8-5975-4958-A192-F90E130C5AAF}"/>
              </a:ext>
            </a:extLst>
          </p:cNvPr>
          <p:cNvSpPr/>
          <p:nvPr/>
        </p:nvSpPr>
        <p:spPr>
          <a:xfrm>
            <a:off x="5324739" y="3411862"/>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생산보조</a:t>
            </a:r>
          </a:p>
        </p:txBody>
      </p:sp>
      <p:sp>
        <p:nvSpPr>
          <p:cNvPr id="147" name="TextBox 146">
            <a:extLst>
              <a:ext uri="{FF2B5EF4-FFF2-40B4-BE49-F238E27FC236}">
                <a16:creationId xmlns:a16="http://schemas.microsoft.com/office/drawing/2014/main" id="{E8C62344-E326-43F2-9AA5-B77985FB992B}"/>
              </a:ext>
            </a:extLst>
          </p:cNvPr>
          <p:cNvSpPr txBox="1"/>
          <p:nvPr/>
        </p:nvSpPr>
        <p:spPr>
          <a:xfrm>
            <a:off x="5855366" y="330118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11</a:t>
            </a:r>
            <a:endParaRPr lang="ko-KR" altLang="en-US" sz="679" b="1" dirty="0" err="1">
              <a:solidFill>
                <a:schemeClr val="tx2"/>
              </a:solidFill>
              <a:latin typeface="+mj-ea"/>
              <a:ea typeface="+mj-ea"/>
            </a:endParaRPr>
          </a:p>
        </p:txBody>
      </p:sp>
      <p:cxnSp>
        <p:nvCxnSpPr>
          <p:cNvPr id="152" name="연결선: 꺾임 151">
            <a:extLst>
              <a:ext uri="{FF2B5EF4-FFF2-40B4-BE49-F238E27FC236}">
                <a16:creationId xmlns:a16="http://schemas.microsoft.com/office/drawing/2014/main" id="{D487D5AE-23E2-4EC5-B8AB-2F7743691883}"/>
              </a:ext>
            </a:extLst>
          </p:cNvPr>
          <p:cNvCxnSpPr>
            <a:cxnSpLocks/>
            <a:stCxn id="112" idx="2"/>
            <a:endCxn id="78" idx="0"/>
          </p:cNvCxnSpPr>
          <p:nvPr/>
        </p:nvCxnSpPr>
        <p:spPr>
          <a:xfrm rot="5400000">
            <a:off x="6444122" y="2173569"/>
            <a:ext cx="242633" cy="531249"/>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55" name="사각형: 둥근 모서리 154">
            <a:extLst>
              <a:ext uri="{FF2B5EF4-FFF2-40B4-BE49-F238E27FC236}">
                <a16:creationId xmlns:a16="http://schemas.microsoft.com/office/drawing/2014/main" id="{EB35F3E8-D05C-4466-A753-BCF373A3A7D4}"/>
              </a:ext>
            </a:extLst>
          </p:cNvPr>
          <p:cNvSpPr/>
          <p:nvPr/>
        </p:nvSpPr>
        <p:spPr>
          <a:xfrm>
            <a:off x="6023135" y="2940565"/>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품질관리팀</a:t>
            </a:r>
            <a:endParaRPr lang="en-US" altLang="ko-KR" sz="679" dirty="0">
              <a:solidFill>
                <a:schemeClr val="bg1"/>
              </a:solidFill>
              <a:latin typeface="+mj-ea"/>
              <a:ea typeface="+mj-ea"/>
            </a:endParaRPr>
          </a:p>
        </p:txBody>
      </p:sp>
      <p:sp>
        <p:nvSpPr>
          <p:cNvPr id="157" name="TextBox 156">
            <a:extLst>
              <a:ext uri="{FF2B5EF4-FFF2-40B4-BE49-F238E27FC236}">
                <a16:creationId xmlns:a16="http://schemas.microsoft.com/office/drawing/2014/main" id="{EEBF705B-7F1E-4592-A012-F0DE1C8D970F}"/>
              </a:ext>
            </a:extLst>
          </p:cNvPr>
          <p:cNvSpPr txBox="1"/>
          <p:nvPr/>
        </p:nvSpPr>
        <p:spPr>
          <a:xfrm>
            <a:off x="6506156" y="2821206"/>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3</a:t>
            </a:r>
            <a:endParaRPr lang="ko-KR" altLang="en-US" sz="679" b="1" dirty="0" err="1">
              <a:solidFill>
                <a:schemeClr val="tx2"/>
              </a:solidFill>
              <a:latin typeface="+mj-ea"/>
              <a:ea typeface="+mj-ea"/>
            </a:endParaRPr>
          </a:p>
        </p:txBody>
      </p:sp>
      <p:sp>
        <p:nvSpPr>
          <p:cNvPr id="158" name="사각형: 둥근 모서리 157">
            <a:extLst>
              <a:ext uri="{FF2B5EF4-FFF2-40B4-BE49-F238E27FC236}">
                <a16:creationId xmlns:a16="http://schemas.microsoft.com/office/drawing/2014/main" id="{C206AD21-1D34-4BFF-A8A8-8DA9BF0F7492}"/>
              </a:ext>
            </a:extLst>
          </p:cNvPr>
          <p:cNvSpPr/>
          <p:nvPr/>
        </p:nvSpPr>
        <p:spPr>
          <a:xfrm>
            <a:off x="6027616" y="3181953"/>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품질보증팀</a:t>
            </a:r>
          </a:p>
        </p:txBody>
      </p:sp>
      <p:sp>
        <p:nvSpPr>
          <p:cNvPr id="160" name="TextBox 159">
            <a:extLst>
              <a:ext uri="{FF2B5EF4-FFF2-40B4-BE49-F238E27FC236}">
                <a16:creationId xmlns:a16="http://schemas.microsoft.com/office/drawing/2014/main" id="{0B9EE7A1-A116-4158-9388-20D429A80309}"/>
              </a:ext>
            </a:extLst>
          </p:cNvPr>
          <p:cNvSpPr txBox="1"/>
          <p:nvPr/>
        </p:nvSpPr>
        <p:spPr>
          <a:xfrm>
            <a:off x="6510637" y="3096759"/>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161" name="사각형: 둥근 모서리 160">
            <a:extLst>
              <a:ext uri="{FF2B5EF4-FFF2-40B4-BE49-F238E27FC236}">
                <a16:creationId xmlns:a16="http://schemas.microsoft.com/office/drawing/2014/main" id="{4FFB99BF-C470-460A-87A5-0B34566BE039}"/>
              </a:ext>
            </a:extLst>
          </p:cNvPr>
          <p:cNvSpPr/>
          <p:nvPr/>
        </p:nvSpPr>
        <p:spPr>
          <a:xfrm>
            <a:off x="7468817" y="3043565"/>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원료개발부</a:t>
            </a:r>
          </a:p>
        </p:txBody>
      </p:sp>
      <p:sp>
        <p:nvSpPr>
          <p:cNvPr id="162" name="사각형: 둥근 모서리 161">
            <a:extLst>
              <a:ext uri="{FF2B5EF4-FFF2-40B4-BE49-F238E27FC236}">
                <a16:creationId xmlns:a16="http://schemas.microsoft.com/office/drawing/2014/main" id="{69AF6C6C-35B8-4173-AE32-F2DB38E1562D}"/>
              </a:ext>
            </a:extLst>
          </p:cNvPr>
          <p:cNvSpPr/>
          <p:nvPr/>
        </p:nvSpPr>
        <p:spPr>
          <a:xfrm>
            <a:off x="6722597" y="3043565"/>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제품개발부</a:t>
            </a:r>
            <a:endParaRPr lang="en-US" altLang="ko-KR" sz="679" dirty="0">
              <a:solidFill>
                <a:schemeClr val="bg1"/>
              </a:solidFill>
              <a:latin typeface="+mj-ea"/>
              <a:ea typeface="+mj-ea"/>
            </a:endParaRPr>
          </a:p>
        </p:txBody>
      </p:sp>
      <p:sp>
        <p:nvSpPr>
          <p:cNvPr id="163" name="사각형: 둥근 모서리 162">
            <a:extLst>
              <a:ext uri="{FF2B5EF4-FFF2-40B4-BE49-F238E27FC236}">
                <a16:creationId xmlns:a16="http://schemas.microsoft.com/office/drawing/2014/main" id="{D7B4DC3C-30F2-4BA1-81DC-9BBC161C44A5}"/>
              </a:ext>
            </a:extLst>
          </p:cNvPr>
          <p:cNvSpPr/>
          <p:nvPr/>
        </p:nvSpPr>
        <p:spPr>
          <a:xfrm>
            <a:off x="6682611" y="3395339"/>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면역진단팀</a:t>
            </a:r>
          </a:p>
        </p:txBody>
      </p:sp>
      <p:cxnSp>
        <p:nvCxnSpPr>
          <p:cNvPr id="164" name="연결선: 꺾임 163">
            <a:extLst>
              <a:ext uri="{FF2B5EF4-FFF2-40B4-BE49-F238E27FC236}">
                <a16:creationId xmlns:a16="http://schemas.microsoft.com/office/drawing/2014/main" id="{C9A305F4-63D0-49A8-B0F4-4DCC8CDD787D}"/>
              </a:ext>
            </a:extLst>
          </p:cNvPr>
          <p:cNvCxnSpPr>
            <a:cxnSpLocks/>
            <a:stCxn id="84" idx="2"/>
            <a:endCxn id="162" idx="0"/>
          </p:cNvCxnSpPr>
          <p:nvPr/>
        </p:nvCxnSpPr>
        <p:spPr>
          <a:xfrm rot="5400000">
            <a:off x="7047673" y="2773894"/>
            <a:ext cx="230361" cy="308982"/>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5FC2301-9DD8-43AD-83DB-E6DF50E25660}"/>
              </a:ext>
            </a:extLst>
          </p:cNvPr>
          <p:cNvSpPr txBox="1"/>
          <p:nvPr/>
        </p:nvSpPr>
        <p:spPr>
          <a:xfrm>
            <a:off x="7232668" y="2993404"/>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14</a:t>
            </a:r>
            <a:endParaRPr lang="ko-KR" altLang="en-US" sz="679" b="1" dirty="0" err="1">
              <a:solidFill>
                <a:schemeClr val="tx2"/>
              </a:solidFill>
              <a:latin typeface="+mj-ea"/>
              <a:ea typeface="+mj-ea"/>
            </a:endParaRPr>
          </a:p>
        </p:txBody>
      </p:sp>
      <p:sp>
        <p:nvSpPr>
          <p:cNvPr id="167" name="TextBox 166">
            <a:extLst>
              <a:ext uri="{FF2B5EF4-FFF2-40B4-BE49-F238E27FC236}">
                <a16:creationId xmlns:a16="http://schemas.microsoft.com/office/drawing/2014/main" id="{66F37FC3-A917-40B4-88B8-0A3E4BF17011}"/>
              </a:ext>
            </a:extLst>
          </p:cNvPr>
          <p:cNvSpPr txBox="1"/>
          <p:nvPr/>
        </p:nvSpPr>
        <p:spPr>
          <a:xfrm>
            <a:off x="7984393" y="2982204"/>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12</a:t>
            </a:r>
            <a:endParaRPr lang="ko-KR" altLang="en-US" sz="679" b="1" dirty="0" err="1">
              <a:solidFill>
                <a:schemeClr val="tx2"/>
              </a:solidFill>
              <a:latin typeface="+mj-ea"/>
              <a:ea typeface="+mj-ea"/>
            </a:endParaRPr>
          </a:p>
        </p:txBody>
      </p:sp>
      <p:sp>
        <p:nvSpPr>
          <p:cNvPr id="168" name="TextBox 167">
            <a:extLst>
              <a:ext uri="{FF2B5EF4-FFF2-40B4-BE49-F238E27FC236}">
                <a16:creationId xmlns:a16="http://schemas.microsoft.com/office/drawing/2014/main" id="{EB65FD0F-899E-4B93-BA51-08500DEDC7E7}"/>
              </a:ext>
            </a:extLst>
          </p:cNvPr>
          <p:cNvSpPr txBox="1"/>
          <p:nvPr/>
        </p:nvSpPr>
        <p:spPr>
          <a:xfrm>
            <a:off x="7210015" y="3291661"/>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5</a:t>
            </a:r>
            <a:endParaRPr lang="ko-KR" altLang="en-US" sz="679" b="1" dirty="0" err="1">
              <a:solidFill>
                <a:schemeClr val="tx2"/>
              </a:solidFill>
              <a:latin typeface="+mj-ea"/>
              <a:ea typeface="+mj-ea"/>
            </a:endParaRPr>
          </a:p>
        </p:txBody>
      </p:sp>
      <p:sp>
        <p:nvSpPr>
          <p:cNvPr id="170" name="TextBox 169">
            <a:extLst>
              <a:ext uri="{FF2B5EF4-FFF2-40B4-BE49-F238E27FC236}">
                <a16:creationId xmlns:a16="http://schemas.microsoft.com/office/drawing/2014/main" id="{8679D392-6B20-48EB-BF26-76033B3E68DD}"/>
              </a:ext>
            </a:extLst>
          </p:cNvPr>
          <p:cNvSpPr txBox="1"/>
          <p:nvPr/>
        </p:nvSpPr>
        <p:spPr>
          <a:xfrm>
            <a:off x="7210015" y="3558812"/>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171" name="사각형: 둥근 모서리 170">
            <a:extLst>
              <a:ext uri="{FF2B5EF4-FFF2-40B4-BE49-F238E27FC236}">
                <a16:creationId xmlns:a16="http://schemas.microsoft.com/office/drawing/2014/main" id="{6A074CE0-7A2F-4131-A79F-DB3E1E7CCEC5}"/>
              </a:ext>
            </a:extLst>
          </p:cNvPr>
          <p:cNvSpPr/>
          <p:nvPr/>
        </p:nvSpPr>
        <p:spPr>
          <a:xfrm>
            <a:off x="6652447" y="3862807"/>
            <a:ext cx="66361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유전자진단팀</a:t>
            </a:r>
          </a:p>
        </p:txBody>
      </p:sp>
      <p:sp>
        <p:nvSpPr>
          <p:cNvPr id="173" name="TextBox 172">
            <a:extLst>
              <a:ext uri="{FF2B5EF4-FFF2-40B4-BE49-F238E27FC236}">
                <a16:creationId xmlns:a16="http://schemas.microsoft.com/office/drawing/2014/main" id="{4D27993F-3FC9-49BE-8318-EAC1DD2AF0C4}"/>
              </a:ext>
            </a:extLst>
          </p:cNvPr>
          <p:cNvSpPr txBox="1"/>
          <p:nvPr/>
        </p:nvSpPr>
        <p:spPr>
          <a:xfrm>
            <a:off x="7231020" y="3802441"/>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3</a:t>
            </a:r>
            <a:endParaRPr lang="ko-KR" altLang="en-US" sz="679" b="1" dirty="0" err="1">
              <a:solidFill>
                <a:schemeClr val="tx2"/>
              </a:solidFill>
              <a:latin typeface="+mj-ea"/>
              <a:ea typeface="+mj-ea"/>
            </a:endParaRPr>
          </a:p>
        </p:txBody>
      </p:sp>
      <p:cxnSp>
        <p:nvCxnSpPr>
          <p:cNvPr id="174" name="연결선: 꺾임 173">
            <a:extLst>
              <a:ext uri="{FF2B5EF4-FFF2-40B4-BE49-F238E27FC236}">
                <a16:creationId xmlns:a16="http://schemas.microsoft.com/office/drawing/2014/main" id="{4CA78790-7B1D-47DD-935C-25919D49F864}"/>
              </a:ext>
            </a:extLst>
          </p:cNvPr>
          <p:cNvCxnSpPr>
            <a:cxnSpLocks/>
            <a:endCxn id="161" idx="0"/>
          </p:cNvCxnSpPr>
          <p:nvPr/>
        </p:nvCxnSpPr>
        <p:spPr>
          <a:xfrm rot="16200000" flipH="1">
            <a:off x="7415422" y="2704402"/>
            <a:ext cx="237853" cy="440471"/>
          </a:xfrm>
          <a:prstGeom prst="bentConnector3">
            <a:avLst>
              <a:gd name="adj1" fmla="val 50000"/>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75" name="사각형: 둥근 모서리 174">
            <a:extLst>
              <a:ext uri="{FF2B5EF4-FFF2-40B4-BE49-F238E27FC236}">
                <a16:creationId xmlns:a16="http://schemas.microsoft.com/office/drawing/2014/main" id="{56D62273-90BE-401E-8EB5-B8003B2D4354}"/>
              </a:ext>
            </a:extLst>
          </p:cNvPr>
          <p:cNvSpPr/>
          <p:nvPr/>
        </p:nvSpPr>
        <p:spPr>
          <a:xfrm>
            <a:off x="7472303" y="3389738"/>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항체공학팀</a:t>
            </a:r>
            <a:endParaRPr lang="en-US" altLang="ko-KR" sz="679" dirty="0">
              <a:solidFill>
                <a:schemeClr val="bg1"/>
              </a:solidFill>
              <a:latin typeface="+mj-ea"/>
              <a:ea typeface="+mj-ea"/>
            </a:endParaRPr>
          </a:p>
        </p:txBody>
      </p:sp>
      <p:sp>
        <p:nvSpPr>
          <p:cNvPr id="177" name="TextBox 176">
            <a:extLst>
              <a:ext uri="{FF2B5EF4-FFF2-40B4-BE49-F238E27FC236}">
                <a16:creationId xmlns:a16="http://schemas.microsoft.com/office/drawing/2014/main" id="{A191B8B7-4C97-4AC3-9E3A-A3B985440941}"/>
              </a:ext>
            </a:extLst>
          </p:cNvPr>
          <p:cNvSpPr txBox="1"/>
          <p:nvPr/>
        </p:nvSpPr>
        <p:spPr>
          <a:xfrm>
            <a:off x="7980192" y="329446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178" name="사각형: 둥근 모서리 177">
            <a:extLst>
              <a:ext uri="{FF2B5EF4-FFF2-40B4-BE49-F238E27FC236}">
                <a16:creationId xmlns:a16="http://schemas.microsoft.com/office/drawing/2014/main" id="{84195DBE-EFF7-43E6-A540-F6DD87227D2E}"/>
              </a:ext>
            </a:extLst>
          </p:cNvPr>
          <p:cNvSpPr/>
          <p:nvPr/>
        </p:nvSpPr>
        <p:spPr>
          <a:xfrm>
            <a:off x="7442139" y="3636727"/>
            <a:ext cx="66361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단백질공학팀</a:t>
            </a:r>
          </a:p>
        </p:txBody>
      </p:sp>
      <p:sp>
        <p:nvSpPr>
          <p:cNvPr id="180" name="TextBox 179">
            <a:extLst>
              <a:ext uri="{FF2B5EF4-FFF2-40B4-BE49-F238E27FC236}">
                <a16:creationId xmlns:a16="http://schemas.microsoft.com/office/drawing/2014/main" id="{9A205650-D719-4FE7-A91E-F72F6C66A9BB}"/>
              </a:ext>
            </a:extLst>
          </p:cNvPr>
          <p:cNvSpPr txBox="1"/>
          <p:nvPr/>
        </p:nvSpPr>
        <p:spPr>
          <a:xfrm>
            <a:off x="8009598" y="3565814"/>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181" name="사각형: 둥근 모서리 180">
            <a:extLst>
              <a:ext uri="{FF2B5EF4-FFF2-40B4-BE49-F238E27FC236}">
                <a16:creationId xmlns:a16="http://schemas.microsoft.com/office/drawing/2014/main" id="{F61811B6-75FF-492F-B967-427193D69502}"/>
              </a:ext>
            </a:extLst>
          </p:cNvPr>
          <p:cNvSpPr/>
          <p:nvPr/>
        </p:nvSpPr>
        <p:spPr>
          <a:xfrm>
            <a:off x="6682611" y="3629073"/>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err="1">
                <a:solidFill>
                  <a:schemeClr val="bg1"/>
                </a:solidFill>
                <a:latin typeface="+mj-ea"/>
                <a:ea typeface="+mj-ea"/>
              </a:rPr>
              <a:t>나노진단팀</a:t>
            </a:r>
            <a:endParaRPr lang="en-US" altLang="ko-KR" sz="679" dirty="0">
              <a:solidFill>
                <a:schemeClr val="bg1"/>
              </a:solidFill>
              <a:latin typeface="+mj-ea"/>
              <a:ea typeface="+mj-ea"/>
            </a:endParaRPr>
          </a:p>
        </p:txBody>
      </p:sp>
      <p:sp>
        <p:nvSpPr>
          <p:cNvPr id="183" name="사각형: 둥근 모서리 182">
            <a:extLst>
              <a:ext uri="{FF2B5EF4-FFF2-40B4-BE49-F238E27FC236}">
                <a16:creationId xmlns:a16="http://schemas.microsoft.com/office/drawing/2014/main" id="{C1EA0CB7-D365-4505-89C9-1CC6F80567CC}"/>
              </a:ext>
            </a:extLst>
          </p:cNvPr>
          <p:cNvSpPr/>
          <p:nvPr/>
        </p:nvSpPr>
        <p:spPr>
          <a:xfrm>
            <a:off x="6682611" y="4096540"/>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en-US" altLang="ko-KR" sz="679" dirty="0">
                <a:solidFill>
                  <a:schemeClr val="bg1"/>
                </a:solidFill>
                <a:latin typeface="+mj-ea"/>
                <a:ea typeface="+mj-ea"/>
              </a:rPr>
              <a:t>RA</a:t>
            </a:r>
            <a:r>
              <a:rPr lang="ko-KR" altLang="en-US" sz="679" dirty="0">
                <a:solidFill>
                  <a:schemeClr val="bg1"/>
                </a:solidFill>
                <a:latin typeface="+mj-ea"/>
                <a:ea typeface="+mj-ea"/>
              </a:rPr>
              <a:t>팀</a:t>
            </a:r>
          </a:p>
        </p:txBody>
      </p:sp>
      <p:sp>
        <p:nvSpPr>
          <p:cNvPr id="185" name="사각형: 둥근 모서리 184">
            <a:extLst>
              <a:ext uri="{FF2B5EF4-FFF2-40B4-BE49-F238E27FC236}">
                <a16:creationId xmlns:a16="http://schemas.microsoft.com/office/drawing/2014/main" id="{38B53976-3370-41EA-AA99-BE0374147756}"/>
              </a:ext>
            </a:extLst>
          </p:cNvPr>
          <p:cNvSpPr/>
          <p:nvPr/>
        </p:nvSpPr>
        <p:spPr>
          <a:xfrm>
            <a:off x="7472303" y="3883716"/>
            <a:ext cx="603283"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공정공학팀</a:t>
            </a:r>
          </a:p>
        </p:txBody>
      </p:sp>
      <p:sp>
        <p:nvSpPr>
          <p:cNvPr id="187" name="사각형: 둥근 모서리 186">
            <a:extLst>
              <a:ext uri="{FF2B5EF4-FFF2-40B4-BE49-F238E27FC236}">
                <a16:creationId xmlns:a16="http://schemas.microsoft.com/office/drawing/2014/main" id="{8F257204-F251-4AA8-98B6-A4F28C7EB685}"/>
              </a:ext>
            </a:extLst>
          </p:cNvPr>
          <p:cNvSpPr/>
          <p:nvPr/>
        </p:nvSpPr>
        <p:spPr>
          <a:xfrm>
            <a:off x="8189193" y="3377139"/>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해외영업팀</a:t>
            </a:r>
          </a:p>
        </p:txBody>
      </p:sp>
      <p:sp>
        <p:nvSpPr>
          <p:cNvPr id="190" name="사각형: 둥근 모서리 189">
            <a:extLst>
              <a:ext uri="{FF2B5EF4-FFF2-40B4-BE49-F238E27FC236}">
                <a16:creationId xmlns:a16="http://schemas.microsoft.com/office/drawing/2014/main" id="{B79FF741-8211-43AC-9A96-84DF8AC4E39E}"/>
              </a:ext>
            </a:extLst>
          </p:cNvPr>
          <p:cNvSpPr/>
          <p:nvPr/>
        </p:nvSpPr>
        <p:spPr>
          <a:xfrm>
            <a:off x="8197594" y="3661092"/>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국내영업팀</a:t>
            </a:r>
            <a:endParaRPr lang="en-US" altLang="ko-KR" sz="679" dirty="0">
              <a:solidFill>
                <a:schemeClr val="bg1"/>
              </a:solidFill>
              <a:latin typeface="+mj-ea"/>
              <a:ea typeface="+mj-ea"/>
            </a:endParaRPr>
          </a:p>
        </p:txBody>
      </p:sp>
      <p:cxnSp>
        <p:nvCxnSpPr>
          <p:cNvPr id="192" name="직선 연결선 191">
            <a:extLst>
              <a:ext uri="{FF2B5EF4-FFF2-40B4-BE49-F238E27FC236}">
                <a16:creationId xmlns:a16="http://schemas.microsoft.com/office/drawing/2014/main" id="{51C0BCD2-9C08-473A-B890-C38ECD74737E}"/>
              </a:ext>
            </a:extLst>
          </p:cNvPr>
          <p:cNvCxnSpPr>
            <a:cxnSpLocks/>
            <a:stCxn id="76" idx="2"/>
          </p:cNvCxnSpPr>
          <p:nvPr/>
        </p:nvCxnSpPr>
        <p:spPr>
          <a:xfrm>
            <a:off x="4969003" y="2813205"/>
            <a:ext cx="754" cy="707823"/>
          </a:xfrm>
          <a:prstGeom prst="line">
            <a:avLst/>
          </a:prstGeom>
          <a:ln w="12700">
            <a:solidFill>
              <a:srgbClr val="00338D"/>
            </a:solidFill>
            <a:headEnd type="none" w="med" len="sm"/>
          </a:ln>
        </p:spPr>
        <p:style>
          <a:lnRef idx="1">
            <a:schemeClr val="accent1"/>
          </a:lnRef>
          <a:fillRef idx="0">
            <a:schemeClr val="accent1"/>
          </a:fillRef>
          <a:effectRef idx="0">
            <a:schemeClr val="accent1"/>
          </a:effectRef>
          <a:fontRef idx="minor">
            <a:schemeClr val="tx1"/>
          </a:fontRef>
        </p:style>
      </p:cxnSp>
      <p:sp>
        <p:nvSpPr>
          <p:cNvPr id="191" name="사각형: 둥근 모서리 190">
            <a:extLst>
              <a:ext uri="{FF2B5EF4-FFF2-40B4-BE49-F238E27FC236}">
                <a16:creationId xmlns:a16="http://schemas.microsoft.com/office/drawing/2014/main" id="{9063EC6E-C92B-453A-9AF6-EC9044934758}"/>
              </a:ext>
            </a:extLst>
          </p:cNvPr>
          <p:cNvSpPr/>
          <p:nvPr/>
        </p:nvSpPr>
        <p:spPr>
          <a:xfrm>
            <a:off x="4675063" y="2929086"/>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경영지원팀</a:t>
            </a:r>
          </a:p>
        </p:txBody>
      </p:sp>
      <p:sp>
        <p:nvSpPr>
          <p:cNvPr id="193" name="TextBox 192">
            <a:extLst>
              <a:ext uri="{FF2B5EF4-FFF2-40B4-BE49-F238E27FC236}">
                <a16:creationId xmlns:a16="http://schemas.microsoft.com/office/drawing/2014/main" id="{3B87F6FE-3F2F-48D2-AFB2-C6F41A2CF364}"/>
              </a:ext>
            </a:extLst>
          </p:cNvPr>
          <p:cNvSpPr txBox="1"/>
          <p:nvPr/>
        </p:nvSpPr>
        <p:spPr>
          <a:xfrm>
            <a:off x="5139603" y="278760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3</a:t>
            </a:r>
            <a:endParaRPr lang="ko-KR" altLang="en-US" sz="679" b="1" dirty="0" err="1">
              <a:solidFill>
                <a:schemeClr val="tx2"/>
              </a:solidFill>
              <a:latin typeface="+mj-ea"/>
              <a:ea typeface="+mj-ea"/>
            </a:endParaRPr>
          </a:p>
        </p:txBody>
      </p:sp>
      <p:sp>
        <p:nvSpPr>
          <p:cNvPr id="196" name="TextBox 195">
            <a:extLst>
              <a:ext uri="{FF2B5EF4-FFF2-40B4-BE49-F238E27FC236}">
                <a16:creationId xmlns:a16="http://schemas.microsoft.com/office/drawing/2014/main" id="{97418FE1-2E32-4056-8EA1-B3E043BEE313}"/>
              </a:ext>
            </a:extLst>
          </p:cNvPr>
          <p:cNvSpPr txBox="1"/>
          <p:nvPr/>
        </p:nvSpPr>
        <p:spPr>
          <a:xfrm>
            <a:off x="5144083" y="3049154"/>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194" name="사각형: 둥근 모서리 193">
            <a:extLst>
              <a:ext uri="{FF2B5EF4-FFF2-40B4-BE49-F238E27FC236}">
                <a16:creationId xmlns:a16="http://schemas.microsoft.com/office/drawing/2014/main" id="{C29087F6-D59C-47D4-B946-C5B884979EEE}"/>
              </a:ext>
            </a:extLst>
          </p:cNvPr>
          <p:cNvSpPr/>
          <p:nvPr/>
        </p:nvSpPr>
        <p:spPr>
          <a:xfrm>
            <a:off x="4675063" y="3170474"/>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물류팀</a:t>
            </a:r>
          </a:p>
        </p:txBody>
      </p:sp>
      <p:sp>
        <p:nvSpPr>
          <p:cNvPr id="199" name="TextBox 198">
            <a:extLst>
              <a:ext uri="{FF2B5EF4-FFF2-40B4-BE49-F238E27FC236}">
                <a16:creationId xmlns:a16="http://schemas.microsoft.com/office/drawing/2014/main" id="{9B51172B-1962-49EE-8F49-A8AB656AA044}"/>
              </a:ext>
            </a:extLst>
          </p:cNvPr>
          <p:cNvSpPr txBox="1"/>
          <p:nvPr/>
        </p:nvSpPr>
        <p:spPr>
          <a:xfrm>
            <a:off x="5146884" y="329838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197" name="사각형: 둥근 모서리 196">
            <a:extLst>
              <a:ext uri="{FF2B5EF4-FFF2-40B4-BE49-F238E27FC236}">
                <a16:creationId xmlns:a16="http://schemas.microsoft.com/office/drawing/2014/main" id="{B40A291F-DE70-4BF4-ADA7-6E7E3EDBB9C5}"/>
              </a:ext>
            </a:extLst>
          </p:cNvPr>
          <p:cNvSpPr/>
          <p:nvPr/>
        </p:nvSpPr>
        <p:spPr>
          <a:xfrm>
            <a:off x="4675063" y="3411862"/>
            <a:ext cx="571531" cy="158759"/>
          </a:xfrm>
          <a:prstGeom prst="roundRect">
            <a:avLst/>
          </a:prstGeom>
          <a:solidFill>
            <a:srgbClr val="FF6F6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구매팀</a:t>
            </a:r>
          </a:p>
        </p:txBody>
      </p:sp>
      <p:sp>
        <p:nvSpPr>
          <p:cNvPr id="200" name="사각형: 둥근 모서리 199">
            <a:extLst>
              <a:ext uri="{FF2B5EF4-FFF2-40B4-BE49-F238E27FC236}">
                <a16:creationId xmlns:a16="http://schemas.microsoft.com/office/drawing/2014/main" id="{EC7292E9-4E81-452F-8E7C-3E497ADC1EB4}"/>
              </a:ext>
            </a:extLst>
          </p:cNvPr>
          <p:cNvSpPr/>
          <p:nvPr/>
        </p:nvSpPr>
        <p:spPr>
          <a:xfrm>
            <a:off x="4683464" y="3775904"/>
            <a:ext cx="571531" cy="158759"/>
          </a:xfrm>
          <a:prstGeom prst="roundRect">
            <a:avLst/>
          </a:prstGeom>
          <a:solidFill>
            <a:srgbClr val="7030A0"/>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시설관리</a:t>
            </a:r>
          </a:p>
        </p:txBody>
      </p:sp>
      <p:sp>
        <p:nvSpPr>
          <p:cNvPr id="201" name="사각형: 둥근 모서리 200">
            <a:extLst>
              <a:ext uri="{FF2B5EF4-FFF2-40B4-BE49-F238E27FC236}">
                <a16:creationId xmlns:a16="http://schemas.microsoft.com/office/drawing/2014/main" id="{C3A19591-B3BB-4E9E-9F9A-EFE60ACCB2B4}"/>
              </a:ext>
            </a:extLst>
          </p:cNvPr>
          <p:cNvSpPr/>
          <p:nvPr/>
        </p:nvSpPr>
        <p:spPr>
          <a:xfrm>
            <a:off x="7995336" y="1406486"/>
            <a:ext cx="578711" cy="285766"/>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미국법인</a:t>
            </a:r>
            <a:endParaRPr lang="en-US" altLang="ko-KR" sz="679" dirty="0">
              <a:solidFill>
                <a:schemeClr val="bg1"/>
              </a:solidFill>
              <a:latin typeface="+mj-ea"/>
              <a:ea typeface="+mj-ea"/>
            </a:endParaRPr>
          </a:p>
          <a:p>
            <a:pPr algn="ctr"/>
            <a:r>
              <a:rPr lang="ko-KR" altLang="en-US" sz="679" dirty="0">
                <a:solidFill>
                  <a:schemeClr val="bg1"/>
                </a:solidFill>
                <a:latin typeface="+mj-ea"/>
                <a:ea typeface="+mj-ea"/>
              </a:rPr>
              <a:t>법인장</a:t>
            </a:r>
          </a:p>
        </p:txBody>
      </p:sp>
      <p:sp>
        <p:nvSpPr>
          <p:cNvPr id="76" name="사각형: 둥근 모서리 75">
            <a:extLst>
              <a:ext uri="{FF2B5EF4-FFF2-40B4-BE49-F238E27FC236}">
                <a16:creationId xmlns:a16="http://schemas.microsoft.com/office/drawing/2014/main" id="{2B96046A-8CCC-4014-B812-05C84179818D}"/>
              </a:ext>
            </a:extLst>
          </p:cNvPr>
          <p:cNvSpPr/>
          <p:nvPr/>
        </p:nvSpPr>
        <p:spPr>
          <a:xfrm>
            <a:off x="4683237" y="2559190"/>
            <a:ext cx="571531" cy="254014"/>
          </a:xfrm>
          <a:prstGeom prst="roundRect">
            <a:avLst/>
          </a:prstGeom>
          <a:solidFill>
            <a:srgbClr val="0091DA"/>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7628" tIns="47628" rIns="47628" bIns="47628" rtlCol="0" anchor="ctr"/>
          <a:lstStyle/>
          <a:p>
            <a:pPr algn="ctr"/>
            <a:r>
              <a:rPr lang="ko-KR" altLang="en-US" sz="679" dirty="0">
                <a:solidFill>
                  <a:schemeClr val="bg1"/>
                </a:solidFill>
                <a:latin typeface="+mj-ea"/>
                <a:ea typeface="+mj-ea"/>
              </a:rPr>
              <a:t>경영관리</a:t>
            </a:r>
            <a:endParaRPr lang="en-US" altLang="ko-KR" sz="679" dirty="0">
              <a:solidFill>
                <a:schemeClr val="bg1"/>
              </a:solidFill>
              <a:latin typeface="+mj-ea"/>
              <a:ea typeface="+mj-ea"/>
            </a:endParaRPr>
          </a:p>
          <a:p>
            <a:pPr algn="ctr"/>
            <a:r>
              <a:rPr lang="ko-KR" altLang="en-US" sz="679" dirty="0">
                <a:solidFill>
                  <a:schemeClr val="bg1"/>
                </a:solidFill>
                <a:latin typeface="+mj-ea"/>
                <a:ea typeface="+mj-ea"/>
              </a:rPr>
              <a:t>본부</a:t>
            </a:r>
          </a:p>
        </p:txBody>
      </p:sp>
      <p:sp>
        <p:nvSpPr>
          <p:cNvPr id="209" name="TextBox 208">
            <a:extLst>
              <a:ext uri="{FF2B5EF4-FFF2-40B4-BE49-F238E27FC236}">
                <a16:creationId xmlns:a16="http://schemas.microsoft.com/office/drawing/2014/main" id="{6AF8EA26-8D36-45DB-B1A2-5D06C5517E99}"/>
              </a:ext>
            </a:extLst>
          </p:cNvPr>
          <p:cNvSpPr txBox="1"/>
          <p:nvPr/>
        </p:nvSpPr>
        <p:spPr>
          <a:xfrm>
            <a:off x="5158085" y="3637222"/>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225" name="TextBox 224">
            <a:extLst>
              <a:ext uri="{FF2B5EF4-FFF2-40B4-BE49-F238E27FC236}">
                <a16:creationId xmlns:a16="http://schemas.microsoft.com/office/drawing/2014/main" id="{ECAF2478-1E70-4514-9B16-1A70C28EFC48}"/>
              </a:ext>
            </a:extLst>
          </p:cNvPr>
          <p:cNvSpPr txBox="1"/>
          <p:nvPr/>
        </p:nvSpPr>
        <p:spPr>
          <a:xfrm>
            <a:off x="8690416" y="3307061"/>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4</a:t>
            </a:r>
            <a:endParaRPr lang="ko-KR" altLang="en-US" sz="679" b="1" dirty="0" err="1">
              <a:solidFill>
                <a:schemeClr val="tx2"/>
              </a:solidFill>
              <a:latin typeface="+mj-ea"/>
              <a:ea typeface="+mj-ea"/>
            </a:endParaRPr>
          </a:p>
        </p:txBody>
      </p:sp>
      <p:sp>
        <p:nvSpPr>
          <p:cNvPr id="226" name="TextBox 225">
            <a:extLst>
              <a:ext uri="{FF2B5EF4-FFF2-40B4-BE49-F238E27FC236}">
                <a16:creationId xmlns:a16="http://schemas.microsoft.com/office/drawing/2014/main" id="{78A07117-632D-4A1B-8632-13AA822577DD}"/>
              </a:ext>
            </a:extLst>
          </p:cNvPr>
          <p:cNvSpPr txBox="1"/>
          <p:nvPr/>
        </p:nvSpPr>
        <p:spPr>
          <a:xfrm>
            <a:off x="8711699" y="358261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227" name="TextBox 226">
            <a:extLst>
              <a:ext uri="{FF2B5EF4-FFF2-40B4-BE49-F238E27FC236}">
                <a16:creationId xmlns:a16="http://schemas.microsoft.com/office/drawing/2014/main" id="{6615E194-2BF0-4FB6-939A-4EFACD826EE5}"/>
              </a:ext>
            </a:extLst>
          </p:cNvPr>
          <p:cNvSpPr txBox="1"/>
          <p:nvPr/>
        </p:nvSpPr>
        <p:spPr>
          <a:xfrm>
            <a:off x="7210015" y="3999864"/>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2</a:t>
            </a:r>
            <a:endParaRPr lang="ko-KR" altLang="en-US" sz="679" b="1" dirty="0" err="1">
              <a:solidFill>
                <a:schemeClr val="tx2"/>
              </a:solidFill>
              <a:latin typeface="+mj-ea"/>
              <a:ea typeface="+mj-ea"/>
            </a:endParaRPr>
          </a:p>
        </p:txBody>
      </p:sp>
      <p:sp>
        <p:nvSpPr>
          <p:cNvPr id="228" name="TextBox 227">
            <a:extLst>
              <a:ext uri="{FF2B5EF4-FFF2-40B4-BE49-F238E27FC236}">
                <a16:creationId xmlns:a16="http://schemas.microsoft.com/office/drawing/2014/main" id="{E0820356-A541-4471-8677-2AB868234534}"/>
              </a:ext>
            </a:extLst>
          </p:cNvPr>
          <p:cNvSpPr txBox="1"/>
          <p:nvPr/>
        </p:nvSpPr>
        <p:spPr>
          <a:xfrm>
            <a:off x="7980192" y="3809443"/>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3</a:t>
            </a:r>
            <a:endParaRPr lang="ko-KR" altLang="en-US" sz="679" b="1" dirty="0" err="1">
              <a:solidFill>
                <a:schemeClr val="tx2"/>
              </a:solidFill>
              <a:latin typeface="+mj-ea"/>
              <a:ea typeface="+mj-ea"/>
            </a:endParaRPr>
          </a:p>
        </p:txBody>
      </p:sp>
      <p:sp>
        <p:nvSpPr>
          <p:cNvPr id="229" name="TextBox 228">
            <a:extLst>
              <a:ext uri="{FF2B5EF4-FFF2-40B4-BE49-F238E27FC236}">
                <a16:creationId xmlns:a16="http://schemas.microsoft.com/office/drawing/2014/main" id="{CEE65531-D017-4BCF-8CF4-813DE50B7358}"/>
              </a:ext>
            </a:extLst>
          </p:cNvPr>
          <p:cNvSpPr txBox="1"/>
          <p:nvPr/>
        </p:nvSpPr>
        <p:spPr>
          <a:xfrm>
            <a:off x="7542276" y="2445962"/>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27</a:t>
            </a:r>
            <a:endParaRPr lang="ko-KR" altLang="en-US" sz="679" b="1" dirty="0" err="1">
              <a:solidFill>
                <a:schemeClr val="tx2"/>
              </a:solidFill>
              <a:latin typeface="+mj-ea"/>
              <a:ea typeface="+mj-ea"/>
            </a:endParaRPr>
          </a:p>
        </p:txBody>
      </p:sp>
      <p:sp>
        <p:nvSpPr>
          <p:cNvPr id="230" name="TextBox 229">
            <a:extLst>
              <a:ext uri="{FF2B5EF4-FFF2-40B4-BE49-F238E27FC236}">
                <a16:creationId xmlns:a16="http://schemas.microsoft.com/office/drawing/2014/main" id="{61B951A2-9387-488F-9E03-AEDF2F67BBD5}"/>
              </a:ext>
            </a:extLst>
          </p:cNvPr>
          <p:cNvSpPr txBox="1"/>
          <p:nvPr/>
        </p:nvSpPr>
        <p:spPr>
          <a:xfrm>
            <a:off x="8483186" y="1290827"/>
            <a:ext cx="230705" cy="199514"/>
          </a:xfrm>
          <a:prstGeom prst="rect">
            <a:avLst/>
          </a:prstGeom>
          <a:noFill/>
        </p:spPr>
        <p:txBody>
          <a:bodyPr wrap="square" lIns="48166" tIns="48166" rIns="48166" bIns="48166" rtlCol="0" anchor="ctr">
            <a:noAutofit/>
          </a:bodyPr>
          <a:lstStyle/>
          <a:p>
            <a:pPr algn="ctr">
              <a:spcAft>
                <a:spcPts val="529"/>
              </a:spcAft>
            </a:pPr>
            <a:r>
              <a:rPr lang="en-US" altLang="ko-KR" sz="679" b="1" dirty="0">
                <a:solidFill>
                  <a:schemeClr val="tx2"/>
                </a:solidFill>
                <a:latin typeface="+mj-ea"/>
                <a:ea typeface="+mj-ea"/>
              </a:rPr>
              <a:t>1</a:t>
            </a:r>
            <a:endParaRPr lang="ko-KR" altLang="en-US" sz="679" b="1" dirty="0" err="1">
              <a:solidFill>
                <a:schemeClr val="tx2"/>
              </a:solidFill>
              <a:latin typeface="+mj-ea"/>
              <a:ea typeface="+mj-ea"/>
            </a:endParaRPr>
          </a:p>
        </p:txBody>
      </p:sp>
      <p:sp>
        <p:nvSpPr>
          <p:cNvPr id="248" name="TextBox 247">
            <a:extLst>
              <a:ext uri="{FF2B5EF4-FFF2-40B4-BE49-F238E27FC236}">
                <a16:creationId xmlns:a16="http://schemas.microsoft.com/office/drawing/2014/main" id="{458A58BA-ABA3-41AD-B1A8-89AC5B4992AD}"/>
              </a:ext>
            </a:extLst>
          </p:cNvPr>
          <p:cNvSpPr txBox="1"/>
          <p:nvPr/>
        </p:nvSpPr>
        <p:spPr>
          <a:xfrm>
            <a:off x="601412" y="6261143"/>
            <a:ext cx="1074679" cy="142890"/>
          </a:xfrm>
          <a:prstGeom prst="rect">
            <a:avLst/>
          </a:prstGeom>
          <a:noFill/>
        </p:spPr>
        <p:txBody>
          <a:bodyPr wrap="square" lIns="53036" tIns="53036" rIns="53036" bIns="53036" rtlCol="0">
            <a:noAutofit/>
          </a:bodyPr>
          <a:lstStyle/>
          <a:p>
            <a:pPr>
              <a:lnSpc>
                <a:spcPts val="78"/>
              </a:lnSpc>
              <a:spcAft>
                <a:spcPts val="583"/>
              </a:spcAft>
            </a:pPr>
            <a:r>
              <a:rPr lang="en-US" altLang="ko-KR" sz="600" i="1" dirty="0">
                <a:solidFill>
                  <a:schemeClr val="tx2"/>
                </a:solidFill>
                <a:latin typeface="+mn-ea"/>
              </a:rPr>
              <a:t>Source: </a:t>
            </a:r>
            <a:r>
              <a:rPr lang="ko-KR" altLang="en-US" sz="600" i="1" dirty="0">
                <a:solidFill>
                  <a:schemeClr val="tx2"/>
                </a:solidFill>
                <a:latin typeface="+mn-ea"/>
              </a:rPr>
              <a:t>회사제공자료</a:t>
            </a:r>
            <a:endParaRPr lang="en-US" altLang="ko-KR" sz="600" i="1" dirty="0">
              <a:solidFill>
                <a:schemeClr val="tx2"/>
              </a:solidFill>
              <a:latin typeface="+mn-ea"/>
            </a:endParaRPr>
          </a:p>
        </p:txBody>
      </p:sp>
      <p:cxnSp>
        <p:nvCxnSpPr>
          <p:cNvPr id="253" name="직선 연결선 252">
            <a:extLst>
              <a:ext uri="{FF2B5EF4-FFF2-40B4-BE49-F238E27FC236}">
                <a16:creationId xmlns:a16="http://schemas.microsoft.com/office/drawing/2014/main" id="{BF82A73A-6377-4CBC-9B57-923E7E3F4B33}"/>
              </a:ext>
            </a:extLst>
          </p:cNvPr>
          <p:cNvCxnSpPr>
            <a:cxnSpLocks/>
            <a:stCxn id="254" idx="0"/>
          </p:cNvCxnSpPr>
          <p:nvPr/>
        </p:nvCxnSpPr>
        <p:spPr>
          <a:xfrm>
            <a:off x="660448" y="3334045"/>
            <a:ext cx="0" cy="2874280"/>
          </a:xfrm>
          <a:prstGeom prst="line">
            <a:avLst/>
          </a:prstGeom>
          <a:ln w="19050">
            <a:solidFill>
              <a:schemeClr val="bg1">
                <a:lumMod val="75000"/>
              </a:scheme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254" name="타원 253">
            <a:extLst>
              <a:ext uri="{FF2B5EF4-FFF2-40B4-BE49-F238E27FC236}">
                <a16:creationId xmlns:a16="http://schemas.microsoft.com/office/drawing/2014/main" id="{6F6E3E42-39CE-4E4B-A4CA-20E9B0045285}"/>
              </a:ext>
            </a:extLst>
          </p:cNvPr>
          <p:cNvSpPr/>
          <p:nvPr/>
        </p:nvSpPr>
        <p:spPr>
          <a:xfrm>
            <a:off x="632095" y="3334045"/>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55" name="타원 254">
            <a:extLst>
              <a:ext uri="{FF2B5EF4-FFF2-40B4-BE49-F238E27FC236}">
                <a16:creationId xmlns:a16="http://schemas.microsoft.com/office/drawing/2014/main" id="{9A47D843-3FB2-4EC3-8E6C-F5C10666DBB8}"/>
              </a:ext>
            </a:extLst>
          </p:cNvPr>
          <p:cNvSpPr/>
          <p:nvPr/>
        </p:nvSpPr>
        <p:spPr>
          <a:xfrm>
            <a:off x="632095" y="3540066"/>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56" name="타원 255">
            <a:extLst>
              <a:ext uri="{FF2B5EF4-FFF2-40B4-BE49-F238E27FC236}">
                <a16:creationId xmlns:a16="http://schemas.microsoft.com/office/drawing/2014/main" id="{812BFF1A-CCF7-4E9A-920E-F32C3F28D08D}"/>
              </a:ext>
            </a:extLst>
          </p:cNvPr>
          <p:cNvSpPr/>
          <p:nvPr/>
        </p:nvSpPr>
        <p:spPr>
          <a:xfrm>
            <a:off x="632095" y="3746088"/>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57" name="타원 256">
            <a:extLst>
              <a:ext uri="{FF2B5EF4-FFF2-40B4-BE49-F238E27FC236}">
                <a16:creationId xmlns:a16="http://schemas.microsoft.com/office/drawing/2014/main" id="{AA3F4B22-1E4D-4DC0-9DAF-2B44D9FD35D5}"/>
              </a:ext>
            </a:extLst>
          </p:cNvPr>
          <p:cNvSpPr/>
          <p:nvPr/>
        </p:nvSpPr>
        <p:spPr>
          <a:xfrm>
            <a:off x="632095" y="3952109"/>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58" name="타원 257">
            <a:extLst>
              <a:ext uri="{FF2B5EF4-FFF2-40B4-BE49-F238E27FC236}">
                <a16:creationId xmlns:a16="http://schemas.microsoft.com/office/drawing/2014/main" id="{7EF77406-5076-4000-A259-AF668E22BCEF}"/>
              </a:ext>
            </a:extLst>
          </p:cNvPr>
          <p:cNvSpPr/>
          <p:nvPr/>
        </p:nvSpPr>
        <p:spPr>
          <a:xfrm>
            <a:off x="632095" y="4364151"/>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59" name="타원 258">
            <a:extLst>
              <a:ext uri="{FF2B5EF4-FFF2-40B4-BE49-F238E27FC236}">
                <a16:creationId xmlns:a16="http://schemas.microsoft.com/office/drawing/2014/main" id="{8679678F-7F39-4E73-8431-3217E6C2B9B3}"/>
              </a:ext>
            </a:extLst>
          </p:cNvPr>
          <p:cNvSpPr/>
          <p:nvPr/>
        </p:nvSpPr>
        <p:spPr>
          <a:xfrm>
            <a:off x="632095" y="4570172"/>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0" name="타원 259">
            <a:extLst>
              <a:ext uri="{FF2B5EF4-FFF2-40B4-BE49-F238E27FC236}">
                <a16:creationId xmlns:a16="http://schemas.microsoft.com/office/drawing/2014/main" id="{F49E72E4-9612-4C05-AC4F-1854FE494DAA}"/>
              </a:ext>
            </a:extLst>
          </p:cNvPr>
          <p:cNvSpPr/>
          <p:nvPr/>
        </p:nvSpPr>
        <p:spPr>
          <a:xfrm>
            <a:off x="632095" y="4776193"/>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1" name="타원 260">
            <a:extLst>
              <a:ext uri="{FF2B5EF4-FFF2-40B4-BE49-F238E27FC236}">
                <a16:creationId xmlns:a16="http://schemas.microsoft.com/office/drawing/2014/main" id="{83131A8E-5DFE-4630-8C4B-AEB3A1F37686}"/>
              </a:ext>
            </a:extLst>
          </p:cNvPr>
          <p:cNvSpPr/>
          <p:nvPr/>
        </p:nvSpPr>
        <p:spPr>
          <a:xfrm>
            <a:off x="632095" y="4158130"/>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3" name="타원 262">
            <a:extLst>
              <a:ext uri="{FF2B5EF4-FFF2-40B4-BE49-F238E27FC236}">
                <a16:creationId xmlns:a16="http://schemas.microsoft.com/office/drawing/2014/main" id="{4C047C68-4E18-4A30-957A-8DB74CC12343}"/>
              </a:ext>
            </a:extLst>
          </p:cNvPr>
          <p:cNvSpPr/>
          <p:nvPr/>
        </p:nvSpPr>
        <p:spPr>
          <a:xfrm>
            <a:off x="632095" y="4982214"/>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4" name="타원 263">
            <a:extLst>
              <a:ext uri="{FF2B5EF4-FFF2-40B4-BE49-F238E27FC236}">
                <a16:creationId xmlns:a16="http://schemas.microsoft.com/office/drawing/2014/main" id="{636C7435-F2B1-44D9-ACC5-FC036BBA6CD9}"/>
              </a:ext>
            </a:extLst>
          </p:cNvPr>
          <p:cNvSpPr/>
          <p:nvPr/>
        </p:nvSpPr>
        <p:spPr>
          <a:xfrm>
            <a:off x="632095" y="5188236"/>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5" name="타원 264">
            <a:extLst>
              <a:ext uri="{FF2B5EF4-FFF2-40B4-BE49-F238E27FC236}">
                <a16:creationId xmlns:a16="http://schemas.microsoft.com/office/drawing/2014/main" id="{0C24F5D2-3342-4770-BF3C-1FEA40BF57F8}"/>
              </a:ext>
            </a:extLst>
          </p:cNvPr>
          <p:cNvSpPr/>
          <p:nvPr/>
        </p:nvSpPr>
        <p:spPr>
          <a:xfrm>
            <a:off x="632095" y="5394257"/>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66" name="타원 265">
            <a:extLst>
              <a:ext uri="{FF2B5EF4-FFF2-40B4-BE49-F238E27FC236}">
                <a16:creationId xmlns:a16="http://schemas.microsoft.com/office/drawing/2014/main" id="{9124C93A-CB55-40E4-A263-6948B13F0EB1}"/>
              </a:ext>
            </a:extLst>
          </p:cNvPr>
          <p:cNvSpPr/>
          <p:nvPr/>
        </p:nvSpPr>
        <p:spPr>
          <a:xfrm>
            <a:off x="632095" y="5600278"/>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72" name="타원 271">
            <a:extLst>
              <a:ext uri="{FF2B5EF4-FFF2-40B4-BE49-F238E27FC236}">
                <a16:creationId xmlns:a16="http://schemas.microsoft.com/office/drawing/2014/main" id="{0FB97593-F705-48C9-819A-23FEB1EA96AB}"/>
              </a:ext>
            </a:extLst>
          </p:cNvPr>
          <p:cNvSpPr/>
          <p:nvPr/>
        </p:nvSpPr>
        <p:spPr>
          <a:xfrm>
            <a:off x="632095" y="5806299"/>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73" name="타원 272">
            <a:extLst>
              <a:ext uri="{FF2B5EF4-FFF2-40B4-BE49-F238E27FC236}">
                <a16:creationId xmlns:a16="http://schemas.microsoft.com/office/drawing/2014/main" id="{57E63489-9FCF-4DE4-B53B-31FF54352A2E}"/>
              </a:ext>
            </a:extLst>
          </p:cNvPr>
          <p:cNvSpPr/>
          <p:nvPr/>
        </p:nvSpPr>
        <p:spPr>
          <a:xfrm>
            <a:off x="632095" y="6012322"/>
            <a:ext cx="56706" cy="58787"/>
          </a:xfrm>
          <a:prstGeom prst="ellipse">
            <a:avLst/>
          </a:prstGeom>
          <a:solidFill>
            <a:schemeClr val="bg1"/>
          </a:solidFill>
          <a:ln w="254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7" dirty="0">
              <a:latin typeface="Arial" panose="020B0604020202020204" pitchFamily="34" charset="0"/>
              <a:ea typeface="맑은 고딕" panose="020B0503020000020004" pitchFamily="50" charset="-127"/>
            </a:endParaRPr>
          </a:p>
        </p:txBody>
      </p:sp>
      <p:sp>
        <p:nvSpPr>
          <p:cNvPr id="278" name="직사각형 277">
            <a:extLst>
              <a:ext uri="{FF2B5EF4-FFF2-40B4-BE49-F238E27FC236}">
                <a16:creationId xmlns:a16="http://schemas.microsoft.com/office/drawing/2014/main" id="{6BDDC84E-E9A6-4089-93D5-C9713EEDF6C6}"/>
              </a:ext>
            </a:extLst>
          </p:cNvPr>
          <p:cNvSpPr/>
          <p:nvPr/>
        </p:nvSpPr>
        <p:spPr>
          <a:xfrm>
            <a:off x="593336" y="3065474"/>
            <a:ext cx="3746705" cy="20474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1413" tIns="51413" rIns="51413" bIns="51413"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연혁</a:t>
            </a:r>
          </a:p>
        </p:txBody>
      </p:sp>
      <p:sp>
        <p:nvSpPr>
          <p:cNvPr id="279" name="직사각형 278">
            <a:extLst>
              <a:ext uri="{FF2B5EF4-FFF2-40B4-BE49-F238E27FC236}">
                <a16:creationId xmlns:a16="http://schemas.microsoft.com/office/drawing/2014/main" id="{BC5B5198-0C99-4D42-881C-B3638C191DD2}"/>
              </a:ext>
            </a:extLst>
          </p:cNvPr>
          <p:cNvSpPr/>
          <p:nvPr/>
        </p:nvSpPr>
        <p:spPr>
          <a:xfrm>
            <a:off x="4499761" y="1064610"/>
            <a:ext cx="4729807" cy="20474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1413" tIns="51413" rIns="51413" bIns="51413"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조직도 </a:t>
            </a:r>
            <a:r>
              <a:rPr lang="en-US" altLang="ko-KR" sz="900" b="1" dirty="0">
                <a:solidFill>
                  <a:schemeClr val="bg1"/>
                </a:solidFill>
                <a:latin typeface="맑은 고딕" panose="020B0503020000020004" pitchFamily="50" charset="-127"/>
                <a:ea typeface="맑은 고딕" panose="020B0503020000020004" pitchFamily="50" charset="-127"/>
              </a:rPr>
              <a:t>(2021.06.14)</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285" name="직사각형 284">
            <a:extLst>
              <a:ext uri="{FF2B5EF4-FFF2-40B4-BE49-F238E27FC236}">
                <a16:creationId xmlns:a16="http://schemas.microsoft.com/office/drawing/2014/main" id="{18D2AB97-EE97-469E-ABB3-57A32ECA8FC1}"/>
              </a:ext>
            </a:extLst>
          </p:cNvPr>
          <p:cNvSpPr/>
          <p:nvPr/>
        </p:nvSpPr>
        <p:spPr>
          <a:xfrm>
            <a:off x="4499077" y="4371822"/>
            <a:ext cx="4729807" cy="204746"/>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1413" tIns="51413" rIns="51413" bIns="51413" rtlCol="0" anchor="ctr"/>
          <a:lstStyle/>
          <a:p>
            <a:pPr algn="ctr"/>
            <a:r>
              <a:rPr lang="ko-KR" altLang="en-US" sz="900" b="1" dirty="0">
                <a:solidFill>
                  <a:schemeClr val="bg1"/>
                </a:solidFill>
                <a:latin typeface="맑은 고딕" panose="020B0503020000020004" pitchFamily="50" charset="-127"/>
                <a:ea typeface="맑은 고딕" panose="020B0503020000020004" pitchFamily="50" charset="-127"/>
              </a:rPr>
              <a:t>주주구성 </a:t>
            </a:r>
            <a:r>
              <a:rPr lang="en-US" altLang="ko-KR" sz="900" b="1" dirty="0">
                <a:solidFill>
                  <a:schemeClr val="bg1"/>
                </a:solidFill>
                <a:latin typeface="맑은 고딕" panose="020B0503020000020004" pitchFamily="50" charset="-127"/>
                <a:ea typeface="맑은 고딕" panose="020B0503020000020004" pitchFamily="50" charset="-127"/>
              </a:rPr>
              <a:t>(2021.06)</a:t>
            </a:r>
            <a:endParaRPr lang="ko-KR" altLang="en-US" sz="900" b="1" dirty="0">
              <a:solidFill>
                <a:schemeClr val="bg1"/>
              </a:solidFill>
              <a:latin typeface="맑은 고딕" panose="020B0503020000020004" pitchFamily="50" charset="-127"/>
              <a:ea typeface="맑은 고딕" panose="020B0503020000020004" pitchFamily="50" charset="-127"/>
            </a:endParaRPr>
          </a:p>
        </p:txBody>
      </p:sp>
      <p:sp>
        <p:nvSpPr>
          <p:cNvPr id="107" name="Text Placeholder 3">
            <a:extLst>
              <a:ext uri="{FF2B5EF4-FFF2-40B4-BE49-F238E27FC236}">
                <a16:creationId xmlns:a16="http://schemas.microsoft.com/office/drawing/2014/main" id="{A38D3298-4C8C-4072-B33D-6C11A9A3C738}"/>
              </a:ext>
            </a:extLst>
          </p:cNvPr>
          <p:cNvSpPr txBox="1">
            <a:spLocks/>
          </p:cNvSpPr>
          <p:nvPr/>
        </p:nvSpPr>
        <p:spPr>
          <a:xfrm>
            <a:off x="518495" y="62208"/>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349267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bwMode="gray">
          <a:xfrm>
            <a:off x="415636" y="132553"/>
            <a:ext cx="9077498" cy="576064"/>
          </a:xfrm>
          <a:prstGeom prst="rect">
            <a:avLst/>
          </a:prstGeom>
        </p:spPr>
        <p:txBody>
          <a:bodyPr vert="horz" lIns="0" tIns="0" rIns="0" bIns="0" rtlCol="0" anchor="ctr" anchorCtr="0">
            <a:noAutofit/>
          </a:bodyPr>
          <a:lstStyle>
            <a:lvl1pPr algn="l" defTabSz="914400" rtl="0" eaLnBrk="1" latinLnBrk="1" hangingPunct="1">
              <a:lnSpc>
                <a:spcPct val="70000"/>
              </a:lnSpc>
              <a:spcBef>
                <a:spcPct val="0"/>
              </a:spcBef>
              <a:buNone/>
              <a:defRPr sz="3800" kern="1200">
                <a:solidFill>
                  <a:schemeClr val="tx2"/>
                </a:solidFill>
                <a:latin typeface="+mj-lt"/>
                <a:ea typeface="+mj-ea"/>
                <a:cs typeface="+mj-cs"/>
              </a:defRPr>
            </a:lvl1pPr>
          </a:lstStyle>
          <a:p>
            <a:pPr marL="266700" indent="-266700">
              <a:lnSpc>
                <a:spcPct val="100000"/>
              </a:lnSpc>
            </a:pPr>
            <a:r>
              <a:rPr lang="en-US" altLang="ko-KR" sz="3000" b="1" dirty="0">
                <a:solidFill>
                  <a:srgbClr val="00338D"/>
                </a:solidFill>
                <a:latin typeface="KPMG Extralight"/>
                <a:cs typeface="KPMG Extralight"/>
              </a:rPr>
              <a:t>Business overview</a:t>
            </a:r>
          </a:p>
        </p:txBody>
      </p:sp>
      <p:sp>
        <p:nvSpPr>
          <p:cNvPr id="3" name="TextBox 2">
            <a:extLst>
              <a:ext uri="{FF2B5EF4-FFF2-40B4-BE49-F238E27FC236}">
                <a16:creationId xmlns:a16="http://schemas.microsoft.com/office/drawing/2014/main" id="{F56EFF81-320F-4DA8-85B0-55F06EE422C5}"/>
              </a:ext>
            </a:extLst>
          </p:cNvPr>
          <p:cNvSpPr txBox="1"/>
          <p:nvPr/>
        </p:nvSpPr>
        <p:spPr>
          <a:xfrm>
            <a:off x="486889" y="1257100"/>
            <a:ext cx="2884535" cy="4823476"/>
          </a:xfrm>
          <a:prstGeom prst="rect">
            <a:avLst/>
          </a:prstGeom>
          <a:ln w="6350">
            <a:solidFill>
              <a:srgbClr val="0091DA"/>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144000" tIns="54610" rIns="54610" bIns="54610" rtlCol="0" anchor="t">
            <a:noAutofit/>
          </a:bodyPr>
          <a:lstStyle/>
          <a:p>
            <a:pPr marL="92075" indent="-92075">
              <a:spcAft>
                <a:spcPts val="600"/>
              </a:spcAft>
              <a:buFont typeface="Wingdings" panose="05000000000000000000" pitchFamily="2" charset="2"/>
              <a:buChar char="§"/>
            </a:pPr>
            <a:r>
              <a:rPr lang="ko-KR" altLang="en-US" sz="800" b="1" dirty="0">
                <a:solidFill>
                  <a:srgbClr val="00338D"/>
                </a:solidFill>
              </a:rPr>
              <a:t>주요 판매제품</a:t>
            </a:r>
            <a:r>
              <a:rPr lang="en-US" altLang="ko-KR" sz="800" b="1" dirty="0">
                <a:solidFill>
                  <a:srgbClr val="00338D"/>
                </a:solidFill>
              </a:rPr>
              <a:t> : </a:t>
            </a:r>
            <a:r>
              <a:rPr lang="ko-KR" altLang="en-US" sz="800" b="1" dirty="0">
                <a:solidFill>
                  <a:srgbClr val="00338D"/>
                </a:solidFill>
              </a:rPr>
              <a:t>동물질병진단키트</a:t>
            </a:r>
            <a:endParaRPr lang="en-US" altLang="ko-KR" sz="8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a:p>
            <a:pPr>
              <a:spcAft>
                <a:spcPts val="600"/>
              </a:spcAft>
            </a:pPr>
            <a:endParaRPr lang="en-US" altLang="ko-KR" sz="700" b="1" dirty="0">
              <a:solidFill>
                <a:srgbClr val="00338D"/>
              </a:solidFill>
            </a:endParaRPr>
          </a:p>
          <a:p>
            <a:pPr marL="92075" indent="-92075">
              <a:spcAft>
                <a:spcPts val="600"/>
              </a:spcAft>
              <a:buFont typeface="Wingdings" panose="05000000000000000000" pitchFamily="2" charset="2"/>
              <a:buChar char="§"/>
            </a:pPr>
            <a:r>
              <a:rPr lang="ko-KR" altLang="en-US" sz="800" b="1" dirty="0">
                <a:solidFill>
                  <a:srgbClr val="00338D"/>
                </a:solidFill>
              </a:rPr>
              <a:t>매출 구성</a:t>
            </a:r>
            <a:r>
              <a:rPr lang="en-US" altLang="ko-KR" sz="800" b="1" dirty="0">
                <a:solidFill>
                  <a:srgbClr val="00338D"/>
                </a:solidFill>
              </a:rPr>
              <a:t>(</a:t>
            </a:r>
            <a:r>
              <a:rPr lang="ko-KR" altLang="en-US" sz="800" b="1" dirty="0">
                <a:solidFill>
                  <a:srgbClr val="00338D"/>
                </a:solidFill>
              </a:rPr>
              <a:t>품목별</a:t>
            </a:r>
            <a:r>
              <a:rPr lang="en-US" altLang="ko-KR" sz="800" b="1" dirty="0">
                <a:solidFill>
                  <a:srgbClr val="00338D"/>
                </a:solidFill>
              </a:rPr>
              <a:t>, 2021</a:t>
            </a:r>
            <a:r>
              <a:rPr lang="ko-KR" altLang="en-US" sz="800" b="1" dirty="0">
                <a:solidFill>
                  <a:srgbClr val="00338D"/>
                </a:solidFill>
              </a:rPr>
              <a:t>년 </a:t>
            </a:r>
            <a:r>
              <a:rPr lang="en-US" altLang="ko-KR" sz="800" b="1" dirty="0">
                <a:solidFill>
                  <a:srgbClr val="00338D"/>
                </a:solidFill>
              </a:rPr>
              <a:t>6</a:t>
            </a:r>
            <a:r>
              <a:rPr lang="ko-KR" altLang="en-US" sz="800" b="1" dirty="0">
                <a:solidFill>
                  <a:srgbClr val="00338D"/>
                </a:solidFill>
              </a:rPr>
              <a:t>월 </a:t>
            </a:r>
            <a:r>
              <a:rPr lang="en-US" altLang="ko-KR" sz="800" b="1" dirty="0">
                <a:solidFill>
                  <a:srgbClr val="00338D"/>
                </a:solidFill>
              </a:rPr>
              <a:t>LTM</a:t>
            </a:r>
            <a:r>
              <a:rPr lang="ko-KR" altLang="en-US" sz="800" b="1" dirty="0">
                <a:solidFill>
                  <a:srgbClr val="00338D"/>
                </a:solidFill>
              </a:rPr>
              <a:t>기준</a:t>
            </a:r>
            <a:r>
              <a:rPr lang="en-US" altLang="ko-KR" sz="800" b="1" dirty="0">
                <a:solidFill>
                  <a:srgbClr val="00338D"/>
                </a:solidFill>
              </a:rPr>
              <a:t>)</a:t>
            </a:r>
          </a:p>
          <a:p>
            <a:pPr marL="92075" indent="-92075">
              <a:spcAft>
                <a:spcPts val="600"/>
              </a:spcAft>
              <a:buFont typeface="Wingdings" panose="05000000000000000000" pitchFamily="2" charset="2"/>
              <a:buChar char="§"/>
            </a:pPr>
            <a:endParaRPr lang="en-US" altLang="ko-KR" sz="800" b="1" dirty="0">
              <a:solidFill>
                <a:srgbClr val="00338D"/>
              </a:solidFill>
            </a:endParaRPr>
          </a:p>
          <a:p>
            <a:pPr marL="92075" indent="-92075">
              <a:spcAft>
                <a:spcPts val="600"/>
              </a:spcAft>
              <a:buFont typeface="Wingdings" panose="05000000000000000000" pitchFamily="2" charset="2"/>
              <a:buChar char="§"/>
            </a:pPr>
            <a:endParaRPr lang="en-US" altLang="ko-KR" sz="800" b="1" dirty="0">
              <a:solidFill>
                <a:srgbClr val="00338D"/>
              </a:solidFill>
            </a:endParaRPr>
          </a:p>
          <a:p>
            <a:pPr marL="92075" indent="-92075">
              <a:spcAft>
                <a:spcPts val="600"/>
              </a:spcAft>
              <a:buFont typeface="Wingdings" panose="05000000000000000000" pitchFamily="2" charset="2"/>
              <a:buChar char="§"/>
            </a:pPr>
            <a:endParaRPr lang="en-US" altLang="ko-KR" sz="700" dirty="0">
              <a:solidFill>
                <a:srgbClr val="00338D"/>
              </a:solidFill>
            </a:endParaRPr>
          </a:p>
          <a:p>
            <a:pPr marL="92075" indent="-92075">
              <a:spcAft>
                <a:spcPts val="600"/>
              </a:spcAft>
              <a:buFont typeface="Wingdings" panose="05000000000000000000" pitchFamily="2" charset="2"/>
              <a:buChar char="§"/>
            </a:pPr>
            <a:endParaRPr lang="en-US" altLang="ko-KR" sz="700" dirty="0">
              <a:solidFill>
                <a:srgbClr val="00338D"/>
              </a:solidFill>
            </a:endParaRPr>
          </a:p>
          <a:p>
            <a:pPr>
              <a:spcAft>
                <a:spcPts val="600"/>
              </a:spcAft>
            </a:pPr>
            <a:endParaRPr lang="en-US" altLang="ko-KR" sz="700" dirty="0">
              <a:solidFill>
                <a:srgbClr val="00338D"/>
              </a:solidFill>
            </a:endParaRPr>
          </a:p>
          <a:p>
            <a:pPr>
              <a:spcAft>
                <a:spcPts val="600"/>
              </a:spcAft>
            </a:pPr>
            <a:endParaRPr lang="en-US" altLang="ko-KR" sz="700" dirty="0">
              <a:solidFill>
                <a:srgbClr val="00338D"/>
              </a:solidFill>
            </a:endParaRPr>
          </a:p>
          <a:p>
            <a:pPr marL="92075" indent="-92075">
              <a:spcAft>
                <a:spcPts val="600"/>
              </a:spcAft>
              <a:buFont typeface="Wingdings" panose="05000000000000000000" pitchFamily="2" charset="2"/>
              <a:buChar char="§"/>
            </a:pPr>
            <a:r>
              <a:rPr lang="ko-KR" altLang="en-US" sz="800" b="1" dirty="0">
                <a:solidFill>
                  <a:srgbClr val="00338D"/>
                </a:solidFill>
              </a:rPr>
              <a:t>매출 구성</a:t>
            </a:r>
            <a:r>
              <a:rPr lang="en-US" altLang="ko-KR" sz="800" b="1" dirty="0">
                <a:solidFill>
                  <a:srgbClr val="00338D"/>
                </a:solidFill>
              </a:rPr>
              <a:t>(</a:t>
            </a:r>
            <a:r>
              <a:rPr lang="ko-KR" altLang="en-US" sz="800" b="1" dirty="0">
                <a:solidFill>
                  <a:srgbClr val="00338D"/>
                </a:solidFill>
              </a:rPr>
              <a:t>국가별</a:t>
            </a:r>
            <a:r>
              <a:rPr lang="en-US" altLang="ko-KR" sz="800" b="1" dirty="0">
                <a:solidFill>
                  <a:srgbClr val="00338D"/>
                </a:solidFill>
              </a:rPr>
              <a:t>, 2021</a:t>
            </a:r>
            <a:r>
              <a:rPr lang="ko-KR" altLang="en-US" sz="800" b="1" dirty="0">
                <a:solidFill>
                  <a:srgbClr val="00338D"/>
                </a:solidFill>
              </a:rPr>
              <a:t>년 </a:t>
            </a:r>
            <a:r>
              <a:rPr lang="en-US" altLang="ko-KR" sz="800" b="1" dirty="0">
                <a:solidFill>
                  <a:srgbClr val="00338D"/>
                </a:solidFill>
              </a:rPr>
              <a:t>6</a:t>
            </a:r>
            <a:r>
              <a:rPr lang="ko-KR" altLang="en-US" sz="800" b="1" dirty="0">
                <a:solidFill>
                  <a:srgbClr val="00338D"/>
                </a:solidFill>
              </a:rPr>
              <a:t>월 </a:t>
            </a:r>
            <a:r>
              <a:rPr lang="en-US" altLang="ko-KR" sz="800" b="1" dirty="0">
                <a:solidFill>
                  <a:srgbClr val="00338D"/>
                </a:solidFill>
              </a:rPr>
              <a:t>LTM</a:t>
            </a:r>
            <a:r>
              <a:rPr lang="ko-KR" altLang="en-US" sz="800" b="1" dirty="0">
                <a:solidFill>
                  <a:srgbClr val="00338D"/>
                </a:solidFill>
              </a:rPr>
              <a:t>기준</a:t>
            </a:r>
            <a:r>
              <a:rPr lang="en-US" altLang="ko-KR" sz="800" b="1" dirty="0">
                <a:solidFill>
                  <a:srgbClr val="00338D"/>
                </a:solidFill>
              </a:rPr>
              <a:t>)</a:t>
            </a:r>
          </a:p>
          <a:p>
            <a:pPr marL="92075" indent="-92075">
              <a:spcAft>
                <a:spcPts val="600"/>
              </a:spcAft>
              <a:buFont typeface="Wingdings" panose="05000000000000000000" pitchFamily="2" charset="2"/>
              <a:buChar char="§"/>
            </a:pPr>
            <a:endParaRPr lang="en-US" altLang="ko-KR" sz="8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a:p>
            <a:pPr>
              <a:spcAft>
                <a:spcPts val="600"/>
              </a:spcAft>
            </a:pPr>
            <a:endParaRPr lang="en-US" altLang="ko-KR" sz="700" b="1" dirty="0">
              <a:solidFill>
                <a:srgbClr val="00338D"/>
              </a:solidFill>
            </a:endParaRPr>
          </a:p>
          <a:p>
            <a:pPr>
              <a:spcAft>
                <a:spcPts val="600"/>
              </a:spcAft>
            </a:pPr>
            <a:endParaRPr lang="en-US" altLang="ko-KR" sz="700" b="1" dirty="0">
              <a:solidFill>
                <a:srgbClr val="00338D"/>
              </a:solidFill>
            </a:endParaRPr>
          </a:p>
          <a:p>
            <a:pPr marL="92075" indent="-92075">
              <a:spcAft>
                <a:spcPts val="600"/>
              </a:spcAft>
              <a:buFont typeface="Wingdings" panose="05000000000000000000" pitchFamily="2" charset="2"/>
              <a:buChar char="§"/>
            </a:pPr>
            <a:r>
              <a:rPr lang="ko-KR" altLang="en-US" sz="800" b="1" dirty="0">
                <a:solidFill>
                  <a:srgbClr val="00338D"/>
                </a:solidFill>
              </a:rPr>
              <a:t>매출 구성</a:t>
            </a:r>
            <a:r>
              <a:rPr lang="en-US" altLang="ko-KR" sz="800" b="1" dirty="0">
                <a:solidFill>
                  <a:srgbClr val="00338D"/>
                </a:solidFill>
              </a:rPr>
              <a:t>(</a:t>
            </a:r>
            <a:r>
              <a:rPr lang="ko-KR" altLang="en-US" sz="800" b="1" dirty="0" err="1">
                <a:solidFill>
                  <a:srgbClr val="00338D"/>
                </a:solidFill>
              </a:rPr>
              <a:t>질환별</a:t>
            </a:r>
            <a:r>
              <a:rPr lang="en-US" altLang="ko-KR" sz="800" b="1" dirty="0">
                <a:solidFill>
                  <a:srgbClr val="00338D"/>
                </a:solidFill>
              </a:rPr>
              <a:t>, 2021</a:t>
            </a:r>
            <a:r>
              <a:rPr lang="ko-KR" altLang="en-US" sz="800" b="1" dirty="0">
                <a:solidFill>
                  <a:srgbClr val="00338D"/>
                </a:solidFill>
              </a:rPr>
              <a:t>년 </a:t>
            </a:r>
            <a:r>
              <a:rPr lang="en-US" altLang="ko-KR" sz="800" b="1" dirty="0">
                <a:solidFill>
                  <a:srgbClr val="00338D"/>
                </a:solidFill>
              </a:rPr>
              <a:t>6</a:t>
            </a:r>
            <a:r>
              <a:rPr lang="ko-KR" altLang="en-US" sz="800" b="1" dirty="0">
                <a:solidFill>
                  <a:srgbClr val="00338D"/>
                </a:solidFill>
              </a:rPr>
              <a:t>월 </a:t>
            </a:r>
            <a:r>
              <a:rPr lang="en-US" altLang="ko-KR" sz="800" b="1" dirty="0">
                <a:solidFill>
                  <a:srgbClr val="00338D"/>
                </a:solidFill>
              </a:rPr>
              <a:t>LTM</a:t>
            </a:r>
            <a:r>
              <a:rPr lang="ko-KR" altLang="en-US" sz="800" b="1" dirty="0">
                <a:solidFill>
                  <a:srgbClr val="00338D"/>
                </a:solidFill>
              </a:rPr>
              <a:t>기준</a:t>
            </a:r>
            <a:r>
              <a:rPr lang="en-US" altLang="ko-KR" sz="800" b="1" dirty="0">
                <a:solidFill>
                  <a:srgbClr val="00338D"/>
                </a:solidFill>
              </a:rPr>
              <a:t>)</a:t>
            </a:r>
            <a:endParaRPr lang="en-US" altLang="ko-KR" sz="700" b="1" dirty="0">
              <a:solidFill>
                <a:srgbClr val="00338D"/>
              </a:solidFill>
            </a:endParaRPr>
          </a:p>
          <a:p>
            <a:pPr marL="92075" indent="-92075">
              <a:spcAft>
                <a:spcPts val="600"/>
              </a:spcAft>
              <a:buFont typeface="Wingdings" panose="05000000000000000000" pitchFamily="2" charset="2"/>
              <a:buChar char="§"/>
            </a:pPr>
            <a:endParaRPr lang="en-US" altLang="ko-KR" sz="700" b="1" dirty="0">
              <a:solidFill>
                <a:srgbClr val="00338D"/>
              </a:solidFill>
            </a:endParaRPr>
          </a:p>
        </p:txBody>
      </p:sp>
      <p:sp>
        <p:nvSpPr>
          <p:cNvPr id="17" name="Text Box 51">
            <a:extLst>
              <a:ext uri="{FF2B5EF4-FFF2-40B4-BE49-F238E27FC236}">
                <a16:creationId xmlns:a16="http://schemas.microsoft.com/office/drawing/2014/main" id="{93212998-3C49-4DFC-99F6-48D48F0DFE50}"/>
              </a:ext>
            </a:extLst>
          </p:cNvPr>
          <p:cNvSpPr txBox="1">
            <a:spLocks noChangeArrowheads="1"/>
          </p:cNvSpPr>
          <p:nvPr/>
        </p:nvSpPr>
        <p:spPr bwMode="auto">
          <a:xfrm>
            <a:off x="446624" y="6080576"/>
            <a:ext cx="6091751" cy="225945"/>
          </a:xfrm>
          <a:prstGeom prst="rect">
            <a:avLst/>
          </a:prstGeom>
          <a:noFill/>
          <a:ln w="6350">
            <a:noFill/>
            <a:miter lim="800000"/>
            <a:headEnd/>
            <a:tailEnd/>
          </a:ln>
        </p:spPr>
        <p:txBody>
          <a:bodyPr wrap="square" lIns="7200" tIns="7200" rIns="7200" bIns="7200" anchor="ctr" anchorCtr="0">
            <a:spAutoFit/>
          </a:bodyPr>
          <a:lstStyle/>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Source</a:t>
            </a:r>
            <a:r>
              <a:rPr lang="en-US" altLang="ko-KR" sz="600" i="1">
                <a:solidFill>
                  <a:srgbClr val="00338D"/>
                </a:solidFill>
                <a:latin typeface="Arial" panose="020B0604020202020204" pitchFamily="34" charset="0"/>
                <a:cs typeface="Arial" panose="020B0604020202020204" pitchFamily="34" charset="0"/>
              </a:rPr>
              <a:t>:  </a:t>
            </a:r>
            <a:r>
              <a:rPr lang="ko-KR" altLang="en-US" sz="600" i="1">
                <a:solidFill>
                  <a:srgbClr val="00338D"/>
                </a:solidFill>
                <a:latin typeface="Arial" panose="020B0604020202020204" pitchFamily="34" charset="0"/>
                <a:cs typeface="Arial" panose="020B0604020202020204" pitchFamily="34" charset="0"/>
              </a:rPr>
              <a:t>회사 제공 자료</a:t>
            </a:r>
            <a:endParaRPr lang="en-US" altLang="ko-KR" sz="600" i="1" dirty="0">
              <a:solidFill>
                <a:srgbClr val="00338D"/>
              </a:solidFill>
              <a:latin typeface="Arial" panose="020B0604020202020204" pitchFamily="34" charset="0"/>
              <a:cs typeface="Arial" panose="020B0604020202020204" pitchFamily="34" charset="0"/>
            </a:endParaRPr>
          </a:p>
          <a:p>
            <a:pPr marL="476250" indent="-476250" defTabSz="762000">
              <a:lnSpc>
                <a:spcPct val="120000"/>
              </a:lnSpc>
              <a:spcBef>
                <a:spcPts val="0"/>
              </a:spcBef>
              <a:tabLst>
                <a:tab pos="676275" algn="l"/>
              </a:tabLst>
            </a:pPr>
            <a:r>
              <a:rPr lang="en-US" altLang="ko-KR" sz="600" i="1" dirty="0">
                <a:solidFill>
                  <a:srgbClr val="00338D"/>
                </a:solidFill>
                <a:latin typeface="Arial" panose="020B0604020202020204" pitchFamily="34" charset="0"/>
                <a:cs typeface="Arial" panose="020B0604020202020204" pitchFamily="34" charset="0"/>
              </a:rPr>
              <a:t>Note : </a:t>
            </a:r>
            <a:r>
              <a:rPr lang="ko-KR" altLang="en-US" sz="600" i="1" dirty="0">
                <a:solidFill>
                  <a:srgbClr val="00338D"/>
                </a:solidFill>
                <a:latin typeface="Arial" panose="020B0604020202020204" pitchFamily="34" charset="0"/>
                <a:cs typeface="Arial" panose="020B0604020202020204" pitchFamily="34" charset="0"/>
              </a:rPr>
              <a:t>제품제조원가의 경우 재공품 변동액을 제외한 </a:t>
            </a:r>
            <a:r>
              <a:rPr lang="ko-KR" altLang="en-US" sz="600" i="1">
                <a:solidFill>
                  <a:srgbClr val="00338D"/>
                </a:solidFill>
                <a:latin typeface="Arial" panose="020B0604020202020204" pitchFamily="34" charset="0"/>
                <a:cs typeface="Arial" panose="020B0604020202020204" pitchFamily="34" charset="0"/>
              </a:rPr>
              <a:t>총 제조비용임</a:t>
            </a:r>
            <a:r>
              <a:rPr lang="en-US" altLang="ko-KR" sz="600" i="1">
                <a:solidFill>
                  <a:srgbClr val="00338D"/>
                </a:solidFill>
                <a:latin typeface="Arial" panose="020B0604020202020204" pitchFamily="34" charset="0"/>
                <a:cs typeface="Arial" panose="020B0604020202020204" pitchFamily="34" charset="0"/>
              </a:rPr>
              <a:t>.</a:t>
            </a:r>
            <a:endParaRPr lang="en-US" altLang="ko-KR" sz="600" i="1" dirty="0">
              <a:solidFill>
                <a:srgbClr val="00338D"/>
              </a:solidFill>
              <a:latin typeface="Arial" panose="020B0604020202020204" pitchFamily="34" charset="0"/>
              <a:cs typeface="Arial" panose="020B0604020202020204" pitchFamily="34" charset="0"/>
            </a:endParaRPr>
          </a:p>
        </p:txBody>
      </p:sp>
      <p:sp>
        <p:nvSpPr>
          <p:cNvPr id="24" name="AutoShape 10">
            <a:extLst>
              <a:ext uri="{FF2B5EF4-FFF2-40B4-BE49-F238E27FC236}">
                <a16:creationId xmlns:a16="http://schemas.microsoft.com/office/drawing/2014/main" id="{AA5AFB7B-BB0B-4B32-A683-FCD438E3DFDD}"/>
              </a:ext>
            </a:extLst>
          </p:cNvPr>
          <p:cNvSpPr>
            <a:spLocks noChangeArrowheads="1"/>
          </p:cNvSpPr>
          <p:nvPr/>
        </p:nvSpPr>
        <p:spPr bwMode="gray">
          <a:xfrm>
            <a:off x="483188" y="875802"/>
            <a:ext cx="2884535" cy="326136"/>
          </a:xfrm>
          <a:prstGeom prst="chevron">
            <a:avLst>
              <a:gd name="adj" fmla="val 30208"/>
            </a:avLst>
          </a:prstGeom>
          <a:solidFill>
            <a:srgbClr val="0091DA"/>
          </a:solidFill>
          <a:ln w="6350" algn="ctr">
            <a:solidFill>
              <a:srgbClr val="0091DA"/>
            </a:solidFill>
            <a:miter lim="800000"/>
            <a:headEnd/>
            <a:tailEnd/>
          </a:ln>
        </p:spPr>
        <p:txBody>
          <a:bodyPr wrap="square" lIns="0" tIns="0" rIns="0" bIns="0" anchor="ctr"/>
          <a:lstStyle/>
          <a:p>
            <a:pPr algn="ctr" eaLnBrk="0" hangingPunct="0"/>
            <a:r>
              <a:rPr lang="en-US" sz="800" b="1" dirty="0">
                <a:solidFill>
                  <a:prstClr val="white"/>
                </a:solidFill>
              </a:rPr>
              <a:t>Sales</a:t>
            </a:r>
            <a:endParaRPr lang="de-DE" sz="800" dirty="0">
              <a:solidFill>
                <a:srgbClr val="000000"/>
              </a:solidFill>
            </a:endParaRPr>
          </a:p>
        </p:txBody>
      </p:sp>
      <p:sp>
        <p:nvSpPr>
          <p:cNvPr id="50" name="모서리가 둥근 직사각형 193">
            <a:extLst>
              <a:ext uri="{FF2B5EF4-FFF2-40B4-BE49-F238E27FC236}">
                <a16:creationId xmlns:a16="http://schemas.microsoft.com/office/drawing/2014/main" id="{DD50AC02-A235-40A6-9387-6A1578987426}"/>
              </a:ext>
            </a:extLst>
          </p:cNvPr>
          <p:cNvSpPr/>
          <p:nvPr/>
        </p:nvSpPr>
        <p:spPr>
          <a:xfrm>
            <a:off x="588755" y="2423478"/>
            <a:ext cx="2701182" cy="1060251"/>
          </a:xfrm>
          <a:prstGeom prst="roundRect">
            <a:avLst/>
          </a:prstGeom>
          <a:noFill/>
          <a:ln w="6350">
            <a:solidFill>
              <a:srgbClr val="0091D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sp>
        <p:nvSpPr>
          <p:cNvPr id="51" name="Rectangle 1691">
            <a:extLst>
              <a:ext uri="{FF2B5EF4-FFF2-40B4-BE49-F238E27FC236}">
                <a16:creationId xmlns:a16="http://schemas.microsoft.com/office/drawing/2014/main" id="{1FB09F02-64D0-4A9C-8FE5-0C34E6433826}"/>
              </a:ext>
            </a:extLst>
          </p:cNvPr>
          <p:cNvSpPr>
            <a:spLocks noChangeArrowheads="1"/>
          </p:cNvSpPr>
          <p:nvPr/>
        </p:nvSpPr>
        <p:spPr bwMode="auto">
          <a:xfrm>
            <a:off x="1490420" y="2402335"/>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52" name="Rechteck 3">
            <a:extLst>
              <a:ext uri="{FF2B5EF4-FFF2-40B4-BE49-F238E27FC236}">
                <a16:creationId xmlns:a16="http://schemas.microsoft.com/office/drawing/2014/main" id="{C32C7C36-E1E8-491F-81A7-F78AD3CAB713}"/>
              </a:ext>
            </a:extLst>
          </p:cNvPr>
          <p:cNvSpPr>
            <a:spLocks noChangeArrowheads="1"/>
          </p:cNvSpPr>
          <p:nvPr/>
        </p:nvSpPr>
        <p:spPr bwMode="gray">
          <a:xfrm>
            <a:off x="1560923" y="258150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5,037</a:t>
            </a:r>
          </a:p>
        </p:txBody>
      </p:sp>
      <p:sp>
        <p:nvSpPr>
          <p:cNvPr id="53" name="Rechteck 3">
            <a:extLst>
              <a:ext uri="{FF2B5EF4-FFF2-40B4-BE49-F238E27FC236}">
                <a16:creationId xmlns:a16="http://schemas.microsoft.com/office/drawing/2014/main" id="{D897CCEB-525C-4E89-994C-907431FDCEEA}"/>
              </a:ext>
            </a:extLst>
          </p:cNvPr>
          <p:cNvSpPr>
            <a:spLocks noChangeArrowheads="1"/>
          </p:cNvSpPr>
          <p:nvPr/>
        </p:nvSpPr>
        <p:spPr bwMode="gray">
          <a:xfrm>
            <a:off x="2162531" y="258150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a:t>40.1%</a:t>
            </a:r>
            <a:endParaRPr lang="en-GB" sz="700" i="1" dirty="0"/>
          </a:p>
        </p:txBody>
      </p:sp>
      <p:sp>
        <p:nvSpPr>
          <p:cNvPr id="54" name="Rechteck 3">
            <a:extLst>
              <a:ext uri="{FF2B5EF4-FFF2-40B4-BE49-F238E27FC236}">
                <a16:creationId xmlns:a16="http://schemas.microsoft.com/office/drawing/2014/main" id="{A2B49BE3-7BA4-4876-947A-C7913BAD0D29}"/>
              </a:ext>
            </a:extLst>
          </p:cNvPr>
          <p:cNvSpPr>
            <a:spLocks noChangeArrowheads="1"/>
          </p:cNvSpPr>
          <p:nvPr/>
        </p:nvSpPr>
        <p:spPr bwMode="gray">
          <a:xfrm>
            <a:off x="657091" y="2862104"/>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en-GB" sz="700" b="1" dirty="0">
                <a:solidFill>
                  <a:srgbClr val="FFFFFF"/>
                </a:solidFill>
              </a:rPr>
              <a:t>Rapid kit</a:t>
            </a:r>
          </a:p>
        </p:txBody>
      </p:sp>
      <p:sp>
        <p:nvSpPr>
          <p:cNvPr id="55" name="Rechteck 3">
            <a:extLst>
              <a:ext uri="{FF2B5EF4-FFF2-40B4-BE49-F238E27FC236}">
                <a16:creationId xmlns:a16="http://schemas.microsoft.com/office/drawing/2014/main" id="{C9353D53-4F09-47ED-97D8-6E94B66799C7}"/>
              </a:ext>
            </a:extLst>
          </p:cNvPr>
          <p:cNvSpPr>
            <a:spLocks noChangeArrowheads="1"/>
          </p:cNvSpPr>
          <p:nvPr/>
        </p:nvSpPr>
        <p:spPr bwMode="gray">
          <a:xfrm>
            <a:off x="657091" y="2720005"/>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en-US" sz="700" b="1" dirty="0">
                <a:solidFill>
                  <a:srgbClr val="FFFFFF"/>
                </a:solidFill>
              </a:rPr>
              <a:t>PCR</a:t>
            </a:r>
            <a:endParaRPr lang="en-GB" sz="700" b="1" dirty="0">
              <a:solidFill>
                <a:srgbClr val="FFFFFF"/>
              </a:solidFill>
            </a:endParaRPr>
          </a:p>
        </p:txBody>
      </p:sp>
      <p:sp>
        <p:nvSpPr>
          <p:cNvPr id="56" name="Rechteck 3">
            <a:extLst>
              <a:ext uri="{FF2B5EF4-FFF2-40B4-BE49-F238E27FC236}">
                <a16:creationId xmlns:a16="http://schemas.microsoft.com/office/drawing/2014/main" id="{EDF4C27F-E605-4DE1-BBC2-2868337E8F58}"/>
              </a:ext>
            </a:extLst>
          </p:cNvPr>
          <p:cNvSpPr>
            <a:spLocks noChangeArrowheads="1"/>
          </p:cNvSpPr>
          <p:nvPr/>
        </p:nvSpPr>
        <p:spPr bwMode="gray">
          <a:xfrm>
            <a:off x="657091" y="3004203"/>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en-US" sz="700" b="1" dirty="0">
                <a:solidFill>
                  <a:srgbClr val="FFFFFF"/>
                </a:solidFill>
              </a:rPr>
              <a:t>Biologicals</a:t>
            </a:r>
            <a:endParaRPr lang="en-GB" sz="700" b="1" dirty="0">
              <a:solidFill>
                <a:srgbClr val="FFFFFF"/>
              </a:solidFill>
            </a:endParaRPr>
          </a:p>
        </p:txBody>
      </p:sp>
      <p:sp>
        <p:nvSpPr>
          <p:cNvPr id="57" name="Rechteck 3">
            <a:extLst>
              <a:ext uri="{FF2B5EF4-FFF2-40B4-BE49-F238E27FC236}">
                <a16:creationId xmlns:a16="http://schemas.microsoft.com/office/drawing/2014/main" id="{D5144708-4710-4C1E-95C2-896AA8FE80EA}"/>
              </a:ext>
            </a:extLst>
          </p:cNvPr>
          <p:cNvSpPr>
            <a:spLocks noChangeArrowheads="1"/>
          </p:cNvSpPr>
          <p:nvPr/>
        </p:nvSpPr>
        <p:spPr bwMode="gray">
          <a:xfrm>
            <a:off x="657091" y="2577906"/>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en-US" sz="700" b="1" dirty="0">
                <a:solidFill>
                  <a:srgbClr val="FFFFFF"/>
                </a:solidFill>
              </a:rPr>
              <a:t>ELISA</a:t>
            </a:r>
            <a:endParaRPr lang="en-GB" sz="800" b="1" dirty="0">
              <a:solidFill>
                <a:srgbClr val="FFFFFF"/>
              </a:solidFill>
            </a:endParaRPr>
          </a:p>
        </p:txBody>
      </p:sp>
      <p:sp>
        <p:nvSpPr>
          <p:cNvPr id="58" name="Rechteck 3">
            <a:extLst>
              <a:ext uri="{FF2B5EF4-FFF2-40B4-BE49-F238E27FC236}">
                <a16:creationId xmlns:a16="http://schemas.microsoft.com/office/drawing/2014/main" id="{41882226-1487-40E1-A282-CFF920201E04}"/>
              </a:ext>
            </a:extLst>
          </p:cNvPr>
          <p:cNvSpPr>
            <a:spLocks noChangeArrowheads="1"/>
          </p:cNvSpPr>
          <p:nvPr/>
        </p:nvSpPr>
        <p:spPr bwMode="gray">
          <a:xfrm>
            <a:off x="657091" y="3288400"/>
            <a:ext cx="756000" cy="115200"/>
          </a:xfrm>
          <a:prstGeom prst="rect">
            <a:avLst/>
          </a:prstGeom>
          <a:solidFill>
            <a:srgbClr val="0091DA"/>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sp>
        <p:nvSpPr>
          <p:cNvPr id="59" name="Rechteck 3">
            <a:extLst>
              <a:ext uri="{FF2B5EF4-FFF2-40B4-BE49-F238E27FC236}">
                <a16:creationId xmlns:a16="http://schemas.microsoft.com/office/drawing/2014/main" id="{AA487C17-C842-4C0B-B97E-6C1295FE126B}"/>
              </a:ext>
            </a:extLst>
          </p:cNvPr>
          <p:cNvSpPr>
            <a:spLocks noChangeArrowheads="1"/>
          </p:cNvSpPr>
          <p:nvPr/>
        </p:nvSpPr>
        <p:spPr bwMode="gray">
          <a:xfrm>
            <a:off x="1560923" y="2723605"/>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3,150</a:t>
            </a:r>
          </a:p>
        </p:txBody>
      </p:sp>
      <p:sp>
        <p:nvSpPr>
          <p:cNvPr id="60" name="Rechteck 3">
            <a:extLst>
              <a:ext uri="{FF2B5EF4-FFF2-40B4-BE49-F238E27FC236}">
                <a16:creationId xmlns:a16="http://schemas.microsoft.com/office/drawing/2014/main" id="{D4C21062-F74D-468F-9FAD-DB2D2A318599}"/>
              </a:ext>
            </a:extLst>
          </p:cNvPr>
          <p:cNvSpPr>
            <a:spLocks noChangeArrowheads="1"/>
          </p:cNvSpPr>
          <p:nvPr/>
        </p:nvSpPr>
        <p:spPr bwMode="gray">
          <a:xfrm>
            <a:off x="1560923" y="286570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2,007</a:t>
            </a:r>
          </a:p>
        </p:txBody>
      </p:sp>
      <p:sp>
        <p:nvSpPr>
          <p:cNvPr id="61" name="Rectangle 1691">
            <a:extLst>
              <a:ext uri="{FF2B5EF4-FFF2-40B4-BE49-F238E27FC236}">
                <a16:creationId xmlns:a16="http://schemas.microsoft.com/office/drawing/2014/main" id="{E65C3504-E413-4CBF-8D5D-5EEBD51C23C1}"/>
              </a:ext>
            </a:extLst>
          </p:cNvPr>
          <p:cNvSpPr>
            <a:spLocks noChangeArrowheads="1"/>
          </p:cNvSpPr>
          <p:nvPr/>
        </p:nvSpPr>
        <p:spPr bwMode="auto">
          <a:xfrm>
            <a:off x="2083932" y="2402335"/>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sp>
        <p:nvSpPr>
          <p:cNvPr id="62" name="Rechteck 3">
            <a:extLst>
              <a:ext uri="{FF2B5EF4-FFF2-40B4-BE49-F238E27FC236}">
                <a16:creationId xmlns:a16="http://schemas.microsoft.com/office/drawing/2014/main" id="{3D72433C-6E25-4CAF-A13C-928ECD4936A0}"/>
              </a:ext>
            </a:extLst>
          </p:cNvPr>
          <p:cNvSpPr>
            <a:spLocks noChangeArrowheads="1"/>
          </p:cNvSpPr>
          <p:nvPr/>
        </p:nvSpPr>
        <p:spPr bwMode="gray">
          <a:xfrm>
            <a:off x="1560923" y="3007803"/>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978</a:t>
            </a:r>
          </a:p>
        </p:txBody>
      </p:sp>
      <p:sp>
        <p:nvSpPr>
          <p:cNvPr id="63" name="Rechteck 3">
            <a:extLst>
              <a:ext uri="{FF2B5EF4-FFF2-40B4-BE49-F238E27FC236}">
                <a16:creationId xmlns:a16="http://schemas.microsoft.com/office/drawing/2014/main" id="{BBD2206C-2B9E-43A7-8E97-BFF2B1EEA085}"/>
              </a:ext>
            </a:extLst>
          </p:cNvPr>
          <p:cNvSpPr>
            <a:spLocks noChangeArrowheads="1"/>
          </p:cNvSpPr>
          <p:nvPr/>
        </p:nvSpPr>
        <p:spPr bwMode="gray">
          <a:xfrm>
            <a:off x="1560923" y="3292000"/>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a:t>12,576</a:t>
            </a:r>
            <a:endParaRPr lang="en-GB" sz="700" b="1" dirty="0"/>
          </a:p>
        </p:txBody>
      </p:sp>
      <p:sp>
        <p:nvSpPr>
          <p:cNvPr id="64" name="Rechteck 3">
            <a:extLst>
              <a:ext uri="{FF2B5EF4-FFF2-40B4-BE49-F238E27FC236}">
                <a16:creationId xmlns:a16="http://schemas.microsoft.com/office/drawing/2014/main" id="{8A7CA382-7AC6-453B-86A9-07612ABA4975}"/>
              </a:ext>
            </a:extLst>
          </p:cNvPr>
          <p:cNvSpPr>
            <a:spLocks noChangeArrowheads="1"/>
          </p:cNvSpPr>
          <p:nvPr/>
        </p:nvSpPr>
        <p:spPr bwMode="gray">
          <a:xfrm>
            <a:off x="2162531" y="2723605"/>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25.0%</a:t>
            </a:r>
          </a:p>
        </p:txBody>
      </p:sp>
      <p:sp>
        <p:nvSpPr>
          <p:cNvPr id="65" name="Rechteck 3">
            <a:extLst>
              <a:ext uri="{FF2B5EF4-FFF2-40B4-BE49-F238E27FC236}">
                <a16:creationId xmlns:a16="http://schemas.microsoft.com/office/drawing/2014/main" id="{8D41F9B9-17F3-45F0-9760-8D08667536A2}"/>
              </a:ext>
            </a:extLst>
          </p:cNvPr>
          <p:cNvSpPr>
            <a:spLocks noChangeArrowheads="1"/>
          </p:cNvSpPr>
          <p:nvPr/>
        </p:nvSpPr>
        <p:spPr bwMode="gray">
          <a:xfrm>
            <a:off x="2162531" y="286570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a:t>16.0%</a:t>
            </a:r>
            <a:endParaRPr lang="en-GB" sz="700" i="1" dirty="0"/>
          </a:p>
        </p:txBody>
      </p:sp>
      <p:sp>
        <p:nvSpPr>
          <p:cNvPr id="66" name="Rechteck 3">
            <a:extLst>
              <a:ext uri="{FF2B5EF4-FFF2-40B4-BE49-F238E27FC236}">
                <a16:creationId xmlns:a16="http://schemas.microsoft.com/office/drawing/2014/main" id="{1821EDE8-2CB8-4005-84C1-EF49ECEB34FA}"/>
              </a:ext>
            </a:extLst>
          </p:cNvPr>
          <p:cNvSpPr>
            <a:spLocks noChangeArrowheads="1"/>
          </p:cNvSpPr>
          <p:nvPr/>
        </p:nvSpPr>
        <p:spPr bwMode="gray">
          <a:xfrm>
            <a:off x="2162531" y="3007803"/>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7.8%</a:t>
            </a:r>
          </a:p>
        </p:txBody>
      </p:sp>
      <p:sp>
        <p:nvSpPr>
          <p:cNvPr id="67" name="Rechteck 3">
            <a:extLst>
              <a:ext uri="{FF2B5EF4-FFF2-40B4-BE49-F238E27FC236}">
                <a16:creationId xmlns:a16="http://schemas.microsoft.com/office/drawing/2014/main" id="{FD0054F4-05F3-4315-BE32-D7748D0873D6}"/>
              </a:ext>
            </a:extLst>
          </p:cNvPr>
          <p:cNvSpPr>
            <a:spLocks noChangeArrowheads="1"/>
          </p:cNvSpPr>
          <p:nvPr/>
        </p:nvSpPr>
        <p:spPr bwMode="gray">
          <a:xfrm>
            <a:off x="2162531" y="3292000"/>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sp>
        <p:nvSpPr>
          <p:cNvPr id="26" name="모서리가 둥근 직사각형 193">
            <a:extLst>
              <a:ext uri="{FF2B5EF4-FFF2-40B4-BE49-F238E27FC236}">
                <a16:creationId xmlns:a16="http://schemas.microsoft.com/office/drawing/2014/main" id="{56787891-38BA-4107-9142-36C5A29ED33D}"/>
              </a:ext>
            </a:extLst>
          </p:cNvPr>
          <p:cNvSpPr/>
          <p:nvPr/>
        </p:nvSpPr>
        <p:spPr>
          <a:xfrm>
            <a:off x="604166" y="3707809"/>
            <a:ext cx="2701182" cy="958235"/>
          </a:xfrm>
          <a:prstGeom prst="roundRect">
            <a:avLst/>
          </a:prstGeom>
          <a:noFill/>
          <a:ln w="6350">
            <a:solidFill>
              <a:srgbClr val="0091D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sp>
        <p:nvSpPr>
          <p:cNvPr id="27" name="Rectangle 1691">
            <a:extLst>
              <a:ext uri="{FF2B5EF4-FFF2-40B4-BE49-F238E27FC236}">
                <a16:creationId xmlns:a16="http://schemas.microsoft.com/office/drawing/2014/main" id="{FEA17DCA-1FC2-43F9-86B1-ADCBFB71AEDB}"/>
              </a:ext>
            </a:extLst>
          </p:cNvPr>
          <p:cNvSpPr>
            <a:spLocks noChangeArrowheads="1"/>
          </p:cNvSpPr>
          <p:nvPr/>
        </p:nvSpPr>
        <p:spPr bwMode="auto">
          <a:xfrm>
            <a:off x="1522462" y="3686666"/>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29" name="Rechteck 3">
            <a:extLst>
              <a:ext uri="{FF2B5EF4-FFF2-40B4-BE49-F238E27FC236}">
                <a16:creationId xmlns:a16="http://schemas.microsoft.com/office/drawing/2014/main" id="{CF8F804A-07CB-4AC5-88E9-CF99164EE86E}"/>
              </a:ext>
            </a:extLst>
          </p:cNvPr>
          <p:cNvSpPr>
            <a:spLocks noChangeArrowheads="1"/>
          </p:cNvSpPr>
          <p:nvPr/>
        </p:nvSpPr>
        <p:spPr bwMode="gray">
          <a:xfrm>
            <a:off x="1582630" y="3866328"/>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a:t>8,839</a:t>
            </a:r>
            <a:endParaRPr lang="en-GB" sz="700" dirty="0"/>
          </a:p>
        </p:txBody>
      </p:sp>
      <p:sp>
        <p:nvSpPr>
          <p:cNvPr id="30" name="Rechteck 3">
            <a:extLst>
              <a:ext uri="{FF2B5EF4-FFF2-40B4-BE49-F238E27FC236}">
                <a16:creationId xmlns:a16="http://schemas.microsoft.com/office/drawing/2014/main" id="{3CB8F820-6C39-4BE9-A167-E02BBB9C5434}"/>
              </a:ext>
            </a:extLst>
          </p:cNvPr>
          <p:cNvSpPr>
            <a:spLocks noChangeArrowheads="1"/>
          </p:cNvSpPr>
          <p:nvPr/>
        </p:nvSpPr>
        <p:spPr bwMode="gray">
          <a:xfrm>
            <a:off x="2187522" y="3866328"/>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70.3%</a:t>
            </a:r>
          </a:p>
        </p:txBody>
      </p:sp>
      <p:sp>
        <p:nvSpPr>
          <p:cNvPr id="37" name="Rechteck 3">
            <a:extLst>
              <a:ext uri="{FF2B5EF4-FFF2-40B4-BE49-F238E27FC236}">
                <a16:creationId xmlns:a16="http://schemas.microsoft.com/office/drawing/2014/main" id="{2A746790-4AA4-4F95-85A7-D7E46EC0A7CA}"/>
              </a:ext>
            </a:extLst>
          </p:cNvPr>
          <p:cNvSpPr>
            <a:spLocks noChangeArrowheads="1"/>
          </p:cNvSpPr>
          <p:nvPr/>
        </p:nvSpPr>
        <p:spPr bwMode="gray">
          <a:xfrm>
            <a:off x="1582630" y="4025349"/>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2,377</a:t>
            </a:r>
          </a:p>
        </p:txBody>
      </p:sp>
      <p:sp>
        <p:nvSpPr>
          <p:cNvPr id="38" name="Rechteck 3">
            <a:extLst>
              <a:ext uri="{FF2B5EF4-FFF2-40B4-BE49-F238E27FC236}">
                <a16:creationId xmlns:a16="http://schemas.microsoft.com/office/drawing/2014/main" id="{3EBC90BA-E07E-4487-8144-C21EB0A9723E}"/>
              </a:ext>
            </a:extLst>
          </p:cNvPr>
          <p:cNvSpPr>
            <a:spLocks noChangeArrowheads="1"/>
          </p:cNvSpPr>
          <p:nvPr/>
        </p:nvSpPr>
        <p:spPr bwMode="gray">
          <a:xfrm>
            <a:off x="1582630" y="4184371"/>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666</a:t>
            </a:r>
          </a:p>
        </p:txBody>
      </p:sp>
      <p:sp>
        <p:nvSpPr>
          <p:cNvPr id="39" name="Rectangle 1691">
            <a:extLst>
              <a:ext uri="{FF2B5EF4-FFF2-40B4-BE49-F238E27FC236}">
                <a16:creationId xmlns:a16="http://schemas.microsoft.com/office/drawing/2014/main" id="{B42AF548-732D-4C98-A96F-9F3B927A4FF3}"/>
              </a:ext>
            </a:extLst>
          </p:cNvPr>
          <p:cNvSpPr>
            <a:spLocks noChangeArrowheads="1"/>
          </p:cNvSpPr>
          <p:nvPr/>
        </p:nvSpPr>
        <p:spPr bwMode="auto">
          <a:xfrm>
            <a:off x="2115974" y="3686666"/>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sp>
        <p:nvSpPr>
          <p:cNvPr id="40" name="Rechteck 3">
            <a:extLst>
              <a:ext uri="{FF2B5EF4-FFF2-40B4-BE49-F238E27FC236}">
                <a16:creationId xmlns:a16="http://schemas.microsoft.com/office/drawing/2014/main" id="{AF80A069-C965-40A1-A311-A94D90588B16}"/>
              </a:ext>
            </a:extLst>
          </p:cNvPr>
          <p:cNvSpPr>
            <a:spLocks noChangeArrowheads="1"/>
          </p:cNvSpPr>
          <p:nvPr/>
        </p:nvSpPr>
        <p:spPr bwMode="gray">
          <a:xfrm>
            <a:off x="1582630" y="4343393"/>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a:t>694</a:t>
            </a:r>
            <a:endParaRPr lang="en-GB" sz="700" dirty="0"/>
          </a:p>
        </p:txBody>
      </p:sp>
      <p:sp>
        <p:nvSpPr>
          <p:cNvPr id="41" name="Rechteck 3">
            <a:extLst>
              <a:ext uri="{FF2B5EF4-FFF2-40B4-BE49-F238E27FC236}">
                <a16:creationId xmlns:a16="http://schemas.microsoft.com/office/drawing/2014/main" id="{2CCADA14-6A96-4086-8752-E09411217FE6}"/>
              </a:ext>
            </a:extLst>
          </p:cNvPr>
          <p:cNvSpPr>
            <a:spLocks noChangeArrowheads="1"/>
          </p:cNvSpPr>
          <p:nvPr/>
        </p:nvSpPr>
        <p:spPr bwMode="gray">
          <a:xfrm>
            <a:off x="1584844" y="450241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a:t>12,576</a:t>
            </a:r>
            <a:endParaRPr lang="en-GB" sz="700" b="1" dirty="0"/>
          </a:p>
        </p:txBody>
      </p:sp>
      <p:sp>
        <p:nvSpPr>
          <p:cNvPr id="42" name="Rechteck 3">
            <a:extLst>
              <a:ext uri="{FF2B5EF4-FFF2-40B4-BE49-F238E27FC236}">
                <a16:creationId xmlns:a16="http://schemas.microsoft.com/office/drawing/2014/main" id="{925D28AD-A051-490D-AFEB-1F87960D2036}"/>
              </a:ext>
            </a:extLst>
          </p:cNvPr>
          <p:cNvSpPr>
            <a:spLocks noChangeArrowheads="1"/>
          </p:cNvSpPr>
          <p:nvPr/>
        </p:nvSpPr>
        <p:spPr bwMode="gray">
          <a:xfrm>
            <a:off x="2187522" y="4025350"/>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18.9%</a:t>
            </a:r>
          </a:p>
        </p:txBody>
      </p:sp>
      <p:sp>
        <p:nvSpPr>
          <p:cNvPr id="43" name="Rechteck 3">
            <a:extLst>
              <a:ext uri="{FF2B5EF4-FFF2-40B4-BE49-F238E27FC236}">
                <a16:creationId xmlns:a16="http://schemas.microsoft.com/office/drawing/2014/main" id="{34086034-E1B2-4252-BFD8-0CBC46E0183A}"/>
              </a:ext>
            </a:extLst>
          </p:cNvPr>
          <p:cNvSpPr>
            <a:spLocks noChangeArrowheads="1"/>
          </p:cNvSpPr>
          <p:nvPr/>
        </p:nvSpPr>
        <p:spPr bwMode="gray">
          <a:xfrm>
            <a:off x="2187522" y="4184372"/>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5.3%</a:t>
            </a:r>
          </a:p>
        </p:txBody>
      </p:sp>
      <p:sp>
        <p:nvSpPr>
          <p:cNvPr id="44" name="Rechteck 3">
            <a:extLst>
              <a:ext uri="{FF2B5EF4-FFF2-40B4-BE49-F238E27FC236}">
                <a16:creationId xmlns:a16="http://schemas.microsoft.com/office/drawing/2014/main" id="{0487AC08-44AF-406E-B5C1-B911193D7AF6}"/>
              </a:ext>
            </a:extLst>
          </p:cNvPr>
          <p:cNvSpPr>
            <a:spLocks noChangeArrowheads="1"/>
          </p:cNvSpPr>
          <p:nvPr/>
        </p:nvSpPr>
        <p:spPr bwMode="gray">
          <a:xfrm>
            <a:off x="2187522" y="434339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5.5%</a:t>
            </a:r>
          </a:p>
        </p:txBody>
      </p:sp>
      <p:sp>
        <p:nvSpPr>
          <p:cNvPr id="45" name="Rechteck 3">
            <a:extLst>
              <a:ext uri="{FF2B5EF4-FFF2-40B4-BE49-F238E27FC236}">
                <a16:creationId xmlns:a16="http://schemas.microsoft.com/office/drawing/2014/main" id="{947B49D2-8A58-4759-AC46-EF1BBEFA6BD1}"/>
              </a:ext>
            </a:extLst>
          </p:cNvPr>
          <p:cNvSpPr>
            <a:spLocks noChangeArrowheads="1"/>
          </p:cNvSpPr>
          <p:nvPr/>
        </p:nvSpPr>
        <p:spPr bwMode="gray">
          <a:xfrm>
            <a:off x="2187522" y="450241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sp>
        <p:nvSpPr>
          <p:cNvPr id="236" name="Rechteck 3">
            <a:extLst>
              <a:ext uri="{FF2B5EF4-FFF2-40B4-BE49-F238E27FC236}">
                <a16:creationId xmlns:a16="http://schemas.microsoft.com/office/drawing/2014/main" id="{95E94A7E-DEB4-40D1-9B97-85F4C4B836C7}"/>
              </a:ext>
            </a:extLst>
          </p:cNvPr>
          <p:cNvSpPr>
            <a:spLocks noChangeArrowheads="1"/>
          </p:cNvSpPr>
          <p:nvPr/>
        </p:nvSpPr>
        <p:spPr bwMode="gray">
          <a:xfrm>
            <a:off x="680079" y="4182357"/>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err="1">
                <a:solidFill>
                  <a:srgbClr val="FFFFFF"/>
                </a:solidFill>
              </a:rPr>
              <a:t>유렵</a:t>
            </a:r>
            <a:endParaRPr lang="en-GB" sz="700" b="1" dirty="0">
              <a:solidFill>
                <a:srgbClr val="FFFFFF"/>
              </a:solidFill>
            </a:endParaRPr>
          </a:p>
        </p:txBody>
      </p:sp>
      <p:sp>
        <p:nvSpPr>
          <p:cNvPr id="239" name="Rechteck 3">
            <a:extLst>
              <a:ext uri="{FF2B5EF4-FFF2-40B4-BE49-F238E27FC236}">
                <a16:creationId xmlns:a16="http://schemas.microsoft.com/office/drawing/2014/main" id="{74C7656E-B838-4F4E-B443-B1CCA418F440}"/>
              </a:ext>
            </a:extLst>
          </p:cNvPr>
          <p:cNvSpPr>
            <a:spLocks noChangeArrowheads="1"/>
          </p:cNvSpPr>
          <p:nvPr/>
        </p:nvSpPr>
        <p:spPr bwMode="gray">
          <a:xfrm>
            <a:off x="680077" y="4022692"/>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아시아</a:t>
            </a:r>
            <a:endParaRPr lang="en-GB" sz="700" b="1" dirty="0">
              <a:solidFill>
                <a:srgbClr val="FFFFFF"/>
              </a:solidFill>
            </a:endParaRPr>
          </a:p>
        </p:txBody>
      </p:sp>
      <p:sp>
        <p:nvSpPr>
          <p:cNvPr id="240" name="Rechteck 3">
            <a:extLst>
              <a:ext uri="{FF2B5EF4-FFF2-40B4-BE49-F238E27FC236}">
                <a16:creationId xmlns:a16="http://schemas.microsoft.com/office/drawing/2014/main" id="{FCCFAD87-7837-43A5-84B9-49F27DB5DC5D}"/>
              </a:ext>
            </a:extLst>
          </p:cNvPr>
          <p:cNvSpPr>
            <a:spLocks noChangeArrowheads="1"/>
          </p:cNvSpPr>
          <p:nvPr/>
        </p:nvSpPr>
        <p:spPr bwMode="gray">
          <a:xfrm>
            <a:off x="680077" y="4342022"/>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기타</a:t>
            </a:r>
            <a:endParaRPr lang="en-GB" sz="700" b="1" dirty="0">
              <a:solidFill>
                <a:srgbClr val="FFFFFF"/>
              </a:solidFill>
            </a:endParaRPr>
          </a:p>
        </p:txBody>
      </p:sp>
      <p:sp>
        <p:nvSpPr>
          <p:cNvPr id="245" name="Rechteck 3">
            <a:extLst>
              <a:ext uri="{FF2B5EF4-FFF2-40B4-BE49-F238E27FC236}">
                <a16:creationId xmlns:a16="http://schemas.microsoft.com/office/drawing/2014/main" id="{E8923F72-1D30-42E7-BF0C-DD15435D8B04}"/>
              </a:ext>
            </a:extLst>
          </p:cNvPr>
          <p:cNvSpPr>
            <a:spLocks noChangeArrowheads="1"/>
          </p:cNvSpPr>
          <p:nvPr/>
        </p:nvSpPr>
        <p:spPr bwMode="gray">
          <a:xfrm>
            <a:off x="680079" y="3863027"/>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800" b="1" dirty="0">
                <a:solidFill>
                  <a:srgbClr val="FFFFFF"/>
                </a:solidFill>
              </a:rPr>
              <a:t>국내</a:t>
            </a:r>
            <a:endParaRPr lang="en-GB" sz="800" b="1" dirty="0">
              <a:solidFill>
                <a:srgbClr val="FFFFFF"/>
              </a:solidFill>
            </a:endParaRPr>
          </a:p>
        </p:txBody>
      </p:sp>
      <p:sp>
        <p:nvSpPr>
          <p:cNvPr id="251" name="Rechteck 3">
            <a:extLst>
              <a:ext uri="{FF2B5EF4-FFF2-40B4-BE49-F238E27FC236}">
                <a16:creationId xmlns:a16="http://schemas.microsoft.com/office/drawing/2014/main" id="{37B3C506-E2E0-496D-A676-BED5AF8357D0}"/>
              </a:ext>
            </a:extLst>
          </p:cNvPr>
          <p:cNvSpPr>
            <a:spLocks noChangeArrowheads="1"/>
          </p:cNvSpPr>
          <p:nvPr/>
        </p:nvSpPr>
        <p:spPr bwMode="gray">
          <a:xfrm>
            <a:off x="680077" y="4501686"/>
            <a:ext cx="756000" cy="115200"/>
          </a:xfrm>
          <a:prstGeom prst="rect">
            <a:avLst/>
          </a:prstGeom>
          <a:solidFill>
            <a:srgbClr val="0091DA"/>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sp>
        <p:nvSpPr>
          <p:cNvPr id="291" name="모서리가 둥근 직사각형 193">
            <a:extLst>
              <a:ext uri="{FF2B5EF4-FFF2-40B4-BE49-F238E27FC236}">
                <a16:creationId xmlns:a16="http://schemas.microsoft.com/office/drawing/2014/main" id="{904A0F2E-8B1C-4025-A24F-E76B7A7E308F}"/>
              </a:ext>
            </a:extLst>
          </p:cNvPr>
          <p:cNvSpPr/>
          <p:nvPr/>
        </p:nvSpPr>
        <p:spPr>
          <a:xfrm>
            <a:off x="610769" y="4861340"/>
            <a:ext cx="2701182" cy="1205355"/>
          </a:xfrm>
          <a:prstGeom prst="roundRect">
            <a:avLst/>
          </a:prstGeom>
          <a:noFill/>
          <a:ln w="6350">
            <a:solidFill>
              <a:srgbClr val="0091DA"/>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grpSp>
        <p:nvGrpSpPr>
          <p:cNvPr id="2" name="그룹 1">
            <a:extLst>
              <a:ext uri="{FF2B5EF4-FFF2-40B4-BE49-F238E27FC236}">
                <a16:creationId xmlns:a16="http://schemas.microsoft.com/office/drawing/2014/main" id="{A8E5239C-13C2-4C71-9516-8285690A69A6}"/>
              </a:ext>
            </a:extLst>
          </p:cNvPr>
          <p:cNvGrpSpPr/>
          <p:nvPr/>
        </p:nvGrpSpPr>
        <p:grpSpPr>
          <a:xfrm>
            <a:off x="1564612" y="4844617"/>
            <a:ext cx="1141036" cy="181938"/>
            <a:chOff x="7189894" y="4945621"/>
            <a:chExt cx="1141036" cy="181938"/>
          </a:xfrm>
        </p:grpSpPr>
        <p:sp>
          <p:nvSpPr>
            <p:cNvPr id="292" name="Rectangle 1691">
              <a:extLst>
                <a:ext uri="{FF2B5EF4-FFF2-40B4-BE49-F238E27FC236}">
                  <a16:creationId xmlns:a16="http://schemas.microsoft.com/office/drawing/2014/main" id="{EDAF1F6A-76A1-4A89-A7F0-4E3A24DF693E}"/>
                </a:ext>
              </a:extLst>
            </p:cNvPr>
            <p:cNvSpPr>
              <a:spLocks noChangeArrowheads="1"/>
            </p:cNvSpPr>
            <p:nvPr/>
          </p:nvSpPr>
          <p:spPr bwMode="auto">
            <a:xfrm>
              <a:off x="7189894" y="4945621"/>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297" name="Rectangle 1691">
              <a:extLst>
                <a:ext uri="{FF2B5EF4-FFF2-40B4-BE49-F238E27FC236}">
                  <a16:creationId xmlns:a16="http://schemas.microsoft.com/office/drawing/2014/main" id="{B50A4524-9EB5-428E-A483-CD12D46FEF25}"/>
                </a:ext>
              </a:extLst>
            </p:cNvPr>
            <p:cNvSpPr>
              <a:spLocks noChangeArrowheads="1"/>
            </p:cNvSpPr>
            <p:nvPr/>
          </p:nvSpPr>
          <p:spPr bwMode="auto">
            <a:xfrm>
              <a:off x="7771121" y="4945621"/>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grpSp>
      <p:grpSp>
        <p:nvGrpSpPr>
          <p:cNvPr id="14" name="그룹 13">
            <a:extLst>
              <a:ext uri="{FF2B5EF4-FFF2-40B4-BE49-F238E27FC236}">
                <a16:creationId xmlns:a16="http://schemas.microsoft.com/office/drawing/2014/main" id="{A9AF32D3-BB72-42B7-81A8-81132C1B28EE}"/>
              </a:ext>
            </a:extLst>
          </p:cNvPr>
          <p:cNvGrpSpPr/>
          <p:nvPr/>
        </p:nvGrpSpPr>
        <p:grpSpPr>
          <a:xfrm>
            <a:off x="547590" y="1420273"/>
            <a:ext cx="2738950" cy="773119"/>
            <a:chOff x="6198728" y="1316124"/>
            <a:chExt cx="2738950" cy="773119"/>
          </a:xfrm>
        </p:grpSpPr>
        <p:sp>
          <p:nvSpPr>
            <p:cNvPr id="4" name="직사각형 3">
              <a:extLst>
                <a:ext uri="{FF2B5EF4-FFF2-40B4-BE49-F238E27FC236}">
                  <a16:creationId xmlns:a16="http://schemas.microsoft.com/office/drawing/2014/main" id="{4123892C-648F-4A81-9789-D420BD52C27F}"/>
                </a:ext>
              </a:extLst>
            </p:cNvPr>
            <p:cNvSpPr/>
            <p:nvPr/>
          </p:nvSpPr>
          <p:spPr>
            <a:xfrm>
              <a:off x="6198728" y="1316124"/>
              <a:ext cx="2738950" cy="773119"/>
            </a:xfrm>
            <a:prstGeom prst="rect">
              <a:avLst/>
            </a:prstGeom>
            <a:solidFill>
              <a:schemeClr val="bg1">
                <a:alpha val="20000"/>
              </a:schemeClr>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1" name="직사각형 10">
              <a:extLst>
                <a:ext uri="{FF2B5EF4-FFF2-40B4-BE49-F238E27FC236}">
                  <a16:creationId xmlns:a16="http://schemas.microsoft.com/office/drawing/2014/main" id="{8BDB0DC1-DB34-4DB5-86F7-C3ECBD9F9903}"/>
                </a:ext>
              </a:extLst>
            </p:cNvPr>
            <p:cNvSpPr/>
            <p:nvPr/>
          </p:nvSpPr>
          <p:spPr>
            <a:xfrm>
              <a:off x="6294684" y="1923188"/>
              <a:ext cx="468000" cy="108000"/>
            </a:xfrm>
            <a:prstGeom prst="rect">
              <a:avLst/>
            </a:prstGeom>
            <a:solidFill>
              <a:srgbClr val="0091DA">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US" altLang="ko-KR" sz="600" b="1" dirty="0">
                  <a:solidFill>
                    <a:schemeClr val="bg1"/>
                  </a:solidFill>
                  <a:latin typeface="맑은 고딕" panose="020B0503020000020004" pitchFamily="50" charset="-127"/>
                  <a:ea typeface="맑은 고딕" panose="020B0503020000020004" pitchFamily="50" charset="-127"/>
                </a:rPr>
                <a:t>ELISA</a:t>
              </a:r>
              <a:endParaRPr lang="ko-KR" altLang="en-US" sz="600" b="1" dirty="0">
                <a:solidFill>
                  <a:schemeClr val="bg1"/>
                </a:solidFill>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C5F8022D-194A-40D8-92E8-901FFD179AD0}"/>
                </a:ext>
              </a:extLst>
            </p:cNvPr>
            <p:cNvSpPr/>
            <p:nvPr/>
          </p:nvSpPr>
          <p:spPr>
            <a:xfrm>
              <a:off x="6993702" y="1923188"/>
              <a:ext cx="468000" cy="108000"/>
            </a:xfrm>
            <a:prstGeom prst="rect">
              <a:avLst/>
            </a:prstGeom>
            <a:solidFill>
              <a:srgbClr val="0091DA">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600" b="1" dirty="0">
                  <a:solidFill>
                    <a:schemeClr val="bg1"/>
                  </a:solidFill>
                  <a:latin typeface="맑은 고딕" panose="020B0503020000020004" pitchFamily="50" charset="-127"/>
                  <a:ea typeface="맑은 고딕" panose="020B0503020000020004" pitchFamily="50" charset="-127"/>
                </a:rPr>
                <a:t>PCR</a:t>
              </a:r>
            </a:p>
          </p:txBody>
        </p:sp>
        <p:sp>
          <p:nvSpPr>
            <p:cNvPr id="208" name="직사각형 207">
              <a:extLst>
                <a:ext uri="{FF2B5EF4-FFF2-40B4-BE49-F238E27FC236}">
                  <a16:creationId xmlns:a16="http://schemas.microsoft.com/office/drawing/2014/main" id="{A15BE885-163F-46C3-92B0-AC63E1AE8BCA}"/>
                </a:ext>
              </a:extLst>
            </p:cNvPr>
            <p:cNvSpPr/>
            <p:nvPr/>
          </p:nvSpPr>
          <p:spPr>
            <a:xfrm>
              <a:off x="7692720" y="1923188"/>
              <a:ext cx="504000" cy="108000"/>
            </a:xfrm>
            <a:prstGeom prst="rect">
              <a:avLst/>
            </a:prstGeom>
            <a:solidFill>
              <a:srgbClr val="0091DA">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600" b="1" dirty="0">
                  <a:ln>
                    <a:solidFill>
                      <a:schemeClr val="accent1">
                        <a:alpha val="0"/>
                      </a:schemeClr>
                    </a:solidFill>
                  </a:ln>
                  <a:solidFill>
                    <a:schemeClr val="bg1"/>
                  </a:solidFill>
                  <a:latin typeface="맑은 고딕" panose="020B0503020000020004" pitchFamily="50" charset="-127"/>
                  <a:ea typeface="맑은 고딕" panose="020B0503020000020004" pitchFamily="50" charset="-127"/>
                  <a:cs typeface="Arial" panose="020B0604020202020204" pitchFamily="34" charset="0"/>
                </a:rPr>
                <a:t>Biologicals</a:t>
              </a:r>
              <a:endParaRPr lang="ko-KR" altLang="en-US" sz="400" b="1" dirty="0">
                <a:solidFill>
                  <a:schemeClr val="bg1"/>
                </a:solidFill>
                <a:latin typeface="맑은 고딕" panose="020B0503020000020004" pitchFamily="50" charset="-127"/>
                <a:ea typeface="맑은 고딕" panose="020B0503020000020004" pitchFamily="50" charset="-127"/>
              </a:endParaRPr>
            </a:p>
          </p:txBody>
        </p:sp>
        <p:sp>
          <p:nvSpPr>
            <p:cNvPr id="209" name="직사각형 208">
              <a:extLst>
                <a:ext uri="{FF2B5EF4-FFF2-40B4-BE49-F238E27FC236}">
                  <a16:creationId xmlns:a16="http://schemas.microsoft.com/office/drawing/2014/main" id="{8E226F4D-7497-4092-8261-49D18F07B1D0}"/>
                </a:ext>
              </a:extLst>
            </p:cNvPr>
            <p:cNvSpPr/>
            <p:nvPr/>
          </p:nvSpPr>
          <p:spPr>
            <a:xfrm>
              <a:off x="8391738" y="1923188"/>
              <a:ext cx="468000" cy="108000"/>
            </a:xfrm>
            <a:prstGeom prst="rect">
              <a:avLst/>
            </a:prstGeom>
            <a:solidFill>
              <a:srgbClr val="0091DA">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ko-KR" sz="600" b="1" dirty="0">
                  <a:solidFill>
                    <a:schemeClr val="bg1"/>
                  </a:solidFill>
                  <a:latin typeface="맑은 고딕" panose="020B0503020000020004" pitchFamily="50" charset="-127"/>
                  <a:ea typeface="맑은 고딕" panose="020B0503020000020004" pitchFamily="50" charset="-127"/>
                </a:rPr>
                <a:t>Rapid kit</a:t>
              </a:r>
              <a:endParaRPr lang="ko-KR" altLang="en-US" sz="600" b="1" dirty="0">
                <a:solidFill>
                  <a:schemeClr val="bg1"/>
                </a:solidFill>
                <a:latin typeface="맑은 고딕" panose="020B0503020000020004" pitchFamily="50" charset="-127"/>
                <a:ea typeface="맑은 고딕" panose="020B0503020000020004" pitchFamily="50" charset="-127"/>
              </a:endParaRPr>
            </a:p>
          </p:txBody>
        </p:sp>
        <p:pic>
          <p:nvPicPr>
            <p:cNvPr id="219" name="Picture 2">
              <a:extLst>
                <a:ext uri="{FF2B5EF4-FFF2-40B4-BE49-F238E27FC236}">
                  <a16:creationId xmlns:a16="http://schemas.microsoft.com/office/drawing/2014/main" id="{BCC6362D-AE85-4992-B258-1F5E599C9A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422" y="1438204"/>
              <a:ext cx="540000" cy="432000"/>
            </a:xfrm>
            <a:prstGeom prst="roundRect">
              <a:avLst>
                <a:gd name="adj" fmla="val 9768"/>
              </a:avLst>
            </a:prstGeom>
            <a:noFill/>
            <a:ln>
              <a:noFill/>
            </a:ln>
            <a:extLst>
              <a:ext uri="{909E8E84-426E-40DD-AFC4-6F175D3DCCD1}">
                <a14:hiddenFill xmlns:a14="http://schemas.microsoft.com/office/drawing/2010/main">
                  <a:solidFill>
                    <a:schemeClr val="accent1"/>
                  </a:solidFill>
                </a14:hiddenFill>
              </a:ext>
            </a:extLst>
          </p:spPr>
        </p:pic>
        <p:grpSp>
          <p:nvGrpSpPr>
            <p:cNvPr id="220" name="그룹 219">
              <a:extLst>
                <a:ext uri="{FF2B5EF4-FFF2-40B4-BE49-F238E27FC236}">
                  <a16:creationId xmlns:a16="http://schemas.microsoft.com/office/drawing/2014/main" id="{52024629-0C2F-452F-B6E5-C3FD58B21F43}"/>
                </a:ext>
              </a:extLst>
            </p:cNvPr>
            <p:cNvGrpSpPr/>
            <p:nvPr/>
          </p:nvGrpSpPr>
          <p:grpSpPr>
            <a:xfrm>
              <a:off x="6967636" y="1438204"/>
              <a:ext cx="540000" cy="432000"/>
              <a:chOff x="6390506" y="1590389"/>
              <a:chExt cx="2156783" cy="1787086"/>
            </a:xfrm>
          </p:grpSpPr>
          <p:pic>
            <p:nvPicPr>
              <p:cNvPr id="221" name="Picture 4" descr="관련 이미지">
                <a:extLst>
                  <a:ext uri="{FF2B5EF4-FFF2-40B4-BE49-F238E27FC236}">
                    <a16:creationId xmlns:a16="http://schemas.microsoft.com/office/drawing/2014/main" id="{969AF06F-7B43-4419-83AE-5D663E739B4B}"/>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5761"/>
              <a:stretch/>
            </p:blipFill>
            <p:spPr bwMode="auto">
              <a:xfrm>
                <a:off x="6390506" y="1590389"/>
                <a:ext cx="1253981" cy="1780279"/>
              </a:xfrm>
              <a:prstGeom prst="roundRect">
                <a:avLst>
                  <a:gd name="adj" fmla="val 17672"/>
                </a:avLst>
              </a:prstGeom>
              <a:noFill/>
              <a:ln>
                <a:noFill/>
              </a:ln>
              <a:extLst>
                <a:ext uri="{909E8E84-426E-40DD-AFC4-6F175D3DCCD1}">
                  <a14:hiddenFill xmlns:a14="http://schemas.microsoft.com/office/drawing/2010/main">
                    <a:solidFill>
                      <a:srgbClr val="FFFFFF"/>
                    </a:solidFill>
                  </a14:hiddenFill>
                </a:ext>
              </a:extLst>
            </p:spPr>
          </p:pic>
          <p:pic>
            <p:nvPicPr>
              <p:cNvPr id="235" name="Picture 2" descr="http://www.ahrambio.com/img/parm_pcr_s1_01.jpg">
                <a:extLst>
                  <a:ext uri="{FF2B5EF4-FFF2-40B4-BE49-F238E27FC236}">
                    <a16:creationId xmlns:a16="http://schemas.microsoft.com/office/drawing/2014/main" id="{9B31988B-21AF-430B-9628-380A58E575D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443" r="-1" b="10941"/>
              <a:stretch/>
            </p:blipFill>
            <p:spPr bwMode="auto">
              <a:xfrm flipH="1">
                <a:off x="7457643" y="1591313"/>
                <a:ext cx="1089646" cy="1786162"/>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8" name="Picture 9">
              <a:extLst>
                <a:ext uri="{FF2B5EF4-FFF2-40B4-BE49-F238E27FC236}">
                  <a16:creationId xmlns:a16="http://schemas.microsoft.com/office/drawing/2014/main" id="{3804FBCE-06ED-4C6B-ABC3-276A25061E6E}"/>
                </a:ext>
              </a:extLst>
            </p:cNvPr>
            <p:cNvPicPr>
              <a:picLocks noChangeArrowheads="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658850" y="1438204"/>
              <a:ext cx="540000" cy="432000"/>
            </a:xfrm>
            <a:prstGeom prst="roundRect">
              <a:avLst>
                <a:gd name="adj" fmla="val 10717"/>
              </a:avLst>
            </a:prstGeom>
            <a:noFill/>
            <a:ln>
              <a:noFill/>
            </a:ln>
            <a:extLst>
              <a:ext uri="{909E8E84-426E-40DD-AFC4-6F175D3DCCD1}">
                <a14:hiddenFill xmlns:a14="http://schemas.microsoft.com/office/drawing/2010/main">
                  <a:solidFill>
                    <a:schemeClr val="accent1"/>
                  </a:solidFill>
                </a14:hiddenFill>
              </a:ext>
            </a:extLst>
          </p:spPr>
        </p:pic>
        <p:pic>
          <p:nvPicPr>
            <p:cNvPr id="249" name="그림 248">
              <a:extLst>
                <a:ext uri="{FF2B5EF4-FFF2-40B4-BE49-F238E27FC236}">
                  <a16:creationId xmlns:a16="http://schemas.microsoft.com/office/drawing/2014/main" id="{DC302A69-3C83-4833-96D4-F2CE522DC51A}"/>
                </a:ext>
              </a:extLst>
            </p:cNvPr>
            <p:cNvPicPr>
              <a:picLocks/>
            </p:cNvPicPr>
            <p:nvPr/>
          </p:nvPicPr>
          <p:blipFill>
            <a:blip r:embed="rId9" cstate="print">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350064" y="1438204"/>
              <a:ext cx="540000" cy="432000"/>
            </a:xfrm>
            <a:prstGeom prst="roundRect">
              <a:avLst>
                <a:gd name="adj" fmla="val 10216"/>
              </a:avLst>
            </a:prstGeom>
            <a:noFill/>
            <a:ln>
              <a:noFill/>
            </a:ln>
          </p:spPr>
        </p:pic>
      </p:grpSp>
      <p:sp>
        <p:nvSpPr>
          <p:cNvPr id="250" name="Rechteck 3">
            <a:extLst>
              <a:ext uri="{FF2B5EF4-FFF2-40B4-BE49-F238E27FC236}">
                <a16:creationId xmlns:a16="http://schemas.microsoft.com/office/drawing/2014/main" id="{A86C63D4-ECAD-4D3F-9DF3-4B44FD4079EE}"/>
              </a:ext>
            </a:extLst>
          </p:cNvPr>
          <p:cNvSpPr>
            <a:spLocks noChangeArrowheads="1"/>
          </p:cNvSpPr>
          <p:nvPr/>
        </p:nvSpPr>
        <p:spPr bwMode="gray">
          <a:xfrm>
            <a:off x="657091" y="3146302"/>
            <a:ext cx="756000" cy="1152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기타</a:t>
            </a:r>
            <a:endParaRPr lang="en-GB" sz="700" b="1" dirty="0">
              <a:solidFill>
                <a:srgbClr val="FFFFFF"/>
              </a:solidFill>
            </a:endParaRPr>
          </a:p>
        </p:txBody>
      </p:sp>
      <p:sp>
        <p:nvSpPr>
          <p:cNvPr id="252" name="Rechteck 3">
            <a:extLst>
              <a:ext uri="{FF2B5EF4-FFF2-40B4-BE49-F238E27FC236}">
                <a16:creationId xmlns:a16="http://schemas.microsoft.com/office/drawing/2014/main" id="{59269F36-1060-403E-87B4-DA4356EEB539}"/>
              </a:ext>
            </a:extLst>
          </p:cNvPr>
          <p:cNvSpPr>
            <a:spLocks noChangeArrowheads="1"/>
          </p:cNvSpPr>
          <p:nvPr/>
        </p:nvSpPr>
        <p:spPr bwMode="gray">
          <a:xfrm>
            <a:off x="1560923" y="3149902"/>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a:t>1,404</a:t>
            </a:r>
            <a:endParaRPr lang="en-GB" sz="700" dirty="0"/>
          </a:p>
        </p:txBody>
      </p:sp>
      <p:sp>
        <p:nvSpPr>
          <p:cNvPr id="254" name="Rechteck 3">
            <a:extLst>
              <a:ext uri="{FF2B5EF4-FFF2-40B4-BE49-F238E27FC236}">
                <a16:creationId xmlns:a16="http://schemas.microsoft.com/office/drawing/2014/main" id="{C367A1C8-B5F1-467E-8F28-DE4D3BD48733}"/>
              </a:ext>
            </a:extLst>
          </p:cNvPr>
          <p:cNvSpPr>
            <a:spLocks noChangeArrowheads="1"/>
          </p:cNvSpPr>
          <p:nvPr/>
        </p:nvSpPr>
        <p:spPr bwMode="gray">
          <a:xfrm>
            <a:off x="2162531" y="3149902"/>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11.2%</a:t>
            </a:r>
          </a:p>
        </p:txBody>
      </p:sp>
      <p:grpSp>
        <p:nvGrpSpPr>
          <p:cNvPr id="10" name="그룹 9">
            <a:extLst>
              <a:ext uri="{FF2B5EF4-FFF2-40B4-BE49-F238E27FC236}">
                <a16:creationId xmlns:a16="http://schemas.microsoft.com/office/drawing/2014/main" id="{D9AAD7EB-5F36-4B17-AC73-AE138A2796AB}"/>
              </a:ext>
            </a:extLst>
          </p:cNvPr>
          <p:cNvGrpSpPr/>
          <p:nvPr/>
        </p:nvGrpSpPr>
        <p:grpSpPr>
          <a:xfrm>
            <a:off x="699956" y="5011157"/>
            <a:ext cx="1939443" cy="1019907"/>
            <a:chOff x="6309985" y="4931366"/>
            <a:chExt cx="1939443" cy="1019907"/>
          </a:xfrm>
        </p:grpSpPr>
        <p:grpSp>
          <p:nvGrpSpPr>
            <p:cNvPr id="9" name="그룹 8">
              <a:extLst>
                <a:ext uri="{FF2B5EF4-FFF2-40B4-BE49-F238E27FC236}">
                  <a16:creationId xmlns:a16="http://schemas.microsoft.com/office/drawing/2014/main" id="{0AB6F4D8-AD0C-47E2-9E16-7185918C005B}"/>
                </a:ext>
              </a:extLst>
            </p:cNvPr>
            <p:cNvGrpSpPr/>
            <p:nvPr/>
          </p:nvGrpSpPr>
          <p:grpSpPr>
            <a:xfrm>
              <a:off x="6309985" y="4931366"/>
              <a:ext cx="1939443" cy="108000"/>
              <a:chOff x="6347511" y="5124376"/>
              <a:chExt cx="1939443" cy="108000"/>
            </a:xfrm>
          </p:grpSpPr>
          <p:sp>
            <p:nvSpPr>
              <p:cNvPr id="293" name="Rechteck 3">
                <a:extLst>
                  <a:ext uri="{FF2B5EF4-FFF2-40B4-BE49-F238E27FC236}">
                    <a16:creationId xmlns:a16="http://schemas.microsoft.com/office/drawing/2014/main" id="{B35640BE-3611-44DD-BD89-A0434A827DC6}"/>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1,764</a:t>
                </a:r>
              </a:p>
            </p:txBody>
          </p:sp>
          <p:sp>
            <p:nvSpPr>
              <p:cNvPr id="294" name="Rechteck 3">
                <a:extLst>
                  <a:ext uri="{FF2B5EF4-FFF2-40B4-BE49-F238E27FC236}">
                    <a16:creationId xmlns:a16="http://schemas.microsoft.com/office/drawing/2014/main" id="{F9CD3D0B-690D-4C24-B5CA-6EB5C84668B1}"/>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14.0%</a:t>
                </a:r>
              </a:p>
            </p:txBody>
          </p:sp>
          <p:sp>
            <p:nvSpPr>
              <p:cNvPr id="314" name="Rechteck 3">
                <a:extLst>
                  <a:ext uri="{FF2B5EF4-FFF2-40B4-BE49-F238E27FC236}">
                    <a16:creationId xmlns:a16="http://schemas.microsoft.com/office/drawing/2014/main" id="{292D8C95-0AC0-41D2-97A9-4809BF67CAFE}"/>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구제역</a:t>
                </a:r>
                <a:endParaRPr lang="en-GB" sz="700" b="1" dirty="0">
                  <a:solidFill>
                    <a:srgbClr val="FFFFFF"/>
                  </a:solidFill>
                </a:endParaRPr>
              </a:p>
            </p:txBody>
          </p:sp>
        </p:grpSp>
        <p:grpSp>
          <p:nvGrpSpPr>
            <p:cNvPr id="255" name="그룹 254">
              <a:extLst>
                <a:ext uri="{FF2B5EF4-FFF2-40B4-BE49-F238E27FC236}">
                  <a16:creationId xmlns:a16="http://schemas.microsoft.com/office/drawing/2014/main" id="{0D13DA15-6D53-4D57-AC3F-1F4C4DF585F0}"/>
                </a:ext>
              </a:extLst>
            </p:cNvPr>
            <p:cNvGrpSpPr/>
            <p:nvPr/>
          </p:nvGrpSpPr>
          <p:grpSpPr>
            <a:xfrm>
              <a:off x="6309985" y="5083351"/>
              <a:ext cx="1939443" cy="108000"/>
              <a:chOff x="6347511" y="5124376"/>
              <a:chExt cx="1939443" cy="108000"/>
            </a:xfrm>
          </p:grpSpPr>
          <p:sp>
            <p:nvSpPr>
              <p:cNvPr id="256" name="Rechteck 3">
                <a:extLst>
                  <a:ext uri="{FF2B5EF4-FFF2-40B4-BE49-F238E27FC236}">
                    <a16:creationId xmlns:a16="http://schemas.microsoft.com/office/drawing/2014/main" id="{04617A5E-6E7D-4822-9BFF-6C2C755720FF}"/>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1,504</a:t>
                </a:r>
              </a:p>
            </p:txBody>
          </p:sp>
          <p:sp>
            <p:nvSpPr>
              <p:cNvPr id="257" name="Rechteck 3">
                <a:extLst>
                  <a:ext uri="{FF2B5EF4-FFF2-40B4-BE49-F238E27FC236}">
                    <a16:creationId xmlns:a16="http://schemas.microsoft.com/office/drawing/2014/main" id="{C143A014-38DD-4E1E-85E5-D4C9B512428F}"/>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11.9%</a:t>
                </a:r>
              </a:p>
            </p:txBody>
          </p:sp>
          <p:sp>
            <p:nvSpPr>
              <p:cNvPr id="258" name="Rechteck 3">
                <a:extLst>
                  <a:ext uri="{FF2B5EF4-FFF2-40B4-BE49-F238E27FC236}">
                    <a16:creationId xmlns:a16="http://schemas.microsoft.com/office/drawing/2014/main" id="{F31D7500-486E-4832-9B4A-F72C866BF23F}"/>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조류인플루엔자</a:t>
                </a:r>
                <a:endParaRPr lang="en-GB" sz="700" b="1" dirty="0">
                  <a:solidFill>
                    <a:srgbClr val="FFFFFF"/>
                  </a:solidFill>
                </a:endParaRPr>
              </a:p>
            </p:txBody>
          </p:sp>
        </p:grpSp>
        <p:grpSp>
          <p:nvGrpSpPr>
            <p:cNvPr id="264" name="그룹 263">
              <a:extLst>
                <a:ext uri="{FF2B5EF4-FFF2-40B4-BE49-F238E27FC236}">
                  <a16:creationId xmlns:a16="http://schemas.microsoft.com/office/drawing/2014/main" id="{6808B37D-B863-49A5-8577-A31418F513F1}"/>
                </a:ext>
              </a:extLst>
            </p:cNvPr>
            <p:cNvGrpSpPr/>
            <p:nvPr/>
          </p:nvGrpSpPr>
          <p:grpSpPr>
            <a:xfrm>
              <a:off x="6309985" y="5235336"/>
              <a:ext cx="1939443" cy="108000"/>
              <a:chOff x="6347511" y="5124376"/>
              <a:chExt cx="1939443" cy="108000"/>
            </a:xfrm>
          </p:grpSpPr>
          <p:sp>
            <p:nvSpPr>
              <p:cNvPr id="265" name="Rechteck 3">
                <a:extLst>
                  <a:ext uri="{FF2B5EF4-FFF2-40B4-BE49-F238E27FC236}">
                    <a16:creationId xmlns:a16="http://schemas.microsoft.com/office/drawing/2014/main" id="{62D588EE-02CC-498C-9821-39624D9D9706}"/>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1,364</a:t>
                </a:r>
              </a:p>
            </p:txBody>
          </p:sp>
          <p:sp>
            <p:nvSpPr>
              <p:cNvPr id="266" name="Rechteck 3">
                <a:extLst>
                  <a:ext uri="{FF2B5EF4-FFF2-40B4-BE49-F238E27FC236}">
                    <a16:creationId xmlns:a16="http://schemas.microsoft.com/office/drawing/2014/main" id="{D1086070-ED45-40EF-867B-257A3527FF29}"/>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10.8%</a:t>
                </a:r>
              </a:p>
            </p:txBody>
          </p:sp>
          <p:sp>
            <p:nvSpPr>
              <p:cNvPr id="267" name="Rechteck 3">
                <a:extLst>
                  <a:ext uri="{FF2B5EF4-FFF2-40B4-BE49-F238E27FC236}">
                    <a16:creationId xmlns:a16="http://schemas.microsoft.com/office/drawing/2014/main" id="{C20C868C-0924-43E6-A091-6B490710298A}"/>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err="1">
                    <a:solidFill>
                      <a:srgbClr val="FFFFFF"/>
                    </a:solidFill>
                  </a:rPr>
                  <a:t>아프리카돼지열병</a:t>
                </a:r>
                <a:endParaRPr lang="en-GB" sz="700" b="1" dirty="0">
                  <a:solidFill>
                    <a:srgbClr val="FFFFFF"/>
                  </a:solidFill>
                </a:endParaRPr>
              </a:p>
            </p:txBody>
          </p:sp>
        </p:grpSp>
        <p:grpSp>
          <p:nvGrpSpPr>
            <p:cNvPr id="278" name="그룹 277">
              <a:extLst>
                <a:ext uri="{FF2B5EF4-FFF2-40B4-BE49-F238E27FC236}">
                  <a16:creationId xmlns:a16="http://schemas.microsoft.com/office/drawing/2014/main" id="{C80FFEE5-9028-4713-B715-BFD92259331F}"/>
                </a:ext>
              </a:extLst>
            </p:cNvPr>
            <p:cNvGrpSpPr/>
            <p:nvPr/>
          </p:nvGrpSpPr>
          <p:grpSpPr>
            <a:xfrm>
              <a:off x="6309985" y="5387321"/>
              <a:ext cx="1939443" cy="108000"/>
              <a:chOff x="6347511" y="5124376"/>
              <a:chExt cx="1939443" cy="108000"/>
            </a:xfrm>
          </p:grpSpPr>
          <p:sp>
            <p:nvSpPr>
              <p:cNvPr id="279" name="Rechteck 3">
                <a:extLst>
                  <a:ext uri="{FF2B5EF4-FFF2-40B4-BE49-F238E27FC236}">
                    <a16:creationId xmlns:a16="http://schemas.microsoft.com/office/drawing/2014/main" id="{8EE81588-72CF-4D90-8B68-BB957DB45737}"/>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1,323</a:t>
                </a:r>
              </a:p>
            </p:txBody>
          </p:sp>
          <p:sp>
            <p:nvSpPr>
              <p:cNvPr id="280" name="Rechteck 3">
                <a:extLst>
                  <a:ext uri="{FF2B5EF4-FFF2-40B4-BE49-F238E27FC236}">
                    <a16:creationId xmlns:a16="http://schemas.microsoft.com/office/drawing/2014/main" id="{AA621966-A06D-42E1-866C-413B09283445}"/>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10.5%</a:t>
                </a:r>
              </a:p>
            </p:txBody>
          </p:sp>
          <p:sp>
            <p:nvSpPr>
              <p:cNvPr id="281" name="Rechteck 3">
                <a:extLst>
                  <a:ext uri="{FF2B5EF4-FFF2-40B4-BE49-F238E27FC236}">
                    <a16:creationId xmlns:a16="http://schemas.microsoft.com/office/drawing/2014/main" id="{DCC6BD87-9B4B-4703-A1DD-EA6227741A84}"/>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err="1">
                    <a:solidFill>
                      <a:srgbClr val="FFFFFF"/>
                    </a:solidFill>
                  </a:rPr>
                  <a:t>돼지열병바이러스</a:t>
                </a:r>
                <a:endParaRPr lang="en-GB" sz="700" b="1" dirty="0">
                  <a:solidFill>
                    <a:srgbClr val="FFFFFF"/>
                  </a:solidFill>
                </a:endParaRPr>
              </a:p>
            </p:txBody>
          </p:sp>
        </p:grpSp>
        <p:grpSp>
          <p:nvGrpSpPr>
            <p:cNvPr id="299" name="그룹 298">
              <a:extLst>
                <a:ext uri="{FF2B5EF4-FFF2-40B4-BE49-F238E27FC236}">
                  <a16:creationId xmlns:a16="http://schemas.microsoft.com/office/drawing/2014/main" id="{E8F49946-3A40-437C-BDD0-7EBFC2E8E3A5}"/>
                </a:ext>
              </a:extLst>
            </p:cNvPr>
            <p:cNvGrpSpPr/>
            <p:nvPr/>
          </p:nvGrpSpPr>
          <p:grpSpPr>
            <a:xfrm>
              <a:off x="6309985" y="5539306"/>
              <a:ext cx="1939443" cy="108000"/>
              <a:chOff x="6347511" y="5124376"/>
              <a:chExt cx="1939443" cy="108000"/>
            </a:xfrm>
          </p:grpSpPr>
          <p:sp>
            <p:nvSpPr>
              <p:cNvPr id="300" name="Rechteck 3">
                <a:extLst>
                  <a:ext uri="{FF2B5EF4-FFF2-40B4-BE49-F238E27FC236}">
                    <a16:creationId xmlns:a16="http://schemas.microsoft.com/office/drawing/2014/main" id="{0B29CCBC-8B75-46A5-8D3E-D7511048FFC5}"/>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686</a:t>
                </a:r>
              </a:p>
            </p:txBody>
          </p:sp>
          <p:sp>
            <p:nvSpPr>
              <p:cNvPr id="301" name="Rechteck 3">
                <a:extLst>
                  <a:ext uri="{FF2B5EF4-FFF2-40B4-BE49-F238E27FC236}">
                    <a16:creationId xmlns:a16="http://schemas.microsoft.com/office/drawing/2014/main" id="{26B2DB74-D719-4119-8B68-7CF41503B0D0}"/>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5.4%</a:t>
                </a:r>
              </a:p>
            </p:txBody>
          </p:sp>
          <p:sp>
            <p:nvSpPr>
              <p:cNvPr id="302" name="Rechteck 3">
                <a:extLst>
                  <a:ext uri="{FF2B5EF4-FFF2-40B4-BE49-F238E27FC236}">
                    <a16:creationId xmlns:a16="http://schemas.microsoft.com/office/drawing/2014/main" id="{9CB49CF4-2698-4564-9358-A9D76EE961E0}"/>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err="1">
                    <a:solidFill>
                      <a:srgbClr val="FFFFFF"/>
                    </a:solidFill>
                  </a:rPr>
                  <a:t>우결핵균</a:t>
                </a:r>
                <a:endParaRPr lang="en-GB" sz="700" b="1" dirty="0">
                  <a:solidFill>
                    <a:srgbClr val="FFFFFF"/>
                  </a:solidFill>
                </a:endParaRPr>
              </a:p>
            </p:txBody>
          </p:sp>
        </p:grpSp>
        <p:grpSp>
          <p:nvGrpSpPr>
            <p:cNvPr id="303" name="그룹 302">
              <a:extLst>
                <a:ext uri="{FF2B5EF4-FFF2-40B4-BE49-F238E27FC236}">
                  <a16:creationId xmlns:a16="http://schemas.microsoft.com/office/drawing/2014/main" id="{BB708C72-5CFA-49B4-B7FA-5C01BA780B7D}"/>
                </a:ext>
              </a:extLst>
            </p:cNvPr>
            <p:cNvGrpSpPr/>
            <p:nvPr/>
          </p:nvGrpSpPr>
          <p:grpSpPr>
            <a:xfrm>
              <a:off x="6309985" y="5691291"/>
              <a:ext cx="1939443" cy="108000"/>
              <a:chOff x="6347511" y="5124376"/>
              <a:chExt cx="1939443" cy="108000"/>
            </a:xfrm>
          </p:grpSpPr>
          <p:sp>
            <p:nvSpPr>
              <p:cNvPr id="306" name="Rechteck 3">
                <a:extLst>
                  <a:ext uri="{FF2B5EF4-FFF2-40B4-BE49-F238E27FC236}">
                    <a16:creationId xmlns:a16="http://schemas.microsoft.com/office/drawing/2014/main" id="{B574DBF1-8036-4B73-9F9C-74A34E4E475F}"/>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a:t>5,935</a:t>
                </a:r>
                <a:endParaRPr lang="en-GB" sz="700" dirty="0"/>
              </a:p>
            </p:txBody>
          </p:sp>
          <p:sp>
            <p:nvSpPr>
              <p:cNvPr id="307" name="Rechteck 3">
                <a:extLst>
                  <a:ext uri="{FF2B5EF4-FFF2-40B4-BE49-F238E27FC236}">
                    <a16:creationId xmlns:a16="http://schemas.microsoft.com/office/drawing/2014/main" id="{75105B2E-5405-4905-BCF4-7E3948A2E45C}"/>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a:solidFill>
                      <a:srgbClr val="000000"/>
                    </a:solidFill>
                  </a:rPr>
                  <a:t>47.2%</a:t>
                </a:r>
                <a:endParaRPr lang="en-GB" sz="700" i="1" dirty="0">
                  <a:solidFill>
                    <a:srgbClr val="000000"/>
                  </a:solidFill>
                </a:endParaRPr>
              </a:p>
            </p:txBody>
          </p:sp>
          <p:sp>
            <p:nvSpPr>
              <p:cNvPr id="308" name="Rechteck 3">
                <a:extLst>
                  <a:ext uri="{FF2B5EF4-FFF2-40B4-BE49-F238E27FC236}">
                    <a16:creationId xmlns:a16="http://schemas.microsoft.com/office/drawing/2014/main" id="{C4C0B9EF-1AAB-4F90-B211-2FA92A3AE898}"/>
                  </a:ext>
                </a:extLst>
              </p:cNvPr>
              <p:cNvSpPr>
                <a:spLocks noChangeArrowheads="1"/>
              </p:cNvSpPr>
              <p:nvPr/>
            </p:nvSpPr>
            <p:spPr bwMode="gray">
              <a:xfrm>
                <a:off x="6347511" y="5124376"/>
                <a:ext cx="736936" cy="108000"/>
              </a:xfrm>
              <a:prstGeom prst="rect">
                <a:avLst/>
              </a:prstGeom>
              <a:solidFill>
                <a:srgbClr val="0091DA">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기타</a:t>
                </a:r>
                <a:endParaRPr lang="en-GB" sz="700" b="1" dirty="0">
                  <a:solidFill>
                    <a:srgbClr val="FFFFFF"/>
                  </a:solidFill>
                </a:endParaRPr>
              </a:p>
            </p:txBody>
          </p:sp>
        </p:grpSp>
        <p:grpSp>
          <p:nvGrpSpPr>
            <p:cNvPr id="309" name="그룹 308">
              <a:extLst>
                <a:ext uri="{FF2B5EF4-FFF2-40B4-BE49-F238E27FC236}">
                  <a16:creationId xmlns:a16="http://schemas.microsoft.com/office/drawing/2014/main" id="{B8128641-61B1-4B8D-B239-3D291EE7A9CB}"/>
                </a:ext>
              </a:extLst>
            </p:cNvPr>
            <p:cNvGrpSpPr/>
            <p:nvPr/>
          </p:nvGrpSpPr>
          <p:grpSpPr>
            <a:xfrm>
              <a:off x="6309985" y="5843273"/>
              <a:ext cx="1939443" cy="108000"/>
              <a:chOff x="6347511" y="5124376"/>
              <a:chExt cx="1939443" cy="108000"/>
            </a:xfrm>
          </p:grpSpPr>
          <p:sp>
            <p:nvSpPr>
              <p:cNvPr id="310" name="Rechteck 3">
                <a:extLst>
                  <a:ext uri="{FF2B5EF4-FFF2-40B4-BE49-F238E27FC236}">
                    <a16:creationId xmlns:a16="http://schemas.microsoft.com/office/drawing/2014/main" id="{ACAC23C7-A830-4C4C-A406-FE1442E178A2}"/>
                  </a:ext>
                </a:extLst>
              </p:cNvPr>
              <p:cNvSpPr>
                <a:spLocks noChangeArrowheads="1"/>
              </p:cNvSpPr>
              <p:nvPr/>
            </p:nvSpPr>
            <p:spPr bwMode="gray">
              <a:xfrm>
                <a:off x="7250062"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a:t>12,576</a:t>
                </a:r>
                <a:endParaRPr lang="en-GB" sz="700" b="1" dirty="0"/>
              </a:p>
            </p:txBody>
          </p:sp>
          <p:sp>
            <p:nvSpPr>
              <p:cNvPr id="311" name="Rechteck 3">
                <a:extLst>
                  <a:ext uri="{FF2B5EF4-FFF2-40B4-BE49-F238E27FC236}">
                    <a16:creationId xmlns:a16="http://schemas.microsoft.com/office/drawing/2014/main" id="{70B07DA1-A0E0-4FA3-A78C-68446FFA4966}"/>
                  </a:ext>
                </a:extLst>
              </p:cNvPr>
              <p:cNvSpPr>
                <a:spLocks noChangeArrowheads="1"/>
              </p:cNvSpPr>
              <p:nvPr/>
            </p:nvSpPr>
            <p:spPr bwMode="gray">
              <a:xfrm>
                <a:off x="7854954" y="512437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sp>
            <p:nvSpPr>
              <p:cNvPr id="312" name="Rechteck 3">
                <a:extLst>
                  <a:ext uri="{FF2B5EF4-FFF2-40B4-BE49-F238E27FC236}">
                    <a16:creationId xmlns:a16="http://schemas.microsoft.com/office/drawing/2014/main" id="{D599BA01-DDD7-490C-A8E8-776CB1E0B9E0}"/>
                  </a:ext>
                </a:extLst>
              </p:cNvPr>
              <p:cNvSpPr>
                <a:spLocks noChangeArrowheads="1"/>
              </p:cNvSpPr>
              <p:nvPr/>
            </p:nvSpPr>
            <p:spPr bwMode="gray">
              <a:xfrm>
                <a:off x="6347511" y="5124376"/>
                <a:ext cx="736936" cy="108000"/>
              </a:xfrm>
              <a:prstGeom prst="rect">
                <a:avLst/>
              </a:prstGeom>
              <a:solidFill>
                <a:srgbClr val="0091DA"/>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grpSp>
      </p:grpSp>
      <p:sp>
        <p:nvSpPr>
          <p:cNvPr id="186" name="TextBox 185">
            <a:extLst>
              <a:ext uri="{FF2B5EF4-FFF2-40B4-BE49-F238E27FC236}">
                <a16:creationId xmlns:a16="http://schemas.microsoft.com/office/drawing/2014/main" id="{226B676B-3808-4D08-92E0-B3A299922931}"/>
              </a:ext>
            </a:extLst>
          </p:cNvPr>
          <p:cNvSpPr txBox="1"/>
          <p:nvPr/>
        </p:nvSpPr>
        <p:spPr>
          <a:xfrm>
            <a:off x="3537921" y="1257100"/>
            <a:ext cx="2717901" cy="4815516"/>
          </a:xfrm>
          <a:prstGeom prst="rect">
            <a:avLst/>
          </a:prstGeom>
          <a:ln w="6350">
            <a:solidFill>
              <a:srgbClr val="005EB8"/>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144000" tIns="54610" rIns="54610" bIns="54610" rtlCol="0" anchor="t">
            <a:noAutofit/>
          </a:bodyPr>
          <a:lstStyle>
            <a:defPPr>
              <a:defRPr lang="en-US"/>
            </a:defPPr>
            <a:lvl1pPr marL="92075" indent="-92075">
              <a:spcAft>
                <a:spcPts val="600"/>
              </a:spcAft>
              <a:buFont typeface="Wingdings" panose="05000000000000000000" pitchFamily="2" charset="2"/>
              <a:buChar char="§"/>
              <a:defRPr sz="800" b="1">
                <a:solidFill>
                  <a:srgbClr val="00338D"/>
                </a:solidFill>
              </a:defRPr>
            </a:lvl1pPr>
          </a:lstStyle>
          <a:p>
            <a:r>
              <a:rPr lang="ko-KR" altLang="en-US" dirty="0"/>
              <a:t>제품 제조원가 </a:t>
            </a:r>
            <a:r>
              <a:rPr lang="en-US" altLang="ko-KR" dirty="0"/>
              <a:t>breakdown(</a:t>
            </a:r>
            <a:r>
              <a:rPr lang="en-US" altLang="ko-KR" dirty="0">
                <a:latin typeface="맑은 고딕" panose="020B0503020000020004" pitchFamily="50" charset="-127"/>
                <a:ea typeface="맑은 고딕" panose="020B0503020000020004" pitchFamily="50" charset="-127"/>
              </a:rPr>
              <a:t>2021</a:t>
            </a:r>
            <a:r>
              <a:rPr lang="ko-KR" altLang="en-US" dirty="0">
                <a:latin typeface="맑은 고딕" panose="020B0503020000020004" pitchFamily="50" charset="-127"/>
                <a:ea typeface="맑은 고딕" panose="020B0503020000020004" pitchFamily="50" charset="-127"/>
              </a:rPr>
              <a:t>년 </a:t>
            </a:r>
            <a:r>
              <a:rPr lang="en-US" altLang="ko-KR" dirty="0">
                <a:latin typeface="맑은 고딕" panose="020B0503020000020004" pitchFamily="50" charset="-127"/>
                <a:ea typeface="맑은 고딕" panose="020B0503020000020004" pitchFamily="50" charset="-127"/>
              </a:rPr>
              <a:t>6</a:t>
            </a:r>
            <a:r>
              <a:rPr lang="ko-KR" altLang="en-US" dirty="0">
                <a:latin typeface="맑은 고딕" panose="020B0503020000020004" pitchFamily="50" charset="-127"/>
                <a:ea typeface="맑은 고딕" panose="020B0503020000020004" pitchFamily="50" charset="-127"/>
              </a:rPr>
              <a:t>월 </a:t>
            </a:r>
            <a:r>
              <a:rPr lang="en-US" altLang="ko-KR" dirty="0">
                <a:latin typeface="맑은 고딕" panose="020B0503020000020004" pitchFamily="50" charset="-127"/>
                <a:ea typeface="맑은 고딕" panose="020B0503020000020004" pitchFamily="50" charset="-127"/>
              </a:rPr>
              <a:t>LTM</a:t>
            </a:r>
            <a:r>
              <a:rPr lang="ko-KR" altLang="en-US" dirty="0">
                <a:latin typeface="맑은 고딕" panose="020B0503020000020004" pitchFamily="50" charset="-127"/>
                <a:ea typeface="맑은 고딕" panose="020B0503020000020004" pitchFamily="50" charset="-127"/>
              </a:rPr>
              <a:t> 기준</a:t>
            </a:r>
            <a:r>
              <a:rPr lang="en-US" altLang="ko-KR" dirty="0">
                <a:latin typeface="맑은 고딕" panose="020B0503020000020004" pitchFamily="50" charset="-127"/>
                <a:ea typeface="맑은 고딕" panose="020B0503020000020004" pitchFamily="50" charset="-127"/>
              </a:rPr>
              <a:t>)</a:t>
            </a:r>
          </a:p>
          <a:p>
            <a:endParaRPr lang="en-US" altLang="ko-KR" dirty="0"/>
          </a:p>
          <a:p>
            <a:endParaRPr lang="en-US" altLang="ko-KR" dirty="0"/>
          </a:p>
          <a:p>
            <a:endParaRPr lang="en-US" altLang="ko-KR" dirty="0"/>
          </a:p>
          <a:p>
            <a:endParaRPr lang="en-US" altLang="ko-KR" dirty="0"/>
          </a:p>
          <a:p>
            <a:endParaRPr lang="en-US" altLang="ko-KR" dirty="0"/>
          </a:p>
          <a:p>
            <a:r>
              <a:rPr lang="ko-KR" altLang="en-US" dirty="0"/>
              <a:t>공장 및 </a:t>
            </a:r>
            <a:r>
              <a:rPr lang="ko-KR" altLang="en-US" dirty="0" err="1"/>
              <a:t>가동율</a:t>
            </a:r>
            <a:endParaRPr lang="en-US" altLang="ko-KR" dirty="0"/>
          </a:p>
          <a:p>
            <a:endParaRPr lang="en-US" altLang="ko-KR" dirty="0"/>
          </a:p>
          <a:p>
            <a:endParaRPr lang="en-US" altLang="ko-KR" dirty="0"/>
          </a:p>
          <a:p>
            <a:endParaRPr lang="en-US" altLang="ko-KR" dirty="0"/>
          </a:p>
          <a:p>
            <a:pPr marL="0" indent="0">
              <a:buNone/>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187" name="AutoShape 10">
            <a:extLst>
              <a:ext uri="{FF2B5EF4-FFF2-40B4-BE49-F238E27FC236}">
                <a16:creationId xmlns:a16="http://schemas.microsoft.com/office/drawing/2014/main" id="{A30438DE-89A5-4C2D-A8C5-2A35DD2A67A5}"/>
              </a:ext>
            </a:extLst>
          </p:cNvPr>
          <p:cNvSpPr>
            <a:spLocks noChangeArrowheads="1"/>
          </p:cNvSpPr>
          <p:nvPr/>
        </p:nvSpPr>
        <p:spPr bwMode="gray">
          <a:xfrm>
            <a:off x="3530947" y="879129"/>
            <a:ext cx="2717901" cy="334329"/>
          </a:xfrm>
          <a:prstGeom prst="chevron">
            <a:avLst>
              <a:gd name="adj" fmla="val 30208"/>
            </a:avLst>
          </a:prstGeom>
          <a:solidFill>
            <a:srgbClr val="005EB8"/>
          </a:solidFill>
          <a:ln w="6350" algn="ctr">
            <a:solidFill>
              <a:srgbClr val="005EB8"/>
            </a:solidFill>
            <a:miter lim="800000"/>
            <a:headEnd/>
            <a:tailEnd/>
          </a:ln>
        </p:spPr>
        <p:txBody>
          <a:bodyPr wrap="square" lIns="0" tIns="0" rIns="0" bIns="0" anchor="ctr"/>
          <a:lstStyle/>
          <a:p>
            <a:pPr algn="ctr" eaLnBrk="0" hangingPunct="0"/>
            <a:r>
              <a:rPr lang="en-US" sz="800" b="1" dirty="0">
                <a:solidFill>
                  <a:prstClr val="white"/>
                </a:solidFill>
              </a:rPr>
              <a:t>Manufacture</a:t>
            </a:r>
            <a:endParaRPr lang="de-DE" sz="800" dirty="0">
              <a:solidFill>
                <a:srgbClr val="000000"/>
              </a:solidFill>
            </a:endParaRPr>
          </a:p>
        </p:txBody>
      </p:sp>
      <p:grpSp>
        <p:nvGrpSpPr>
          <p:cNvPr id="188" name="그룹 187">
            <a:extLst>
              <a:ext uri="{FF2B5EF4-FFF2-40B4-BE49-F238E27FC236}">
                <a16:creationId xmlns:a16="http://schemas.microsoft.com/office/drawing/2014/main" id="{8A30A25D-13CB-43F4-A0CD-ED351C7CFBEA}"/>
              </a:ext>
            </a:extLst>
          </p:cNvPr>
          <p:cNvGrpSpPr/>
          <p:nvPr/>
        </p:nvGrpSpPr>
        <p:grpSpPr>
          <a:xfrm>
            <a:off x="3600568" y="1532110"/>
            <a:ext cx="2502274" cy="785322"/>
            <a:chOff x="3354892" y="4726477"/>
            <a:chExt cx="2502274" cy="785322"/>
          </a:xfrm>
        </p:grpSpPr>
        <p:sp>
          <p:nvSpPr>
            <p:cNvPr id="189" name="Rectangle 1691">
              <a:extLst>
                <a:ext uri="{FF2B5EF4-FFF2-40B4-BE49-F238E27FC236}">
                  <a16:creationId xmlns:a16="http://schemas.microsoft.com/office/drawing/2014/main" id="{F6C94F55-E239-4842-A63E-894C5B2FB415}"/>
                </a:ext>
              </a:extLst>
            </p:cNvPr>
            <p:cNvSpPr>
              <a:spLocks noChangeArrowheads="1"/>
            </p:cNvSpPr>
            <p:nvPr/>
          </p:nvSpPr>
          <p:spPr bwMode="auto">
            <a:xfrm>
              <a:off x="3981971" y="4730328"/>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190" name="Rectangle 1691">
              <a:extLst>
                <a:ext uri="{FF2B5EF4-FFF2-40B4-BE49-F238E27FC236}">
                  <a16:creationId xmlns:a16="http://schemas.microsoft.com/office/drawing/2014/main" id="{84EEA750-0A2D-4C8E-AC37-7E03F8FCAAEA}"/>
                </a:ext>
              </a:extLst>
            </p:cNvPr>
            <p:cNvSpPr>
              <a:spLocks noChangeArrowheads="1"/>
            </p:cNvSpPr>
            <p:nvPr/>
          </p:nvSpPr>
          <p:spPr bwMode="auto">
            <a:xfrm>
              <a:off x="4562180" y="4726477"/>
              <a:ext cx="55980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grpSp>
          <p:nvGrpSpPr>
            <p:cNvPr id="191" name="그룹 190">
              <a:extLst>
                <a:ext uri="{FF2B5EF4-FFF2-40B4-BE49-F238E27FC236}">
                  <a16:creationId xmlns:a16="http://schemas.microsoft.com/office/drawing/2014/main" id="{13C16FA2-1D69-4E40-ADA7-733CD03BD132}"/>
                </a:ext>
              </a:extLst>
            </p:cNvPr>
            <p:cNvGrpSpPr/>
            <p:nvPr/>
          </p:nvGrpSpPr>
          <p:grpSpPr>
            <a:xfrm>
              <a:off x="3354892" y="4758199"/>
              <a:ext cx="2502274" cy="753600"/>
              <a:chOff x="3354892" y="4758199"/>
              <a:chExt cx="2502274" cy="753600"/>
            </a:xfrm>
          </p:grpSpPr>
          <p:sp>
            <p:nvSpPr>
              <p:cNvPr id="192" name="모서리가 둥근 직사각형 193">
                <a:extLst>
                  <a:ext uri="{FF2B5EF4-FFF2-40B4-BE49-F238E27FC236}">
                    <a16:creationId xmlns:a16="http://schemas.microsoft.com/office/drawing/2014/main" id="{59381901-A5C0-4E86-82B1-4B5B2ECCB260}"/>
                  </a:ext>
                </a:extLst>
              </p:cNvPr>
              <p:cNvSpPr/>
              <p:nvPr/>
            </p:nvSpPr>
            <p:spPr>
              <a:xfrm>
                <a:off x="3354892" y="4758199"/>
                <a:ext cx="2502274" cy="753600"/>
              </a:xfrm>
              <a:prstGeom prst="roundRect">
                <a:avLst/>
              </a:prstGeom>
              <a:noFill/>
              <a:ln w="6350">
                <a:solidFill>
                  <a:srgbClr val="005EB8"/>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sp>
            <p:nvSpPr>
              <p:cNvPr id="193" name="Rechteck 3">
                <a:extLst>
                  <a:ext uri="{FF2B5EF4-FFF2-40B4-BE49-F238E27FC236}">
                    <a16:creationId xmlns:a16="http://schemas.microsoft.com/office/drawing/2014/main" id="{35ABBAE2-D309-41E8-BE5A-423163D4EC0A}"/>
                  </a:ext>
                </a:extLst>
              </p:cNvPr>
              <p:cNvSpPr>
                <a:spLocks noChangeArrowheads="1"/>
              </p:cNvSpPr>
              <p:nvPr/>
            </p:nvSpPr>
            <p:spPr bwMode="gray">
              <a:xfrm>
                <a:off x="4045249" y="4912267"/>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2,015</a:t>
                </a:r>
              </a:p>
            </p:txBody>
          </p:sp>
          <p:sp>
            <p:nvSpPr>
              <p:cNvPr id="194" name="Rechteck 3">
                <a:extLst>
                  <a:ext uri="{FF2B5EF4-FFF2-40B4-BE49-F238E27FC236}">
                    <a16:creationId xmlns:a16="http://schemas.microsoft.com/office/drawing/2014/main" id="{B95E37DF-65FC-4DA1-8DA9-2786C118A346}"/>
                  </a:ext>
                </a:extLst>
              </p:cNvPr>
              <p:cNvSpPr>
                <a:spLocks noChangeArrowheads="1"/>
              </p:cNvSpPr>
              <p:nvPr/>
            </p:nvSpPr>
            <p:spPr bwMode="gray">
              <a:xfrm>
                <a:off x="4647031" y="4905899"/>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48.3%</a:t>
                </a:r>
              </a:p>
            </p:txBody>
          </p:sp>
          <p:sp>
            <p:nvSpPr>
              <p:cNvPr id="195" name="Rechteck 3">
                <a:extLst>
                  <a:ext uri="{FF2B5EF4-FFF2-40B4-BE49-F238E27FC236}">
                    <a16:creationId xmlns:a16="http://schemas.microsoft.com/office/drawing/2014/main" id="{1AF6FC36-C11B-48EB-BE41-3634C5A7FAE7}"/>
                  </a:ext>
                </a:extLst>
              </p:cNvPr>
              <p:cNvSpPr>
                <a:spLocks noChangeArrowheads="1"/>
              </p:cNvSpPr>
              <p:nvPr/>
            </p:nvSpPr>
            <p:spPr bwMode="gray">
              <a:xfrm>
                <a:off x="3485908" y="5212446"/>
                <a:ext cx="432000" cy="108000"/>
              </a:xfrm>
              <a:prstGeom prst="rect">
                <a:avLst/>
              </a:prstGeom>
              <a:solidFill>
                <a:srgbClr val="005EB8">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제조경비</a:t>
                </a:r>
                <a:endParaRPr lang="en-GB" sz="700" b="1" dirty="0">
                  <a:solidFill>
                    <a:srgbClr val="FFFFFF"/>
                  </a:solidFill>
                </a:endParaRPr>
              </a:p>
            </p:txBody>
          </p:sp>
          <p:sp>
            <p:nvSpPr>
              <p:cNvPr id="199" name="Rechteck 3">
                <a:extLst>
                  <a:ext uri="{FF2B5EF4-FFF2-40B4-BE49-F238E27FC236}">
                    <a16:creationId xmlns:a16="http://schemas.microsoft.com/office/drawing/2014/main" id="{1C1CA4E0-8683-4197-A97E-720F154D2EB4}"/>
                  </a:ext>
                </a:extLst>
              </p:cNvPr>
              <p:cNvSpPr>
                <a:spLocks noChangeArrowheads="1"/>
              </p:cNvSpPr>
              <p:nvPr/>
            </p:nvSpPr>
            <p:spPr bwMode="gray">
              <a:xfrm>
                <a:off x="3485908" y="5066004"/>
                <a:ext cx="432000" cy="108000"/>
              </a:xfrm>
              <a:prstGeom prst="rect">
                <a:avLst/>
              </a:prstGeom>
              <a:solidFill>
                <a:srgbClr val="005EB8">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노무비</a:t>
                </a:r>
                <a:endParaRPr lang="en-GB" sz="700" b="1" dirty="0">
                  <a:solidFill>
                    <a:srgbClr val="FFFFFF"/>
                  </a:solidFill>
                </a:endParaRPr>
              </a:p>
            </p:txBody>
          </p:sp>
          <p:sp>
            <p:nvSpPr>
              <p:cNvPr id="202" name="Rechteck 3">
                <a:extLst>
                  <a:ext uri="{FF2B5EF4-FFF2-40B4-BE49-F238E27FC236}">
                    <a16:creationId xmlns:a16="http://schemas.microsoft.com/office/drawing/2014/main" id="{C735C85C-EAFD-43AE-8A16-A0E2201A3CB6}"/>
                  </a:ext>
                </a:extLst>
              </p:cNvPr>
              <p:cNvSpPr>
                <a:spLocks noChangeArrowheads="1"/>
              </p:cNvSpPr>
              <p:nvPr/>
            </p:nvSpPr>
            <p:spPr bwMode="gray">
              <a:xfrm>
                <a:off x="3485908" y="4912266"/>
                <a:ext cx="432000" cy="108000"/>
              </a:xfrm>
              <a:prstGeom prst="rect">
                <a:avLst/>
              </a:prstGeom>
              <a:solidFill>
                <a:srgbClr val="005EB8">
                  <a:alpha val="40000"/>
                </a:srgbClr>
              </a:solidFill>
              <a:ln w="6350" algn="ctr">
                <a:noFill/>
                <a:miter lim="800000"/>
                <a:headEnd/>
                <a:tailEnd/>
              </a:ln>
            </p:spPr>
            <p:txBody>
              <a:bodyPr wrap="square" lIns="0" tIns="0" rIns="0" bIns="0" anchor="ctr"/>
              <a:lstStyle/>
              <a:p>
                <a:pPr algn="ctr"/>
                <a:r>
                  <a:rPr lang="ko-KR" altLang="en-US" sz="700" b="1" dirty="0">
                    <a:solidFill>
                      <a:srgbClr val="FFFFFF"/>
                    </a:solidFill>
                  </a:rPr>
                  <a:t>재료비</a:t>
                </a:r>
                <a:endParaRPr lang="en-GB" sz="850" b="1" dirty="0">
                  <a:solidFill>
                    <a:srgbClr val="FFFFFF"/>
                  </a:solidFill>
                </a:endParaRPr>
              </a:p>
            </p:txBody>
          </p:sp>
          <p:sp>
            <p:nvSpPr>
              <p:cNvPr id="203" name="Rechteck 3">
                <a:extLst>
                  <a:ext uri="{FF2B5EF4-FFF2-40B4-BE49-F238E27FC236}">
                    <a16:creationId xmlns:a16="http://schemas.microsoft.com/office/drawing/2014/main" id="{460D472D-57DA-4625-86CB-AF4C22BF5293}"/>
                  </a:ext>
                </a:extLst>
              </p:cNvPr>
              <p:cNvSpPr>
                <a:spLocks noChangeArrowheads="1"/>
              </p:cNvSpPr>
              <p:nvPr/>
            </p:nvSpPr>
            <p:spPr bwMode="gray">
              <a:xfrm>
                <a:off x="4048988" y="506936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1,032</a:t>
                </a:r>
              </a:p>
            </p:txBody>
          </p:sp>
          <p:sp>
            <p:nvSpPr>
              <p:cNvPr id="210" name="Rechteck 3">
                <a:extLst>
                  <a:ext uri="{FF2B5EF4-FFF2-40B4-BE49-F238E27FC236}">
                    <a16:creationId xmlns:a16="http://schemas.microsoft.com/office/drawing/2014/main" id="{5CC9BA0F-59C0-4CA3-8B8A-429AEF77D02E}"/>
                  </a:ext>
                </a:extLst>
              </p:cNvPr>
              <p:cNvSpPr>
                <a:spLocks noChangeArrowheads="1"/>
              </p:cNvSpPr>
              <p:nvPr/>
            </p:nvSpPr>
            <p:spPr bwMode="gray">
              <a:xfrm>
                <a:off x="4048988" y="5212446"/>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1,127</a:t>
                </a:r>
              </a:p>
            </p:txBody>
          </p:sp>
          <p:sp>
            <p:nvSpPr>
              <p:cNvPr id="211" name="Rechteck 3">
                <a:extLst>
                  <a:ext uri="{FF2B5EF4-FFF2-40B4-BE49-F238E27FC236}">
                    <a16:creationId xmlns:a16="http://schemas.microsoft.com/office/drawing/2014/main" id="{09B3133D-1F16-4850-8003-B6E0AA435BBD}"/>
                  </a:ext>
                </a:extLst>
              </p:cNvPr>
              <p:cNvSpPr>
                <a:spLocks noChangeArrowheads="1"/>
              </p:cNvSpPr>
              <p:nvPr/>
            </p:nvSpPr>
            <p:spPr bwMode="gray">
              <a:xfrm>
                <a:off x="4647031" y="506600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24.7%</a:t>
                </a:r>
              </a:p>
            </p:txBody>
          </p:sp>
          <p:sp>
            <p:nvSpPr>
              <p:cNvPr id="212" name="Rechteck 3">
                <a:extLst>
                  <a:ext uri="{FF2B5EF4-FFF2-40B4-BE49-F238E27FC236}">
                    <a16:creationId xmlns:a16="http://schemas.microsoft.com/office/drawing/2014/main" id="{BEA812B3-E446-4771-82CB-B107F6A3AE4D}"/>
                  </a:ext>
                </a:extLst>
              </p:cNvPr>
              <p:cNvSpPr>
                <a:spLocks noChangeArrowheads="1"/>
              </p:cNvSpPr>
              <p:nvPr/>
            </p:nvSpPr>
            <p:spPr bwMode="gray">
              <a:xfrm>
                <a:off x="4647031" y="520944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27.0%</a:t>
                </a:r>
              </a:p>
            </p:txBody>
          </p:sp>
          <p:grpSp>
            <p:nvGrpSpPr>
              <p:cNvPr id="213" name="그룹 212">
                <a:extLst>
                  <a:ext uri="{FF2B5EF4-FFF2-40B4-BE49-F238E27FC236}">
                    <a16:creationId xmlns:a16="http://schemas.microsoft.com/office/drawing/2014/main" id="{46F85A27-DFC3-4953-A244-CB4A3186F518}"/>
                  </a:ext>
                </a:extLst>
              </p:cNvPr>
              <p:cNvGrpSpPr/>
              <p:nvPr/>
            </p:nvGrpSpPr>
            <p:grpSpPr>
              <a:xfrm>
                <a:off x="3485908" y="5357841"/>
                <a:ext cx="1593123" cy="108000"/>
                <a:chOff x="3485908" y="5510034"/>
                <a:chExt cx="1593123" cy="108000"/>
              </a:xfrm>
            </p:grpSpPr>
            <p:sp>
              <p:nvSpPr>
                <p:cNvPr id="214" name="Rechteck 3">
                  <a:extLst>
                    <a:ext uri="{FF2B5EF4-FFF2-40B4-BE49-F238E27FC236}">
                      <a16:creationId xmlns:a16="http://schemas.microsoft.com/office/drawing/2014/main" id="{26CE2923-F270-4C22-AB87-C3C818A3E753}"/>
                    </a:ext>
                  </a:extLst>
                </p:cNvPr>
                <p:cNvSpPr>
                  <a:spLocks noChangeArrowheads="1"/>
                </p:cNvSpPr>
                <p:nvPr/>
              </p:nvSpPr>
              <p:spPr bwMode="gray">
                <a:xfrm>
                  <a:off x="3485908" y="5510034"/>
                  <a:ext cx="432000" cy="108000"/>
                </a:xfrm>
                <a:prstGeom prst="rect">
                  <a:avLst/>
                </a:prstGeom>
                <a:solidFill>
                  <a:srgbClr val="005EB8"/>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sp>
              <p:nvSpPr>
                <p:cNvPr id="215" name="Rechteck 3">
                  <a:extLst>
                    <a:ext uri="{FF2B5EF4-FFF2-40B4-BE49-F238E27FC236}">
                      <a16:creationId xmlns:a16="http://schemas.microsoft.com/office/drawing/2014/main" id="{F7DB8CA2-F43C-46F0-8C90-DB0DC84812B6}"/>
                    </a:ext>
                  </a:extLst>
                </p:cNvPr>
                <p:cNvSpPr>
                  <a:spLocks noChangeArrowheads="1"/>
                </p:cNvSpPr>
                <p:nvPr/>
              </p:nvSpPr>
              <p:spPr bwMode="gray">
                <a:xfrm>
                  <a:off x="4048413" y="551003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dirty="0">
                      <a:solidFill>
                        <a:srgbClr val="000000"/>
                      </a:solidFill>
                    </a:rPr>
                    <a:t>4,173</a:t>
                  </a:r>
                </a:p>
              </p:txBody>
            </p:sp>
            <p:sp>
              <p:nvSpPr>
                <p:cNvPr id="216" name="Rechteck 3">
                  <a:extLst>
                    <a:ext uri="{FF2B5EF4-FFF2-40B4-BE49-F238E27FC236}">
                      <a16:creationId xmlns:a16="http://schemas.microsoft.com/office/drawing/2014/main" id="{E93411DC-5C2E-4DC2-AA57-2BFA95FCB0C9}"/>
                    </a:ext>
                  </a:extLst>
                </p:cNvPr>
                <p:cNvSpPr>
                  <a:spLocks noChangeArrowheads="1"/>
                </p:cNvSpPr>
                <p:nvPr/>
              </p:nvSpPr>
              <p:spPr bwMode="gray">
                <a:xfrm>
                  <a:off x="4647031" y="5510034"/>
                  <a:ext cx="432000" cy="1080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grpSp>
        </p:grpSp>
      </p:grpSp>
      <p:grpSp>
        <p:nvGrpSpPr>
          <p:cNvPr id="217" name="그룹 216">
            <a:extLst>
              <a:ext uri="{FF2B5EF4-FFF2-40B4-BE49-F238E27FC236}">
                <a16:creationId xmlns:a16="http://schemas.microsoft.com/office/drawing/2014/main" id="{405A2E7F-6349-45A9-9840-5F126A6929E2}"/>
              </a:ext>
            </a:extLst>
          </p:cNvPr>
          <p:cNvGrpSpPr/>
          <p:nvPr/>
        </p:nvGrpSpPr>
        <p:grpSpPr>
          <a:xfrm>
            <a:off x="4625703" y="3558694"/>
            <a:ext cx="1508228" cy="1083139"/>
            <a:chOff x="3902826" y="100653"/>
            <a:chExt cx="6837220" cy="6668678"/>
          </a:xfrm>
        </p:grpSpPr>
        <p:pic>
          <p:nvPicPr>
            <p:cNvPr id="222" name="그림 221">
              <a:extLst>
                <a:ext uri="{FF2B5EF4-FFF2-40B4-BE49-F238E27FC236}">
                  <a16:creationId xmlns:a16="http://schemas.microsoft.com/office/drawing/2014/main" id="{67FE4440-D491-4856-8855-83CAD350ACDB}"/>
                </a:ext>
              </a:extLst>
            </p:cNvPr>
            <p:cNvPicPr>
              <a:picLocks noChangeAspect="1"/>
            </p:cNvPicPr>
            <p:nvPr/>
          </p:nvPicPr>
          <p:blipFill>
            <a:blip r:embed="rId11"/>
            <a:stretch>
              <a:fillRect/>
            </a:stretch>
          </p:blipFill>
          <p:spPr>
            <a:xfrm>
              <a:off x="4364183" y="100653"/>
              <a:ext cx="6375863" cy="6580628"/>
            </a:xfrm>
            <a:prstGeom prst="rect">
              <a:avLst/>
            </a:prstGeom>
          </p:spPr>
        </p:pic>
        <p:sp>
          <p:nvSpPr>
            <p:cNvPr id="223" name="직사각형 222">
              <a:extLst>
                <a:ext uri="{FF2B5EF4-FFF2-40B4-BE49-F238E27FC236}">
                  <a16:creationId xmlns:a16="http://schemas.microsoft.com/office/drawing/2014/main" id="{6ED483AE-924D-4047-B384-31FB8CFDCD14}"/>
                </a:ext>
              </a:extLst>
            </p:cNvPr>
            <p:cNvSpPr/>
            <p:nvPr/>
          </p:nvSpPr>
          <p:spPr>
            <a:xfrm>
              <a:off x="4073236" y="100653"/>
              <a:ext cx="581891" cy="4654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직사각형 223">
              <a:extLst>
                <a:ext uri="{FF2B5EF4-FFF2-40B4-BE49-F238E27FC236}">
                  <a16:creationId xmlns:a16="http://schemas.microsoft.com/office/drawing/2014/main" id="{AACAB80F-5796-4312-9725-5FE235D0E053}"/>
                </a:ext>
              </a:extLst>
            </p:cNvPr>
            <p:cNvSpPr/>
            <p:nvPr/>
          </p:nvSpPr>
          <p:spPr>
            <a:xfrm>
              <a:off x="3902826" y="2115104"/>
              <a:ext cx="581891" cy="4654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직사각형 224">
              <a:extLst>
                <a:ext uri="{FF2B5EF4-FFF2-40B4-BE49-F238E27FC236}">
                  <a16:creationId xmlns:a16="http://schemas.microsoft.com/office/drawing/2014/main" id="{29F40CE9-061A-4C0D-827A-752A8167B364}"/>
                </a:ext>
              </a:extLst>
            </p:cNvPr>
            <p:cNvSpPr/>
            <p:nvPr/>
          </p:nvSpPr>
          <p:spPr>
            <a:xfrm>
              <a:off x="5293129" y="165537"/>
              <a:ext cx="581891" cy="975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6" name="직사각형 225">
              <a:extLst>
                <a:ext uri="{FF2B5EF4-FFF2-40B4-BE49-F238E27FC236}">
                  <a16:creationId xmlns:a16="http://schemas.microsoft.com/office/drawing/2014/main" id="{618512DE-B330-40DF-B038-AD3D5E5417C8}"/>
                </a:ext>
              </a:extLst>
            </p:cNvPr>
            <p:cNvSpPr/>
            <p:nvPr/>
          </p:nvSpPr>
          <p:spPr>
            <a:xfrm>
              <a:off x="8704118" y="5455201"/>
              <a:ext cx="1445722" cy="1120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27" name="Chart4">
            <a:extLst>
              <a:ext uri="{FF2B5EF4-FFF2-40B4-BE49-F238E27FC236}">
                <a16:creationId xmlns:a16="http://schemas.microsoft.com/office/drawing/2014/main" id="{AEDA7A5E-36FF-4546-BF2E-43CD609006A5}"/>
              </a:ext>
            </a:extLst>
          </p:cNvPr>
          <p:cNvGraphicFramePr>
            <a:graphicFrameLocks/>
          </p:cNvGraphicFramePr>
          <p:nvPr>
            <p:extLst>
              <p:ext uri="{D42A27DB-BD31-4B8C-83A1-F6EECF244321}">
                <p14:modId xmlns:p14="http://schemas.microsoft.com/office/powerpoint/2010/main" val="3197962694"/>
              </p:ext>
            </p:extLst>
          </p:nvPr>
        </p:nvGraphicFramePr>
        <p:xfrm>
          <a:off x="3648894" y="4723531"/>
          <a:ext cx="2354843" cy="1131471"/>
        </p:xfrm>
        <a:graphic>
          <a:graphicData uri="http://schemas.openxmlformats.org/drawingml/2006/chart">
            <c:chart xmlns:c="http://schemas.openxmlformats.org/drawingml/2006/chart" xmlns:r="http://schemas.openxmlformats.org/officeDocument/2006/relationships" r:id="rId12"/>
          </a:graphicData>
        </a:graphic>
      </p:graphicFrame>
      <p:pic>
        <p:nvPicPr>
          <p:cNvPr id="228" name="그림 227">
            <a:extLst>
              <a:ext uri="{FF2B5EF4-FFF2-40B4-BE49-F238E27FC236}">
                <a16:creationId xmlns:a16="http://schemas.microsoft.com/office/drawing/2014/main" id="{2BC2CE28-C3AC-4FCC-B3F6-3F7D9A51A26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23420" y="2658398"/>
            <a:ext cx="1585719" cy="1057146"/>
          </a:xfrm>
          <a:prstGeom prst="rect">
            <a:avLst/>
          </a:prstGeom>
        </p:spPr>
      </p:pic>
      <p:sp>
        <p:nvSpPr>
          <p:cNvPr id="229" name="TextBox 228">
            <a:extLst>
              <a:ext uri="{FF2B5EF4-FFF2-40B4-BE49-F238E27FC236}">
                <a16:creationId xmlns:a16="http://schemas.microsoft.com/office/drawing/2014/main" id="{361F403C-B342-4D9E-B4C1-028BC5AE3A52}"/>
              </a:ext>
            </a:extLst>
          </p:cNvPr>
          <p:cNvSpPr txBox="1"/>
          <p:nvPr/>
        </p:nvSpPr>
        <p:spPr>
          <a:xfrm>
            <a:off x="6438083" y="1264188"/>
            <a:ext cx="2801330" cy="4802507"/>
          </a:xfrm>
          <a:prstGeom prst="rect">
            <a:avLst/>
          </a:prstGeom>
          <a:ln w="6350">
            <a:solidFill>
              <a:srgbClr val="00338D"/>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lIns="144000" tIns="54610" rIns="54610" bIns="54610" rtlCol="0" anchor="t">
            <a:noAutofit/>
          </a:bodyPr>
          <a:lstStyle>
            <a:defPPr>
              <a:defRPr lang="en-US"/>
            </a:defPPr>
            <a:lvl1pPr marL="92075" indent="-92075">
              <a:spcAft>
                <a:spcPts val="600"/>
              </a:spcAft>
              <a:buFont typeface="Wingdings" panose="05000000000000000000" pitchFamily="2" charset="2"/>
              <a:buChar char="§"/>
              <a:defRPr sz="800" b="1">
                <a:solidFill>
                  <a:srgbClr val="00338D"/>
                </a:solidFill>
              </a:defRPr>
            </a:lvl1pPr>
          </a:lstStyle>
          <a:p>
            <a:r>
              <a:rPr lang="ko-KR" altLang="en-US" dirty="0"/>
              <a:t>주요 </a:t>
            </a:r>
            <a:r>
              <a:rPr lang="ko-KR" altLang="en-US" dirty="0" err="1"/>
              <a:t>매입처별</a:t>
            </a:r>
            <a:r>
              <a:rPr lang="ko-KR" altLang="en-US" dirty="0"/>
              <a:t> 원재료 매입액</a:t>
            </a:r>
            <a:r>
              <a:rPr lang="en-US" altLang="ko-KR" dirty="0"/>
              <a:t>(2021</a:t>
            </a:r>
            <a:r>
              <a:rPr lang="ko-KR" altLang="en-US" dirty="0"/>
              <a:t>년 </a:t>
            </a:r>
            <a:r>
              <a:rPr lang="en-US" altLang="ko-KR" dirty="0"/>
              <a:t>6</a:t>
            </a:r>
            <a:r>
              <a:rPr lang="ko-KR" altLang="en-US" dirty="0"/>
              <a:t>월 </a:t>
            </a:r>
            <a:r>
              <a:rPr lang="en-US" altLang="ko-KR" dirty="0"/>
              <a:t>LTM</a:t>
            </a:r>
            <a:r>
              <a:rPr lang="ko-KR" altLang="en-US" dirty="0"/>
              <a:t> 기준</a:t>
            </a:r>
            <a:r>
              <a:rPr lang="en-US" altLang="ko-KR" dirty="0"/>
              <a:t>)</a:t>
            </a:r>
          </a:p>
          <a:p>
            <a:endParaRPr lang="en-US" altLang="ko-KR" dirty="0"/>
          </a:p>
          <a:p>
            <a:endParaRPr lang="en-US" altLang="ko-KR" dirty="0"/>
          </a:p>
          <a:p>
            <a:endParaRPr lang="en-US" altLang="ko-KR" dirty="0"/>
          </a:p>
          <a:p>
            <a:pPr marL="0" indent="0">
              <a:buNone/>
            </a:pPr>
            <a:endParaRPr lang="en-US" altLang="ko-KR" dirty="0"/>
          </a:p>
          <a:p>
            <a:pPr marL="0" indent="0">
              <a:buNone/>
            </a:pPr>
            <a:endParaRPr lang="en-US" altLang="ko-KR" dirty="0"/>
          </a:p>
          <a:p>
            <a:endParaRPr lang="en-US" altLang="ko-KR" dirty="0"/>
          </a:p>
          <a:p>
            <a:endParaRPr lang="en-US" altLang="ko-KR" dirty="0"/>
          </a:p>
          <a:p>
            <a:endParaRPr lang="en-US" altLang="ko-KR" dirty="0"/>
          </a:p>
          <a:p>
            <a:r>
              <a:rPr lang="ko-KR" altLang="en-US" dirty="0"/>
              <a:t>주요 </a:t>
            </a:r>
            <a:r>
              <a:rPr lang="ko-KR" altLang="en-US" dirty="0" err="1"/>
              <a:t>매입처별</a:t>
            </a:r>
            <a:r>
              <a:rPr lang="ko-KR" altLang="en-US" dirty="0"/>
              <a:t> 상품 매입액</a:t>
            </a:r>
            <a:r>
              <a:rPr lang="en-US" altLang="ko-KR" dirty="0"/>
              <a:t>(2021</a:t>
            </a:r>
            <a:r>
              <a:rPr lang="ko-KR" altLang="en-US" dirty="0"/>
              <a:t>년 </a:t>
            </a:r>
            <a:r>
              <a:rPr lang="en-US" altLang="ko-KR" dirty="0"/>
              <a:t>6</a:t>
            </a:r>
            <a:r>
              <a:rPr lang="ko-KR" altLang="en-US" dirty="0"/>
              <a:t>월 </a:t>
            </a:r>
            <a:r>
              <a:rPr lang="en-US" altLang="ko-KR" dirty="0"/>
              <a:t>LTM</a:t>
            </a:r>
            <a:r>
              <a:rPr lang="ko-KR" altLang="en-US" dirty="0"/>
              <a:t> 기준</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국내매입 </a:t>
            </a:r>
            <a:r>
              <a:rPr lang="en-US" altLang="ko-KR" dirty="0"/>
              <a:t>· </a:t>
            </a:r>
            <a:r>
              <a:rPr lang="ko-KR" altLang="en-US" dirty="0"/>
              <a:t>수입 매입액</a:t>
            </a:r>
            <a:r>
              <a:rPr lang="en-US" altLang="ko-KR" dirty="0"/>
              <a:t> (2021</a:t>
            </a:r>
            <a:r>
              <a:rPr lang="ko-KR" altLang="en-US" dirty="0"/>
              <a:t>년 </a:t>
            </a:r>
            <a:r>
              <a:rPr lang="en-US" altLang="ko-KR" dirty="0"/>
              <a:t>6</a:t>
            </a:r>
            <a:r>
              <a:rPr lang="ko-KR" altLang="en-US" dirty="0"/>
              <a:t>월 </a:t>
            </a:r>
            <a:r>
              <a:rPr lang="en-US" altLang="ko-KR" dirty="0"/>
              <a:t>LTM</a:t>
            </a:r>
            <a:r>
              <a:rPr lang="ko-KR" altLang="en-US" dirty="0"/>
              <a:t> 기준</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231" name="모서리가 둥근 직사각형 193">
            <a:extLst>
              <a:ext uri="{FF2B5EF4-FFF2-40B4-BE49-F238E27FC236}">
                <a16:creationId xmlns:a16="http://schemas.microsoft.com/office/drawing/2014/main" id="{21BF00F0-E388-427E-A3EC-590FBE5F0D8B}"/>
              </a:ext>
            </a:extLst>
          </p:cNvPr>
          <p:cNvSpPr/>
          <p:nvPr/>
        </p:nvSpPr>
        <p:spPr>
          <a:xfrm>
            <a:off x="6526320" y="1468931"/>
            <a:ext cx="2502274" cy="1424529"/>
          </a:xfrm>
          <a:prstGeom prst="round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sp>
        <p:nvSpPr>
          <p:cNvPr id="232" name="Rectangle 1691">
            <a:extLst>
              <a:ext uri="{FF2B5EF4-FFF2-40B4-BE49-F238E27FC236}">
                <a16:creationId xmlns:a16="http://schemas.microsoft.com/office/drawing/2014/main" id="{776FA853-998C-48F4-9CB1-0B0DFBF50541}"/>
              </a:ext>
            </a:extLst>
          </p:cNvPr>
          <p:cNvSpPr>
            <a:spLocks noChangeArrowheads="1"/>
          </p:cNvSpPr>
          <p:nvPr/>
        </p:nvSpPr>
        <p:spPr bwMode="auto">
          <a:xfrm>
            <a:off x="7364337" y="1441061"/>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233" name="Rechteck 3">
            <a:extLst>
              <a:ext uri="{FF2B5EF4-FFF2-40B4-BE49-F238E27FC236}">
                <a16:creationId xmlns:a16="http://schemas.microsoft.com/office/drawing/2014/main" id="{64352E65-CD81-4B66-AE11-F9D1CFA0B8C4}"/>
              </a:ext>
            </a:extLst>
          </p:cNvPr>
          <p:cNvSpPr>
            <a:spLocks noChangeArrowheads="1"/>
          </p:cNvSpPr>
          <p:nvPr/>
        </p:nvSpPr>
        <p:spPr bwMode="gray">
          <a:xfrm>
            <a:off x="7497448" y="1616632"/>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394</a:t>
            </a:r>
          </a:p>
        </p:txBody>
      </p:sp>
      <p:sp>
        <p:nvSpPr>
          <p:cNvPr id="234" name="Rechteck 3">
            <a:extLst>
              <a:ext uri="{FF2B5EF4-FFF2-40B4-BE49-F238E27FC236}">
                <a16:creationId xmlns:a16="http://schemas.microsoft.com/office/drawing/2014/main" id="{7C88D71A-9A40-4773-ACDA-2E4C8DC34EB5}"/>
              </a:ext>
            </a:extLst>
          </p:cNvPr>
          <p:cNvSpPr>
            <a:spLocks noChangeArrowheads="1"/>
          </p:cNvSpPr>
          <p:nvPr/>
        </p:nvSpPr>
        <p:spPr bwMode="gray">
          <a:xfrm>
            <a:off x="6657336" y="1978448"/>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US" altLang="ko-KR" sz="700" b="1" dirty="0">
                <a:solidFill>
                  <a:srgbClr val="FFFFFF"/>
                </a:solidFill>
                <a:ea typeface="맑은 고딕" panose="020B0503020000020004" pitchFamily="50" charset="-127"/>
              </a:rPr>
              <a:t>C34</a:t>
            </a:r>
            <a:endParaRPr lang="en-US" altLang="ko-KR" sz="500" b="1" dirty="0">
              <a:solidFill>
                <a:srgbClr val="FFFFFF"/>
              </a:solidFill>
              <a:ea typeface="맑은 고딕" panose="020B0503020000020004" pitchFamily="50" charset="-127"/>
            </a:endParaRPr>
          </a:p>
        </p:txBody>
      </p:sp>
      <p:sp>
        <p:nvSpPr>
          <p:cNvPr id="237" name="Rechteck 3">
            <a:extLst>
              <a:ext uri="{FF2B5EF4-FFF2-40B4-BE49-F238E27FC236}">
                <a16:creationId xmlns:a16="http://schemas.microsoft.com/office/drawing/2014/main" id="{AA52BE6F-E0B2-4047-8B1E-EA3BC892C5ED}"/>
              </a:ext>
            </a:extLst>
          </p:cNvPr>
          <p:cNvSpPr>
            <a:spLocks noChangeArrowheads="1"/>
          </p:cNvSpPr>
          <p:nvPr/>
        </p:nvSpPr>
        <p:spPr bwMode="gray">
          <a:xfrm>
            <a:off x="6657336" y="1797540"/>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GB" sz="700" b="1" dirty="0">
                <a:solidFill>
                  <a:srgbClr val="FFFFFF"/>
                </a:solidFill>
              </a:rPr>
              <a:t>C28</a:t>
            </a:r>
          </a:p>
        </p:txBody>
      </p:sp>
      <p:sp>
        <p:nvSpPr>
          <p:cNvPr id="238" name="Rechteck 3">
            <a:extLst>
              <a:ext uri="{FF2B5EF4-FFF2-40B4-BE49-F238E27FC236}">
                <a16:creationId xmlns:a16="http://schemas.microsoft.com/office/drawing/2014/main" id="{E72812C9-5B7F-4085-B9FA-00FD2EE15D30}"/>
              </a:ext>
            </a:extLst>
          </p:cNvPr>
          <p:cNvSpPr>
            <a:spLocks noChangeArrowheads="1"/>
          </p:cNvSpPr>
          <p:nvPr/>
        </p:nvSpPr>
        <p:spPr bwMode="gray">
          <a:xfrm>
            <a:off x="6657336" y="2159356"/>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US" sz="700" b="1" dirty="0">
                <a:solidFill>
                  <a:srgbClr val="FFFFFF"/>
                </a:solidFill>
              </a:rPr>
              <a:t>C30</a:t>
            </a:r>
            <a:endParaRPr lang="en-GB" sz="700" b="1" dirty="0">
              <a:solidFill>
                <a:srgbClr val="FFFFFF"/>
              </a:solidFill>
            </a:endParaRPr>
          </a:p>
        </p:txBody>
      </p:sp>
      <p:sp>
        <p:nvSpPr>
          <p:cNvPr id="241" name="Rechteck 3">
            <a:extLst>
              <a:ext uri="{FF2B5EF4-FFF2-40B4-BE49-F238E27FC236}">
                <a16:creationId xmlns:a16="http://schemas.microsoft.com/office/drawing/2014/main" id="{AAA27116-FF3C-43A3-A2B4-D8A0ED57448D}"/>
              </a:ext>
            </a:extLst>
          </p:cNvPr>
          <p:cNvSpPr>
            <a:spLocks noChangeArrowheads="1"/>
          </p:cNvSpPr>
          <p:nvPr/>
        </p:nvSpPr>
        <p:spPr bwMode="gray">
          <a:xfrm>
            <a:off x="6657336" y="1616632"/>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700" b="1" dirty="0">
                <a:solidFill>
                  <a:srgbClr val="FFFFFF"/>
                </a:solidFill>
              </a:rPr>
              <a:t>미국법인</a:t>
            </a:r>
            <a:endParaRPr lang="en-GB" sz="700" b="1" dirty="0">
              <a:solidFill>
                <a:srgbClr val="FFFFFF"/>
              </a:solidFill>
            </a:endParaRPr>
          </a:p>
        </p:txBody>
      </p:sp>
      <p:sp>
        <p:nvSpPr>
          <p:cNvPr id="242" name="Rechteck 3">
            <a:extLst>
              <a:ext uri="{FF2B5EF4-FFF2-40B4-BE49-F238E27FC236}">
                <a16:creationId xmlns:a16="http://schemas.microsoft.com/office/drawing/2014/main" id="{D740FD43-0689-4669-9E67-2C6869893BB4}"/>
              </a:ext>
            </a:extLst>
          </p:cNvPr>
          <p:cNvSpPr>
            <a:spLocks noChangeArrowheads="1"/>
          </p:cNvSpPr>
          <p:nvPr/>
        </p:nvSpPr>
        <p:spPr bwMode="gray">
          <a:xfrm>
            <a:off x="6643467" y="2706124"/>
            <a:ext cx="756000" cy="115200"/>
          </a:xfrm>
          <a:prstGeom prst="rect">
            <a:avLst/>
          </a:prstGeom>
          <a:solidFill>
            <a:srgbClr val="00338D"/>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sp>
        <p:nvSpPr>
          <p:cNvPr id="243" name="Rechteck 3">
            <a:extLst>
              <a:ext uri="{FF2B5EF4-FFF2-40B4-BE49-F238E27FC236}">
                <a16:creationId xmlns:a16="http://schemas.microsoft.com/office/drawing/2014/main" id="{91BC2176-A406-443B-8DD5-2DB81413B3BD}"/>
              </a:ext>
            </a:extLst>
          </p:cNvPr>
          <p:cNvSpPr>
            <a:spLocks noChangeArrowheads="1"/>
          </p:cNvSpPr>
          <p:nvPr/>
        </p:nvSpPr>
        <p:spPr bwMode="gray">
          <a:xfrm>
            <a:off x="7497448" y="179821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238</a:t>
            </a:r>
          </a:p>
        </p:txBody>
      </p:sp>
      <p:sp>
        <p:nvSpPr>
          <p:cNvPr id="244" name="Rechteck 3">
            <a:extLst>
              <a:ext uri="{FF2B5EF4-FFF2-40B4-BE49-F238E27FC236}">
                <a16:creationId xmlns:a16="http://schemas.microsoft.com/office/drawing/2014/main" id="{3AD0A5AB-3AED-4D86-8CB9-D07589A9F9AF}"/>
              </a:ext>
            </a:extLst>
          </p:cNvPr>
          <p:cNvSpPr>
            <a:spLocks noChangeArrowheads="1"/>
          </p:cNvSpPr>
          <p:nvPr/>
        </p:nvSpPr>
        <p:spPr bwMode="gray">
          <a:xfrm>
            <a:off x="7497448" y="1979796"/>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218</a:t>
            </a:r>
          </a:p>
        </p:txBody>
      </p:sp>
      <p:sp>
        <p:nvSpPr>
          <p:cNvPr id="246" name="Rectangle 1691">
            <a:extLst>
              <a:ext uri="{FF2B5EF4-FFF2-40B4-BE49-F238E27FC236}">
                <a16:creationId xmlns:a16="http://schemas.microsoft.com/office/drawing/2014/main" id="{D70E515D-B8C1-4491-A7C1-A8AF9706C0CB}"/>
              </a:ext>
            </a:extLst>
          </p:cNvPr>
          <p:cNvSpPr>
            <a:spLocks noChangeArrowheads="1"/>
          </p:cNvSpPr>
          <p:nvPr/>
        </p:nvSpPr>
        <p:spPr bwMode="auto">
          <a:xfrm>
            <a:off x="8006670" y="1436895"/>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sp>
        <p:nvSpPr>
          <p:cNvPr id="247" name="Rechteck 3">
            <a:extLst>
              <a:ext uri="{FF2B5EF4-FFF2-40B4-BE49-F238E27FC236}">
                <a16:creationId xmlns:a16="http://schemas.microsoft.com/office/drawing/2014/main" id="{56893788-783A-4B5F-96CF-C30AB56CE203}"/>
              </a:ext>
            </a:extLst>
          </p:cNvPr>
          <p:cNvSpPr>
            <a:spLocks noChangeArrowheads="1"/>
          </p:cNvSpPr>
          <p:nvPr/>
        </p:nvSpPr>
        <p:spPr bwMode="gray">
          <a:xfrm>
            <a:off x="7507876" y="2161378"/>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153</a:t>
            </a:r>
          </a:p>
        </p:txBody>
      </p:sp>
      <p:sp>
        <p:nvSpPr>
          <p:cNvPr id="253" name="Rechteck 3">
            <a:extLst>
              <a:ext uri="{FF2B5EF4-FFF2-40B4-BE49-F238E27FC236}">
                <a16:creationId xmlns:a16="http://schemas.microsoft.com/office/drawing/2014/main" id="{04A84279-6173-4B5B-A7FB-8E5D1FB0AC61}"/>
              </a:ext>
            </a:extLst>
          </p:cNvPr>
          <p:cNvSpPr>
            <a:spLocks noChangeArrowheads="1"/>
          </p:cNvSpPr>
          <p:nvPr/>
        </p:nvSpPr>
        <p:spPr bwMode="gray">
          <a:xfrm>
            <a:off x="7500941" y="270612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dirty="0">
                <a:solidFill>
                  <a:srgbClr val="000000"/>
                </a:solidFill>
              </a:rPr>
              <a:t>2,576</a:t>
            </a:r>
          </a:p>
        </p:txBody>
      </p:sp>
      <p:sp>
        <p:nvSpPr>
          <p:cNvPr id="259" name="모서리가 둥근 직사각형 193">
            <a:extLst>
              <a:ext uri="{FF2B5EF4-FFF2-40B4-BE49-F238E27FC236}">
                <a16:creationId xmlns:a16="http://schemas.microsoft.com/office/drawing/2014/main" id="{031D4D63-0502-4781-9217-4734B45D7FE5}"/>
              </a:ext>
            </a:extLst>
          </p:cNvPr>
          <p:cNvSpPr/>
          <p:nvPr/>
        </p:nvSpPr>
        <p:spPr>
          <a:xfrm>
            <a:off x="6534077" y="3256863"/>
            <a:ext cx="2502274" cy="1067310"/>
          </a:xfrm>
          <a:prstGeom prst="round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sp>
        <p:nvSpPr>
          <p:cNvPr id="260" name="Rectangle 1691">
            <a:extLst>
              <a:ext uri="{FF2B5EF4-FFF2-40B4-BE49-F238E27FC236}">
                <a16:creationId xmlns:a16="http://schemas.microsoft.com/office/drawing/2014/main" id="{E4E06410-C92A-4F65-BCFC-811489B2424C}"/>
              </a:ext>
            </a:extLst>
          </p:cNvPr>
          <p:cNvSpPr>
            <a:spLocks noChangeArrowheads="1"/>
          </p:cNvSpPr>
          <p:nvPr/>
        </p:nvSpPr>
        <p:spPr bwMode="auto">
          <a:xfrm>
            <a:off x="7386623" y="3228993"/>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sp>
        <p:nvSpPr>
          <p:cNvPr id="261" name="Rechteck 3">
            <a:extLst>
              <a:ext uri="{FF2B5EF4-FFF2-40B4-BE49-F238E27FC236}">
                <a16:creationId xmlns:a16="http://schemas.microsoft.com/office/drawing/2014/main" id="{AC9C3A84-C9C5-4162-BAB8-ED4F0DD3364A}"/>
              </a:ext>
            </a:extLst>
          </p:cNvPr>
          <p:cNvSpPr>
            <a:spLocks noChangeArrowheads="1"/>
          </p:cNvSpPr>
          <p:nvPr/>
        </p:nvSpPr>
        <p:spPr bwMode="gray">
          <a:xfrm>
            <a:off x="6665093" y="3711111"/>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US" sz="700" b="1" dirty="0">
                <a:solidFill>
                  <a:srgbClr val="FFFFFF"/>
                </a:solidFill>
                <a:latin typeface="맑은 고딕" panose="020B0503020000020004" pitchFamily="50" charset="-127"/>
                <a:ea typeface="맑은 고딕" panose="020B0503020000020004" pitchFamily="50" charset="-127"/>
              </a:rPr>
              <a:t>B20</a:t>
            </a:r>
            <a:endParaRPr lang="en-GB" sz="600" b="1" dirty="0">
              <a:solidFill>
                <a:srgbClr val="FFFFFF"/>
              </a:solidFill>
              <a:latin typeface="맑은 고딕" panose="020B0503020000020004" pitchFamily="50" charset="-127"/>
              <a:ea typeface="맑은 고딕" panose="020B0503020000020004" pitchFamily="50" charset="-127"/>
            </a:endParaRPr>
          </a:p>
        </p:txBody>
      </p:sp>
      <p:sp>
        <p:nvSpPr>
          <p:cNvPr id="262" name="Rechteck 3">
            <a:extLst>
              <a:ext uri="{FF2B5EF4-FFF2-40B4-BE49-F238E27FC236}">
                <a16:creationId xmlns:a16="http://schemas.microsoft.com/office/drawing/2014/main" id="{7535C110-12E3-4C9F-A646-C74A2628BB21}"/>
              </a:ext>
            </a:extLst>
          </p:cNvPr>
          <p:cNvSpPr>
            <a:spLocks noChangeArrowheads="1"/>
          </p:cNvSpPr>
          <p:nvPr/>
        </p:nvSpPr>
        <p:spPr bwMode="gray">
          <a:xfrm>
            <a:off x="6665093" y="3564669"/>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US" sz="700" b="1" dirty="0">
                <a:solidFill>
                  <a:srgbClr val="FFFFFF"/>
                </a:solidFill>
                <a:latin typeface="맑은 고딕" panose="020B0503020000020004" pitchFamily="50" charset="-127"/>
                <a:ea typeface="맑은 고딕" panose="020B0503020000020004" pitchFamily="50" charset="-127"/>
              </a:rPr>
              <a:t>B21</a:t>
            </a:r>
            <a:endParaRPr lang="en-GB" sz="700" b="1" dirty="0">
              <a:solidFill>
                <a:srgbClr val="FFFFFF"/>
              </a:solidFill>
              <a:latin typeface="맑은 고딕" panose="020B0503020000020004" pitchFamily="50" charset="-127"/>
              <a:ea typeface="맑은 고딕" panose="020B0503020000020004" pitchFamily="50" charset="-127"/>
            </a:endParaRPr>
          </a:p>
        </p:txBody>
      </p:sp>
      <p:sp>
        <p:nvSpPr>
          <p:cNvPr id="263" name="Rechteck 3">
            <a:extLst>
              <a:ext uri="{FF2B5EF4-FFF2-40B4-BE49-F238E27FC236}">
                <a16:creationId xmlns:a16="http://schemas.microsoft.com/office/drawing/2014/main" id="{C9DFE3C5-29E2-4F26-B0F3-176EEC19CA6E}"/>
              </a:ext>
            </a:extLst>
          </p:cNvPr>
          <p:cNvSpPr>
            <a:spLocks noChangeArrowheads="1"/>
          </p:cNvSpPr>
          <p:nvPr/>
        </p:nvSpPr>
        <p:spPr bwMode="gray">
          <a:xfrm>
            <a:off x="6665093" y="3858247"/>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GB" sz="700" b="1" dirty="0">
                <a:solidFill>
                  <a:srgbClr val="FFFFFF"/>
                </a:solidFill>
                <a:latin typeface="맑은 고딕" panose="020B0503020000020004" pitchFamily="50" charset="-127"/>
                <a:ea typeface="맑은 고딕" panose="020B0503020000020004" pitchFamily="50" charset="-127"/>
              </a:rPr>
              <a:t>B16</a:t>
            </a:r>
          </a:p>
        </p:txBody>
      </p:sp>
      <p:sp>
        <p:nvSpPr>
          <p:cNvPr id="268" name="Rechteck 3">
            <a:extLst>
              <a:ext uri="{FF2B5EF4-FFF2-40B4-BE49-F238E27FC236}">
                <a16:creationId xmlns:a16="http://schemas.microsoft.com/office/drawing/2014/main" id="{FC61E1D7-3043-47F8-A877-A427CC8EF8D1}"/>
              </a:ext>
            </a:extLst>
          </p:cNvPr>
          <p:cNvSpPr>
            <a:spLocks noChangeArrowheads="1"/>
          </p:cNvSpPr>
          <p:nvPr/>
        </p:nvSpPr>
        <p:spPr bwMode="gray">
          <a:xfrm>
            <a:off x="6665093" y="3410931"/>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700" b="1" dirty="0">
                <a:solidFill>
                  <a:srgbClr val="FFFFFF"/>
                </a:solidFill>
                <a:latin typeface="맑은 고딕" panose="020B0503020000020004" pitchFamily="50" charset="-127"/>
                <a:ea typeface="맑은 고딕" panose="020B0503020000020004" pitchFamily="50" charset="-127"/>
              </a:rPr>
              <a:t>미국법인</a:t>
            </a:r>
            <a:endParaRPr lang="en-GB" sz="600" b="1" dirty="0">
              <a:solidFill>
                <a:srgbClr val="FFFFFF"/>
              </a:solidFill>
              <a:latin typeface="맑은 고딕" panose="020B0503020000020004" pitchFamily="50" charset="-127"/>
              <a:ea typeface="맑은 고딕" panose="020B0503020000020004" pitchFamily="50" charset="-127"/>
            </a:endParaRPr>
          </a:p>
        </p:txBody>
      </p:sp>
      <p:sp>
        <p:nvSpPr>
          <p:cNvPr id="269" name="Rectangle 1691">
            <a:extLst>
              <a:ext uri="{FF2B5EF4-FFF2-40B4-BE49-F238E27FC236}">
                <a16:creationId xmlns:a16="http://schemas.microsoft.com/office/drawing/2014/main" id="{2B8EC2A7-EB8A-4994-BDA5-BF77DBD36866}"/>
              </a:ext>
            </a:extLst>
          </p:cNvPr>
          <p:cNvSpPr>
            <a:spLocks noChangeArrowheads="1"/>
          </p:cNvSpPr>
          <p:nvPr/>
        </p:nvSpPr>
        <p:spPr bwMode="auto">
          <a:xfrm>
            <a:off x="8003831" y="3225142"/>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grpSp>
        <p:nvGrpSpPr>
          <p:cNvPr id="270" name="그룹 269">
            <a:extLst>
              <a:ext uri="{FF2B5EF4-FFF2-40B4-BE49-F238E27FC236}">
                <a16:creationId xmlns:a16="http://schemas.microsoft.com/office/drawing/2014/main" id="{ABC97672-86FB-471F-A594-895AE3CB6E76}"/>
              </a:ext>
            </a:extLst>
          </p:cNvPr>
          <p:cNvGrpSpPr/>
          <p:nvPr/>
        </p:nvGrpSpPr>
        <p:grpSpPr>
          <a:xfrm>
            <a:off x="7509307" y="3411279"/>
            <a:ext cx="432000" cy="858153"/>
            <a:chOff x="1489774" y="3338401"/>
            <a:chExt cx="432000" cy="858153"/>
          </a:xfrm>
        </p:grpSpPr>
        <p:sp>
          <p:nvSpPr>
            <p:cNvPr id="271" name="Rechteck 3">
              <a:extLst>
                <a:ext uri="{FF2B5EF4-FFF2-40B4-BE49-F238E27FC236}">
                  <a16:creationId xmlns:a16="http://schemas.microsoft.com/office/drawing/2014/main" id="{665940F9-E276-41CA-A432-65CDBDC035F6}"/>
                </a:ext>
              </a:extLst>
            </p:cNvPr>
            <p:cNvSpPr>
              <a:spLocks noChangeArrowheads="1"/>
            </p:cNvSpPr>
            <p:nvPr/>
          </p:nvSpPr>
          <p:spPr bwMode="gray">
            <a:xfrm>
              <a:off x="1489774" y="3338401"/>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490</a:t>
              </a:r>
            </a:p>
          </p:txBody>
        </p:sp>
        <p:sp>
          <p:nvSpPr>
            <p:cNvPr id="272" name="Rechteck 3">
              <a:extLst>
                <a:ext uri="{FF2B5EF4-FFF2-40B4-BE49-F238E27FC236}">
                  <a16:creationId xmlns:a16="http://schemas.microsoft.com/office/drawing/2014/main" id="{FC960B92-8D9F-4C73-B70B-5E064E6FAEF8}"/>
                </a:ext>
              </a:extLst>
            </p:cNvPr>
            <p:cNvSpPr>
              <a:spLocks noChangeArrowheads="1"/>
            </p:cNvSpPr>
            <p:nvPr/>
          </p:nvSpPr>
          <p:spPr bwMode="gray">
            <a:xfrm>
              <a:off x="1489774" y="3486992"/>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73</a:t>
              </a:r>
            </a:p>
          </p:txBody>
        </p:sp>
        <p:sp>
          <p:nvSpPr>
            <p:cNvPr id="273" name="Rechteck 3">
              <a:extLst>
                <a:ext uri="{FF2B5EF4-FFF2-40B4-BE49-F238E27FC236}">
                  <a16:creationId xmlns:a16="http://schemas.microsoft.com/office/drawing/2014/main" id="{EF21DD25-C5DB-4606-B334-9DC54F109621}"/>
                </a:ext>
              </a:extLst>
            </p:cNvPr>
            <p:cNvSpPr>
              <a:spLocks noChangeArrowheads="1"/>
            </p:cNvSpPr>
            <p:nvPr/>
          </p:nvSpPr>
          <p:spPr bwMode="gray">
            <a:xfrm>
              <a:off x="1489774" y="363558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63</a:t>
              </a:r>
            </a:p>
          </p:txBody>
        </p:sp>
        <p:sp>
          <p:nvSpPr>
            <p:cNvPr id="274" name="Rechteck 3">
              <a:extLst>
                <a:ext uri="{FF2B5EF4-FFF2-40B4-BE49-F238E27FC236}">
                  <a16:creationId xmlns:a16="http://schemas.microsoft.com/office/drawing/2014/main" id="{45CFEB2B-F06A-4D10-9527-CC96D3F1D6C9}"/>
                </a:ext>
              </a:extLst>
            </p:cNvPr>
            <p:cNvSpPr>
              <a:spLocks noChangeArrowheads="1"/>
            </p:cNvSpPr>
            <p:nvPr/>
          </p:nvSpPr>
          <p:spPr bwMode="gray">
            <a:xfrm>
              <a:off x="1489774" y="378417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38</a:t>
              </a:r>
            </a:p>
          </p:txBody>
        </p:sp>
        <p:sp>
          <p:nvSpPr>
            <p:cNvPr id="275" name="Rechteck 3">
              <a:extLst>
                <a:ext uri="{FF2B5EF4-FFF2-40B4-BE49-F238E27FC236}">
                  <a16:creationId xmlns:a16="http://schemas.microsoft.com/office/drawing/2014/main" id="{764CD953-C2EB-435E-95CF-A47F5632E439}"/>
                </a:ext>
              </a:extLst>
            </p:cNvPr>
            <p:cNvSpPr>
              <a:spLocks noChangeArrowheads="1"/>
            </p:cNvSpPr>
            <p:nvPr/>
          </p:nvSpPr>
          <p:spPr bwMode="gray">
            <a:xfrm>
              <a:off x="1489774" y="3932765"/>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68</a:t>
              </a:r>
            </a:p>
          </p:txBody>
        </p:sp>
        <p:sp>
          <p:nvSpPr>
            <p:cNvPr id="276" name="Rechteck 3">
              <a:extLst>
                <a:ext uri="{FF2B5EF4-FFF2-40B4-BE49-F238E27FC236}">
                  <a16:creationId xmlns:a16="http://schemas.microsoft.com/office/drawing/2014/main" id="{AB96FF2D-DA31-4901-987D-97271580006C}"/>
                </a:ext>
              </a:extLst>
            </p:cNvPr>
            <p:cNvSpPr>
              <a:spLocks noChangeArrowheads="1"/>
            </p:cNvSpPr>
            <p:nvPr/>
          </p:nvSpPr>
          <p:spPr bwMode="gray">
            <a:xfrm>
              <a:off x="1489774" y="408135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dirty="0">
                  <a:solidFill>
                    <a:srgbClr val="000000"/>
                  </a:solidFill>
                </a:rPr>
                <a:t>733</a:t>
              </a:r>
            </a:p>
          </p:txBody>
        </p:sp>
      </p:grpSp>
      <p:grpSp>
        <p:nvGrpSpPr>
          <p:cNvPr id="277" name="그룹 276">
            <a:extLst>
              <a:ext uri="{FF2B5EF4-FFF2-40B4-BE49-F238E27FC236}">
                <a16:creationId xmlns:a16="http://schemas.microsoft.com/office/drawing/2014/main" id="{8A4B0143-7E82-4B2C-9827-5F2A5049EA43}"/>
              </a:ext>
            </a:extLst>
          </p:cNvPr>
          <p:cNvGrpSpPr/>
          <p:nvPr/>
        </p:nvGrpSpPr>
        <p:grpSpPr>
          <a:xfrm>
            <a:off x="8126515" y="3409091"/>
            <a:ext cx="432000" cy="860341"/>
            <a:chOff x="2078460" y="3329719"/>
            <a:chExt cx="432000" cy="860341"/>
          </a:xfrm>
        </p:grpSpPr>
        <p:sp>
          <p:nvSpPr>
            <p:cNvPr id="282" name="Rechteck 3">
              <a:extLst>
                <a:ext uri="{FF2B5EF4-FFF2-40B4-BE49-F238E27FC236}">
                  <a16:creationId xmlns:a16="http://schemas.microsoft.com/office/drawing/2014/main" id="{0F3D5B4F-B43B-4E02-87DD-BC88EEF5C790}"/>
                </a:ext>
              </a:extLst>
            </p:cNvPr>
            <p:cNvSpPr>
              <a:spLocks noChangeArrowheads="1"/>
            </p:cNvSpPr>
            <p:nvPr/>
          </p:nvSpPr>
          <p:spPr bwMode="gray">
            <a:xfrm>
              <a:off x="2078460" y="3329719"/>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66.9%</a:t>
              </a:r>
            </a:p>
          </p:txBody>
        </p:sp>
        <p:sp>
          <p:nvSpPr>
            <p:cNvPr id="283" name="Rechteck 3">
              <a:extLst>
                <a:ext uri="{FF2B5EF4-FFF2-40B4-BE49-F238E27FC236}">
                  <a16:creationId xmlns:a16="http://schemas.microsoft.com/office/drawing/2014/main" id="{39BE8A88-BDAE-4277-9121-902148E42621}"/>
                </a:ext>
              </a:extLst>
            </p:cNvPr>
            <p:cNvSpPr>
              <a:spLocks noChangeArrowheads="1"/>
            </p:cNvSpPr>
            <p:nvPr/>
          </p:nvSpPr>
          <p:spPr bwMode="gray">
            <a:xfrm>
              <a:off x="2078460" y="3478747"/>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10.0%</a:t>
              </a:r>
            </a:p>
          </p:txBody>
        </p:sp>
        <p:sp>
          <p:nvSpPr>
            <p:cNvPr id="284" name="Rechteck 3">
              <a:extLst>
                <a:ext uri="{FF2B5EF4-FFF2-40B4-BE49-F238E27FC236}">
                  <a16:creationId xmlns:a16="http://schemas.microsoft.com/office/drawing/2014/main" id="{FB9B32B6-665D-4A6D-B964-D311629D44DC}"/>
                </a:ext>
              </a:extLst>
            </p:cNvPr>
            <p:cNvSpPr>
              <a:spLocks noChangeArrowheads="1"/>
            </p:cNvSpPr>
            <p:nvPr/>
          </p:nvSpPr>
          <p:spPr bwMode="gray">
            <a:xfrm>
              <a:off x="2078460" y="3627775"/>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8.6%</a:t>
              </a:r>
            </a:p>
          </p:txBody>
        </p:sp>
        <p:sp>
          <p:nvSpPr>
            <p:cNvPr id="285" name="Rechteck 3">
              <a:extLst>
                <a:ext uri="{FF2B5EF4-FFF2-40B4-BE49-F238E27FC236}">
                  <a16:creationId xmlns:a16="http://schemas.microsoft.com/office/drawing/2014/main" id="{DD8EC8A4-ACFB-4178-B194-4114BE74A907}"/>
                </a:ext>
              </a:extLst>
            </p:cNvPr>
            <p:cNvSpPr>
              <a:spLocks noChangeArrowheads="1"/>
            </p:cNvSpPr>
            <p:nvPr/>
          </p:nvSpPr>
          <p:spPr bwMode="gray">
            <a:xfrm>
              <a:off x="2078460" y="377680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5.2%</a:t>
              </a:r>
            </a:p>
          </p:txBody>
        </p:sp>
        <p:sp>
          <p:nvSpPr>
            <p:cNvPr id="286" name="Rechteck 3">
              <a:extLst>
                <a:ext uri="{FF2B5EF4-FFF2-40B4-BE49-F238E27FC236}">
                  <a16:creationId xmlns:a16="http://schemas.microsoft.com/office/drawing/2014/main" id="{13527575-A475-4BA3-81E0-698BA911EC47}"/>
                </a:ext>
              </a:extLst>
            </p:cNvPr>
            <p:cNvSpPr>
              <a:spLocks noChangeArrowheads="1"/>
            </p:cNvSpPr>
            <p:nvPr/>
          </p:nvSpPr>
          <p:spPr bwMode="gray">
            <a:xfrm>
              <a:off x="2078460" y="3925831"/>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9.3%</a:t>
              </a:r>
            </a:p>
          </p:txBody>
        </p:sp>
        <p:sp>
          <p:nvSpPr>
            <p:cNvPr id="287" name="Rechteck 3">
              <a:extLst>
                <a:ext uri="{FF2B5EF4-FFF2-40B4-BE49-F238E27FC236}">
                  <a16:creationId xmlns:a16="http://schemas.microsoft.com/office/drawing/2014/main" id="{258E3EF8-A321-4832-BD7C-74099A37FEFB}"/>
                </a:ext>
              </a:extLst>
            </p:cNvPr>
            <p:cNvSpPr>
              <a:spLocks noChangeArrowheads="1"/>
            </p:cNvSpPr>
            <p:nvPr/>
          </p:nvSpPr>
          <p:spPr bwMode="gray">
            <a:xfrm>
              <a:off x="2078460" y="4074860"/>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grpSp>
      <p:sp>
        <p:nvSpPr>
          <p:cNvPr id="288" name="Rechteck 3">
            <a:extLst>
              <a:ext uri="{FF2B5EF4-FFF2-40B4-BE49-F238E27FC236}">
                <a16:creationId xmlns:a16="http://schemas.microsoft.com/office/drawing/2014/main" id="{854B1410-A50C-4800-8A7F-3DEEE8CEC0BF}"/>
              </a:ext>
            </a:extLst>
          </p:cNvPr>
          <p:cNvSpPr>
            <a:spLocks noChangeArrowheads="1"/>
          </p:cNvSpPr>
          <p:nvPr/>
        </p:nvSpPr>
        <p:spPr bwMode="gray">
          <a:xfrm>
            <a:off x="6677689" y="4002569"/>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700" b="1" dirty="0">
                <a:solidFill>
                  <a:srgbClr val="FFFFFF"/>
                </a:solidFill>
                <a:latin typeface="맑은 고딕" panose="020B0503020000020004" pitchFamily="50" charset="-127"/>
                <a:ea typeface="맑은 고딕" panose="020B0503020000020004" pitchFamily="50" charset="-127"/>
              </a:rPr>
              <a:t>기타</a:t>
            </a:r>
            <a:endParaRPr lang="en-GB" sz="700" b="1" dirty="0">
              <a:solidFill>
                <a:srgbClr val="FFFFFF"/>
              </a:solidFill>
              <a:latin typeface="맑은 고딕" panose="020B0503020000020004" pitchFamily="50" charset="-127"/>
              <a:ea typeface="맑은 고딕" panose="020B0503020000020004" pitchFamily="50" charset="-127"/>
            </a:endParaRPr>
          </a:p>
        </p:txBody>
      </p:sp>
      <p:sp>
        <p:nvSpPr>
          <p:cNvPr id="289" name="Rechteck 3">
            <a:extLst>
              <a:ext uri="{FF2B5EF4-FFF2-40B4-BE49-F238E27FC236}">
                <a16:creationId xmlns:a16="http://schemas.microsoft.com/office/drawing/2014/main" id="{D49A52F1-5222-4F5A-B2CC-72E8818F78A8}"/>
              </a:ext>
            </a:extLst>
          </p:cNvPr>
          <p:cNvSpPr>
            <a:spLocks noChangeArrowheads="1"/>
          </p:cNvSpPr>
          <p:nvPr/>
        </p:nvSpPr>
        <p:spPr bwMode="gray">
          <a:xfrm>
            <a:off x="6668192" y="4154232"/>
            <a:ext cx="756000" cy="115200"/>
          </a:xfrm>
          <a:prstGeom prst="rect">
            <a:avLst/>
          </a:prstGeom>
          <a:solidFill>
            <a:srgbClr val="00338D"/>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sp>
        <p:nvSpPr>
          <p:cNvPr id="290" name="Rechteck 3">
            <a:extLst>
              <a:ext uri="{FF2B5EF4-FFF2-40B4-BE49-F238E27FC236}">
                <a16:creationId xmlns:a16="http://schemas.microsoft.com/office/drawing/2014/main" id="{B714BF52-0147-44A1-A91F-A1B33AA6C850}"/>
              </a:ext>
            </a:extLst>
          </p:cNvPr>
          <p:cNvSpPr>
            <a:spLocks noChangeArrowheads="1"/>
          </p:cNvSpPr>
          <p:nvPr/>
        </p:nvSpPr>
        <p:spPr bwMode="gray">
          <a:xfrm>
            <a:off x="6657336" y="2340264"/>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en-US" sz="700" b="1" dirty="0">
                <a:solidFill>
                  <a:srgbClr val="FFFFFF"/>
                </a:solidFill>
              </a:rPr>
              <a:t>C56</a:t>
            </a:r>
            <a:endParaRPr lang="en-GB" sz="700" b="1" dirty="0">
              <a:solidFill>
                <a:srgbClr val="FFFFFF"/>
              </a:solidFill>
            </a:endParaRPr>
          </a:p>
        </p:txBody>
      </p:sp>
      <p:sp>
        <p:nvSpPr>
          <p:cNvPr id="295" name="Rechteck 3">
            <a:extLst>
              <a:ext uri="{FF2B5EF4-FFF2-40B4-BE49-F238E27FC236}">
                <a16:creationId xmlns:a16="http://schemas.microsoft.com/office/drawing/2014/main" id="{1A132845-2F94-4FFC-B84A-7B5C532478A1}"/>
              </a:ext>
            </a:extLst>
          </p:cNvPr>
          <p:cNvSpPr>
            <a:spLocks noChangeArrowheads="1"/>
          </p:cNvSpPr>
          <p:nvPr/>
        </p:nvSpPr>
        <p:spPr bwMode="gray">
          <a:xfrm>
            <a:off x="7507876" y="2342960"/>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130</a:t>
            </a:r>
          </a:p>
        </p:txBody>
      </p:sp>
      <p:sp>
        <p:nvSpPr>
          <p:cNvPr id="296" name="Rechteck 3">
            <a:extLst>
              <a:ext uri="{FF2B5EF4-FFF2-40B4-BE49-F238E27FC236}">
                <a16:creationId xmlns:a16="http://schemas.microsoft.com/office/drawing/2014/main" id="{DF771E51-46D5-4C7B-A796-DD407D80C9B3}"/>
              </a:ext>
            </a:extLst>
          </p:cNvPr>
          <p:cNvSpPr>
            <a:spLocks noChangeArrowheads="1"/>
          </p:cNvSpPr>
          <p:nvPr/>
        </p:nvSpPr>
        <p:spPr bwMode="gray">
          <a:xfrm>
            <a:off x="6653847" y="2521171"/>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700" b="1" dirty="0">
                <a:solidFill>
                  <a:srgbClr val="FFFFFF"/>
                </a:solidFill>
              </a:rPr>
              <a:t>기타</a:t>
            </a:r>
            <a:endParaRPr lang="en-GB" sz="700" b="1" dirty="0">
              <a:solidFill>
                <a:srgbClr val="FFFFFF"/>
              </a:solidFill>
            </a:endParaRPr>
          </a:p>
        </p:txBody>
      </p:sp>
      <p:sp>
        <p:nvSpPr>
          <p:cNvPr id="298" name="Rechteck 3">
            <a:extLst>
              <a:ext uri="{FF2B5EF4-FFF2-40B4-BE49-F238E27FC236}">
                <a16:creationId xmlns:a16="http://schemas.microsoft.com/office/drawing/2014/main" id="{C4A16128-B82E-42D8-B193-78DBD01BB0AE}"/>
              </a:ext>
            </a:extLst>
          </p:cNvPr>
          <p:cNvSpPr>
            <a:spLocks noChangeArrowheads="1"/>
          </p:cNvSpPr>
          <p:nvPr/>
        </p:nvSpPr>
        <p:spPr bwMode="gray">
          <a:xfrm>
            <a:off x="7507876" y="2524542"/>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2,101</a:t>
            </a:r>
          </a:p>
        </p:txBody>
      </p:sp>
      <p:grpSp>
        <p:nvGrpSpPr>
          <p:cNvPr id="304" name="그룹 303">
            <a:extLst>
              <a:ext uri="{FF2B5EF4-FFF2-40B4-BE49-F238E27FC236}">
                <a16:creationId xmlns:a16="http://schemas.microsoft.com/office/drawing/2014/main" id="{F53FF426-AE22-4D73-92CC-6B163341691F}"/>
              </a:ext>
            </a:extLst>
          </p:cNvPr>
          <p:cNvGrpSpPr/>
          <p:nvPr/>
        </p:nvGrpSpPr>
        <p:grpSpPr>
          <a:xfrm>
            <a:off x="8129354" y="1616632"/>
            <a:ext cx="432000" cy="1204692"/>
            <a:chOff x="2093940" y="1550722"/>
            <a:chExt cx="432000" cy="1204692"/>
          </a:xfrm>
        </p:grpSpPr>
        <p:sp>
          <p:nvSpPr>
            <p:cNvPr id="305" name="Rechteck 3">
              <a:extLst>
                <a:ext uri="{FF2B5EF4-FFF2-40B4-BE49-F238E27FC236}">
                  <a16:creationId xmlns:a16="http://schemas.microsoft.com/office/drawing/2014/main" id="{6A00631F-8BF3-4473-BFDA-9ED125A3AC67}"/>
                </a:ext>
              </a:extLst>
            </p:cNvPr>
            <p:cNvSpPr>
              <a:spLocks noChangeArrowheads="1"/>
            </p:cNvSpPr>
            <p:nvPr/>
          </p:nvSpPr>
          <p:spPr bwMode="gray">
            <a:xfrm>
              <a:off x="2093940" y="1550722"/>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15.3%</a:t>
              </a:r>
            </a:p>
          </p:txBody>
        </p:sp>
        <p:sp>
          <p:nvSpPr>
            <p:cNvPr id="315" name="Rechteck 3">
              <a:extLst>
                <a:ext uri="{FF2B5EF4-FFF2-40B4-BE49-F238E27FC236}">
                  <a16:creationId xmlns:a16="http://schemas.microsoft.com/office/drawing/2014/main" id="{3EC37E8A-0315-4F12-AEC9-B60431342B1E}"/>
                </a:ext>
              </a:extLst>
            </p:cNvPr>
            <p:cNvSpPr>
              <a:spLocks noChangeArrowheads="1"/>
            </p:cNvSpPr>
            <p:nvPr/>
          </p:nvSpPr>
          <p:spPr bwMode="gray">
            <a:xfrm>
              <a:off x="2093940" y="173230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9.3%</a:t>
              </a:r>
            </a:p>
          </p:txBody>
        </p:sp>
        <p:sp>
          <p:nvSpPr>
            <p:cNvPr id="316" name="Rechteck 3">
              <a:extLst>
                <a:ext uri="{FF2B5EF4-FFF2-40B4-BE49-F238E27FC236}">
                  <a16:creationId xmlns:a16="http://schemas.microsoft.com/office/drawing/2014/main" id="{54DA6CA9-BB86-4FDE-8219-B733326B501D}"/>
                </a:ext>
              </a:extLst>
            </p:cNvPr>
            <p:cNvSpPr>
              <a:spLocks noChangeArrowheads="1"/>
            </p:cNvSpPr>
            <p:nvPr/>
          </p:nvSpPr>
          <p:spPr bwMode="gray">
            <a:xfrm>
              <a:off x="2093940" y="1913886"/>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8.5%</a:t>
              </a:r>
            </a:p>
          </p:txBody>
        </p:sp>
        <p:sp>
          <p:nvSpPr>
            <p:cNvPr id="317" name="Rechteck 3">
              <a:extLst>
                <a:ext uri="{FF2B5EF4-FFF2-40B4-BE49-F238E27FC236}">
                  <a16:creationId xmlns:a16="http://schemas.microsoft.com/office/drawing/2014/main" id="{D6D0BBDF-3822-42D5-9CBF-E25E1031043A}"/>
                </a:ext>
              </a:extLst>
            </p:cNvPr>
            <p:cNvSpPr>
              <a:spLocks noChangeArrowheads="1"/>
            </p:cNvSpPr>
            <p:nvPr/>
          </p:nvSpPr>
          <p:spPr bwMode="gray">
            <a:xfrm>
              <a:off x="2093940" y="2095468"/>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6.0%</a:t>
              </a:r>
            </a:p>
          </p:txBody>
        </p:sp>
        <p:sp>
          <p:nvSpPr>
            <p:cNvPr id="318" name="Rechteck 3">
              <a:extLst>
                <a:ext uri="{FF2B5EF4-FFF2-40B4-BE49-F238E27FC236}">
                  <a16:creationId xmlns:a16="http://schemas.microsoft.com/office/drawing/2014/main" id="{3E4B8D94-1E58-44D4-814F-40CF5D516DCC}"/>
                </a:ext>
              </a:extLst>
            </p:cNvPr>
            <p:cNvSpPr>
              <a:spLocks noChangeArrowheads="1"/>
            </p:cNvSpPr>
            <p:nvPr/>
          </p:nvSpPr>
          <p:spPr bwMode="gray">
            <a:xfrm>
              <a:off x="2093940" y="2640214"/>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sp>
          <p:nvSpPr>
            <p:cNvPr id="319" name="Rechteck 3">
              <a:extLst>
                <a:ext uri="{FF2B5EF4-FFF2-40B4-BE49-F238E27FC236}">
                  <a16:creationId xmlns:a16="http://schemas.microsoft.com/office/drawing/2014/main" id="{0BCCBFFD-DB6E-49C7-8B4B-9356F27535C0}"/>
                </a:ext>
              </a:extLst>
            </p:cNvPr>
            <p:cNvSpPr>
              <a:spLocks noChangeArrowheads="1"/>
            </p:cNvSpPr>
            <p:nvPr/>
          </p:nvSpPr>
          <p:spPr bwMode="gray">
            <a:xfrm>
              <a:off x="2093940" y="2277050"/>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5.0%</a:t>
              </a:r>
            </a:p>
          </p:txBody>
        </p:sp>
        <p:sp>
          <p:nvSpPr>
            <p:cNvPr id="320" name="Rechteck 3">
              <a:extLst>
                <a:ext uri="{FF2B5EF4-FFF2-40B4-BE49-F238E27FC236}">
                  <a16:creationId xmlns:a16="http://schemas.microsoft.com/office/drawing/2014/main" id="{9AEC3169-0C2A-4839-8FB4-D90729ADC022}"/>
                </a:ext>
              </a:extLst>
            </p:cNvPr>
            <p:cNvSpPr>
              <a:spLocks noChangeArrowheads="1"/>
            </p:cNvSpPr>
            <p:nvPr/>
          </p:nvSpPr>
          <p:spPr bwMode="gray">
            <a:xfrm>
              <a:off x="2093940" y="2458632"/>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56%</a:t>
              </a:r>
            </a:p>
          </p:txBody>
        </p:sp>
      </p:grpSp>
      <p:sp>
        <p:nvSpPr>
          <p:cNvPr id="321" name="모서리가 둥근 직사각형 193">
            <a:extLst>
              <a:ext uri="{FF2B5EF4-FFF2-40B4-BE49-F238E27FC236}">
                <a16:creationId xmlns:a16="http://schemas.microsoft.com/office/drawing/2014/main" id="{D8F93882-796D-49E0-8769-F6AE486B8815}"/>
              </a:ext>
            </a:extLst>
          </p:cNvPr>
          <p:cNvSpPr/>
          <p:nvPr/>
        </p:nvSpPr>
        <p:spPr>
          <a:xfrm>
            <a:off x="6534077" y="4621807"/>
            <a:ext cx="2502274" cy="544248"/>
          </a:xfrm>
          <a:prstGeom prst="roundRect">
            <a:avLst/>
          </a:prstGeom>
          <a:noFill/>
          <a:ln w="6350">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b" anchorCtr="0"/>
          <a:lstStyle/>
          <a:p>
            <a:pPr algn="ctr"/>
            <a:endParaRPr lang="ko-KR" altLang="en-US" sz="800" b="1" dirty="0">
              <a:solidFill>
                <a:srgbClr val="00338D"/>
              </a:solidFill>
            </a:endParaRPr>
          </a:p>
        </p:txBody>
      </p:sp>
      <p:grpSp>
        <p:nvGrpSpPr>
          <p:cNvPr id="322" name="그룹 321">
            <a:extLst>
              <a:ext uri="{FF2B5EF4-FFF2-40B4-BE49-F238E27FC236}">
                <a16:creationId xmlns:a16="http://schemas.microsoft.com/office/drawing/2014/main" id="{9A551CF0-51CB-42A6-A032-A8C9DA5A175B}"/>
              </a:ext>
            </a:extLst>
          </p:cNvPr>
          <p:cNvGrpSpPr/>
          <p:nvPr/>
        </p:nvGrpSpPr>
        <p:grpSpPr>
          <a:xfrm>
            <a:off x="7409847" y="4616459"/>
            <a:ext cx="1309228" cy="181938"/>
            <a:chOff x="1397252" y="4550549"/>
            <a:chExt cx="1309228" cy="181938"/>
          </a:xfrm>
        </p:grpSpPr>
        <p:sp>
          <p:nvSpPr>
            <p:cNvPr id="323" name="Rectangle 1691">
              <a:extLst>
                <a:ext uri="{FF2B5EF4-FFF2-40B4-BE49-F238E27FC236}">
                  <a16:creationId xmlns:a16="http://schemas.microsoft.com/office/drawing/2014/main" id="{703B737A-4C15-45A2-AFE5-1D1D853C9AC5}"/>
                </a:ext>
              </a:extLst>
            </p:cNvPr>
            <p:cNvSpPr>
              <a:spLocks noChangeArrowheads="1"/>
            </p:cNvSpPr>
            <p:nvPr/>
          </p:nvSpPr>
          <p:spPr bwMode="auto">
            <a:xfrm>
              <a:off x="2029111" y="4550549"/>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비중</a:t>
              </a:r>
            </a:p>
          </p:txBody>
        </p:sp>
        <p:sp>
          <p:nvSpPr>
            <p:cNvPr id="324" name="Rectangle 1691">
              <a:extLst>
                <a:ext uri="{FF2B5EF4-FFF2-40B4-BE49-F238E27FC236}">
                  <a16:creationId xmlns:a16="http://schemas.microsoft.com/office/drawing/2014/main" id="{E355FF90-93E8-4670-96D3-577BD96D7E45}"/>
                </a:ext>
              </a:extLst>
            </p:cNvPr>
            <p:cNvSpPr>
              <a:spLocks noChangeArrowheads="1"/>
            </p:cNvSpPr>
            <p:nvPr/>
          </p:nvSpPr>
          <p:spPr bwMode="auto">
            <a:xfrm>
              <a:off x="1397252" y="4550549"/>
              <a:ext cx="677369" cy="181938"/>
            </a:xfrm>
            <a:prstGeom prst="rect">
              <a:avLst/>
            </a:prstGeom>
            <a:noFill/>
            <a:ln w="9525" algn="ctr">
              <a:noFill/>
              <a:miter lim="800000"/>
              <a:headEnd/>
              <a:tailEnd/>
            </a:ln>
            <a:extLst>
              <a:ext uri="{909E8E84-426E-40DD-AFC4-6F175D3DCCD1}">
                <a14:hiddenFill xmlns:a14="http://schemas.microsoft.com/office/drawing/2010/main">
                  <a:solidFill>
                    <a:srgbClr val="005EB8"/>
                  </a:solidFill>
                </a14:hiddenFill>
              </a:ext>
            </a:extLst>
          </p:spPr>
          <p:txBody>
            <a:bodyPr wrap="square" lIns="36000" tIns="36000" rIns="36000" bIns="36000" anchor="ctr" anchorCtr="0">
              <a:noAutofit/>
            </a:bodyPr>
            <a:lstStyle/>
            <a:p>
              <a:pPr algn="ctr">
                <a:spcBef>
                  <a:spcPct val="40000"/>
                </a:spcBef>
                <a:buClr>
                  <a:srgbClr val="6D2077"/>
                </a:buClr>
                <a:buSzPct val="70000"/>
              </a:pPr>
              <a:r>
                <a:rPr lang="ko-KR" altLang="en-US" sz="700" b="1" u="sng" dirty="0">
                  <a:solidFill>
                    <a:srgbClr val="000000"/>
                  </a:solidFill>
                  <a:ea typeface="맑은 고딕" panose="020B0503020000020004" pitchFamily="50" charset="-127"/>
                </a:rPr>
                <a:t>금액</a:t>
              </a:r>
              <a:r>
                <a:rPr lang="en-US" altLang="ko-KR" sz="700" b="1" u="sng" dirty="0">
                  <a:solidFill>
                    <a:srgbClr val="000000"/>
                  </a:solidFill>
                  <a:ea typeface="맑은 고딕" panose="020B0503020000020004" pitchFamily="50" charset="-127"/>
                </a:rPr>
                <a:t>(</a:t>
              </a:r>
              <a:r>
                <a:rPr lang="ko-KR" altLang="en-US" sz="700" b="1" u="sng" dirty="0">
                  <a:solidFill>
                    <a:srgbClr val="000000"/>
                  </a:solidFill>
                  <a:ea typeface="맑은 고딕" panose="020B0503020000020004" pitchFamily="50" charset="-127"/>
                </a:rPr>
                <a:t>백만원</a:t>
              </a:r>
              <a:r>
                <a:rPr lang="en-US" altLang="ko-KR" sz="700" b="1" u="sng" dirty="0">
                  <a:solidFill>
                    <a:srgbClr val="000000"/>
                  </a:solidFill>
                  <a:ea typeface="맑은 고딕" panose="020B0503020000020004" pitchFamily="50" charset="-127"/>
                </a:rPr>
                <a:t>)</a:t>
              </a:r>
              <a:endParaRPr lang="ko-KR" altLang="en-US" sz="700" b="1" u="sng" dirty="0">
                <a:solidFill>
                  <a:srgbClr val="000000"/>
                </a:solidFill>
                <a:ea typeface="맑은 고딕" panose="020B0503020000020004" pitchFamily="50" charset="-127"/>
              </a:endParaRPr>
            </a:p>
          </p:txBody>
        </p:sp>
      </p:grpSp>
      <p:grpSp>
        <p:nvGrpSpPr>
          <p:cNvPr id="325" name="그룹 324">
            <a:extLst>
              <a:ext uri="{FF2B5EF4-FFF2-40B4-BE49-F238E27FC236}">
                <a16:creationId xmlns:a16="http://schemas.microsoft.com/office/drawing/2014/main" id="{9CBA42E3-43EA-4FA0-BAE7-9400D2E7687D}"/>
              </a:ext>
            </a:extLst>
          </p:cNvPr>
          <p:cNvGrpSpPr/>
          <p:nvPr/>
        </p:nvGrpSpPr>
        <p:grpSpPr>
          <a:xfrm>
            <a:off x="6669423" y="4752480"/>
            <a:ext cx="763064" cy="386087"/>
            <a:chOff x="656828" y="4686570"/>
            <a:chExt cx="763064" cy="386087"/>
          </a:xfrm>
        </p:grpSpPr>
        <p:sp>
          <p:nvSpPr>
            <p:cNvPr id="326" name="Rechteck 3">
              <a:extLst>
                <a:ext uri="{FF2B5EF4-FFF2-40B4-BE49-F238E27FC236}">
                  <a16:creationId xmlns:a16="http://schemas.microsoft.com/office/drawing/2014/main" id="{3FC264CF-3309-4DE2-899D-71352860DBE3}"/>
                </a:ext>
              </a:extLst>
            </p:cNvPr>
            <p:cNvSpPr>
              <a:spLocks noChangeArrowheads="1"/>
            </p:cNvSpPr>
            <p:nvPr/>
          </p:nvSpPr>
          <p:spPr bwMode="gray">
            <a:xfrm>
              <a:off x="656828" y="4686570"/>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700" b="1" dirty="0">
                  <a:solidFill>
                    <a:srgbClr val="FFFFFF"/>
                  </a:solidFill>
                  <a:latin typeface="맑은 고딕" panose="020B0503020000020004" pitchFamily="50" charset="-127"/>
                  <a:ea typeface="맑은 고딕" panose="020B0503020000020004" pitchFamily="50" charset="-127"/>
                </a:rPr>
                <a:t>수입</a:t>
              </a:r>
              <a:endParaRPr lang="en-GB" sz="600" b="1" dirty="0">
                <a:solidFill>
                  <a:srgbClr val="FFFFFF"/>
                </a:solidFill>
                <a:latin typeface="맑은 고딕" panose="020B0503020000020004" pitchFamily="50" charset="-127"/>
                <a:ea typeface="맑은 고딕" panose="020B0503020000020004" pitchFamily="50" charset="-127"/>
              </a:endParaRPr>
            </a:p>
          </p:txBody>
        </p:sp>
        <p:sp>
          <p:nvSpPr>
            <p:cNvPr id="340" name="Rechteck 3">
              <a:extLst>
                <a:ext uri="{FF2B5EF4-FFF2-40B4-BE49-F238E27FC236}">
                  <a16:creationId xmlns:a16="http://schemas.microsoft.com/office/drawing/2014/main" id="{EF5354D7-69D3-4EFD-8C91-49D9CE2692AE}"/>
                </a:ext>
              </a:extLst>
            </p:cNvPr>
            <p:cNvSpPr>
              <a:spLocks noChangeArrowheads="1"/>
            </p:cNvSpPr>
            <p:nvPr/>
          </p:nvSpPr>
          <p:spPr bwMode="gray">
            <a:xfrm>
              <a:off x="656828" y="4822013"/>
              <a:ext cx="756000" cy="115200"/>
            </a:xfrm>
            <a:prstGeom prst="rect">
              <a:avLst/>
            </a:prstGeom>
            <a:solidFill>
              <a:srgbClr val="00338D">
                <a:alpha val="70000"/>
              </a:srgbClr>
            </a:solidFill>
            <a:ln w="6350" algn="ctr">
              <a:noFill/>
              <a:miter lim="800000"/>
              <a:headEnd/>
              <a:tailEnd/>
            </a:ln>
          </p:spPr>
          <p:txBody>
            <a:bodyPr wrap="square" lIns="0" tIns="0" rIns="0" bIns="0" anchor="ctr"/>
            <a:lstStyle/>
            <a:p>
              <a:pPr algn="ctr"/>
              <a:r>
                <a:rPr lang="ko-KR" altLang="en-US" sz="600" b="1" dirty="0">
                  <a:solidFill>
                    <a:srgbClr val="FFFFFF"/>
                  </a:solidFill>
                  <a:latin typeface="맑은 고딕" panose="020B0503020000020004" pitchFamily="50" charset="-127"/>
                  <a:ea typeface="맑은 고딕" panose="020B0503020000020004" pitchFamily="50" charset="-127"/>
                </a:rPr>
                <a:t>국내매입</a:t>
              </a:r>
              <a:endParaRPr lang="en-GB" sz="600" b="1" dirty="0">
                <a:solidFill>
                  <a:srgbClr val="FFFFFF"/>
                </a:solidFill>
                <a:latin typeface="맑은 고딕" panose="020B0503020000020004" pitchFamily="50" charset="-127"/>
                <a:ea typeface="맑은 고딕" panose="020B0503020000020004" pitchFamily="50" charset="-127"/>
              </a:endParaRPr>
            </a:p>
          </p:txBody>
        </p:sp>
        <p:sp>
          <p:nvSpPr>
            <p:cNvPr id="347" name="Rechteck 3">
              <a:extLst>
                <a:ext uri="{FF2B5EF4-FFF2-40B4-BE49-F238E27FC236}">
                  <a16:creationId xmlns:a16="http://schemas.microsoft.com/office/drawing/2014/main" id="{AD2D2AD8-9631-4FC5-B34E-2CFAEC6B97A5}"/>
                </a:ext>
              </a:extLst>
            </p:cNvPr>
            <p:cNvSpPr>
              <a:spLocks noChangeArrowheads="1"/>
            </p:cNvSpPr>
            <p:nvPr/>
          </p:nvSpPr>
          <p:spPr bwMode="gray">
            <a:xfrm>
              <a:off x="663892" y="4957457"/>
              <a:ext cx="756000" cy="115200"/>
            </a:xfrm>
            <a:prstGeom prst="rect">
              <a:avLst/>
            </a:prstGeom>
            <a:solidFill>
              <a:srgbClr val="00338D"/>
            </a:solidFill>
            <a:ln w="6350" algn="ctr">
              <a:noFill/>
              <a:miter lim="800000"/>
              <a:headEnd/>
              <a:tailEnd/>
            </a:ln>
          </p:spPr>
          <p:txBody>
            <a:bodyPr wrap="square" lIns="0" tIns="0" rIns="0" bIns="0" anchor="ctr"/>
            <a:lstStyle/>
            <a:p>
              <a:pPr algn="ctr"/>
              <a:r>
                <a:rPr lang="ko-KR" altLang="en-US" sz="700" b="1" dirty="0">
                  <a:solidFill>
                    <a:srgbClr val="FFFFFF"/>
                  </a:solidFill>
                </a:rPr>
                <a:t>합계</a:t>
              </a:r>
              <a:endParaRPr lang="en-GB" sz="700" b="1" dirty="0">
                <a:solidFill>
                  <a:srgbClr val="FFFFFF"/>
                </a:solidFill>
              </a:endParaRPr>
            </a:p>
          </p:txBody>
        </p:sp>
      </p:grpSp>
      <p:grpSp>
        <p:nvGrpSpPr>
          <p:cNvPr id="349" name="그룹 348">
            <a:extLst>
              <a:ext uri="{FF2B5EF4-FFF2-40B4-BE49-F238E27FC236}">
                <a16:creationId xmlns:a16="http://schemas.microsoft.com/office/drawing/2014/main" id="{1EF0AAC9-1B66-45D3-91F6-16907C08CEB9}"/>
              </a:ext>
            </a:extLst>
          </p:cNvPr>
          <p:cNvGrpSpPr/>
          <p:nvPr/>
        </p:nvGrpSpPr>
        <p:grpSpPr>
          <a:xfrm>
            <a:off x="7516023" y="4759753"/>
            <a:ext cx="1084400" cy="115200"/>
            <a:chOff x="1503428" y="4693843"/>
            <a:chExt cx="1084400" cy="115200"/>
          </a:xfrm>
        </p:grpSpPr>
        <p:sp>
          <p:nvSpPr>
            <p:cNvPr id="350" name="Rechteck 3">
              <a:extLst>
                <a:ext uri="{FF2B5EF4-FFF2-40B4-BE49-F238E27FC236}">
                  <a16:creationId xmlns:a16="http://schemas.microsoft.com/office/drawing/2014/main" id="{36D946BD-1AD8-4084-BE19-46ABAD344834}"/>
                </a:ext>
              </a:extLst>
            </p:cNvPr>
            <p:cNvSpPr>
              <a:spLocks noChangeArrowheads="1"/>
            </p:cNvSpPr>
            <p:nvPr/>
          </p:nvSpPr>
          <p:spPr bwMode="gray">
            <a:xfrm>
              <a:off x="15034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altLang="ko-KR" sz="700" dirty="0">
                  <a:solidFill>
                    <a:srgbClr val="000000"/>
                  </a:solidFill>
                </a:rPr>
                <a:t>2,092</a:t>
              </a:r>
              <a:endParaRPr lang="en-GB" sz="700" dirty="0">
                <a:solidFill>
                  <a:srgbClr val="000000"/>
                </a:solidFill>
              </a:endParaRPr>
            </a:p>
          </p:txBody>
        </p:sp>
        <p:sp>
          <p:nvSpPr>
            <p:cNvPr id="351" name="Rechteck 3">
              <a:extLst>
                <a:ext uri="{FF2B5EF4-FFF2-40B4-BE49-F238E27FC236}">
                  <a16:creationId xmlns:a16="http://schemas.microsoft.com/office/drawing/2014/main" id="{C82BBA96-E8FF-4FB6-9C97-7DBC2429464E}"/>
                </a:ext>
              </a:extLst>
            </p:cNvPr>
            <p:cNvSpPr>
              <a:spLocks noChangeArrowheads="1"/>
            </p:cNvSpPr>
            <p:nvPr/>
          </p:nvSpPr>
          <p:spPr bwMode="gray">
            <a:xfrm>
              <a:off x="21558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63.2%</a:t>
              </a:r>
            </a:p>
          </p:txBody>
        </p:sp>
      </p:grpSp>
      <p:grpSp>
        <p:nvGrpSpPr>
          <p:cNvPr id="352" name="그룹 351">
            <a:extLst>
              <a:ext uri="{FF2B5EF4-FFF2-40B4-BE49-F238E27FC236}">
                <a16:creationId xmlns:a16="http://schemas.microsoft.com/office/drawing/2014/main" id="{3D292BD1-23C6-4DF0-A9A6-4D8A87DDA8AA}"/>
              </a:ext>
            </a:extLst>
          </p:cNvPr>
          <p:cNvGrpSpPr/>
          <p:nvPr/>
        </p:nvGrpSpPr>
        <p:grpSpPr>
          <a:xfrm>
            <a:off x="7521792" y="4897474"/>
            <a:ext cx="1084400" cy="115200"/>
            <a:chOff x="1503428" y="4693843"/>
            <a:chExt cx="1084400" cy="115200"/>
          </a:xfrm>
        </p:grpSpPr>
        <p:sp>
          <p:nvSpPr>
            <p:cNvPr id="353" name="Rechteck 3">
              <a:extLst>
                <a:ext uri="{FF2B5EF4-FFF2-40B4-BE49-F238E27FC236}">
                  <a16:creationId xmlns:a16="http://schemas.microsoft.com/office/drawing/2014/main" id="{308E0078-DBA9-46EE-9851-4462C9ED2103}"/>
                </a:ext>
              </a:extLst>
            </p:cNvPr>
            <p:cNvSpPr>
              <a:spLocks noChangeArrowheads="1"/>
            </p:cNvSpPr>
            <p:nvPr/>
          </p:nvSpPr>
          <p:spPr bwMode="gray">
            <a:xfrm>
              <a:off x="15034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dirty="0">
                  <a:solidFill>
                    <a:srgbClr val="000000"/>
                  </a:solidFill>
                </a:rPr>
                <a:t>1,216</a:t>
              </a:r>
            </a:p>
          </p:txBody>
        </p:sp>
        <p:sp>
          <p:nvSpPr>
            <p:cNvPr id="354" name="Rechteck 3">
              <a:extLst>
                <a:ext uri="{FF2B5EF4-FFF2-40B4-BE49-F238E27FC236}">
                  <a16:creationId xmlns:a16="http://schemas.microsoft.com/office/drawing/2014/main" id="{A8AFE240-6801-4518-BFEF-4B27A82F6797}"/>
                </a:ext>
              </a:extLst>
            </p:cNvPr>
            <p:cNvSpPr>
              <a:spLocks noChangeArrowheads="1"/>
            </p:cNvSpPr>
            <p:nvPr/>
          </p:nvSpPr>
          <p:spPr bwMode="gray">
            <a:xfrm>
              <a:off x="21558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i="1" dirty="0">
                  <a:solidFill>
                    <a:srgbClr val="000000"/>
                  </a:solidFill>
                </a:rPr>
                <a:t>37.8%</a:t>
              </a:r>
            </a:p>
          </p:txBody>
        </p:sp>
      </p:grpSp>
      <p:grpSp>
        <p:nvGrpSpPr>
          <p:cNvPr id="355" name="그룹 354">
            <a:extLst>
              <a:ext uri="{FF2B5EF4-FFF2-40B4-BE49-F238E27FC236}">
                <a16:creationId xmlns:a16="http://schemas.microsoft.com/office/drawing/2014/main" id="{EE1110BD-BD03-4CE5-B0BD-15E559A41C96}"/>
              </a:ext>
            </a:extLst>
          </p:cNvPr>
          <p:cNvGrpSpPr/>
          <p:nvPr/>
        </p:nvGrpSpPr>
        <p:grpSpPr>
          <a:xfrm>
            <a:off x="7517772" y="5034347"/>
            <a:ext cx="1084400" cy="115200"/>
            <a:chOff x="1503428" y="4693843"/>
            <a:chExt cx="1084400" cy="115200"/>
          </a:xfrm>
        </p:grpSpPr>
        <p:sp>
          <p:nvSpPr>
            <p:cNvPr id="356" name="Rechteck 3">
              <a:extLst>
                <a:ext uri="{FF2B5EF4-FFF2-40B4-BE49-F238E27FC236}">
                  <a16:creationId xmlns:a16="http://schemas.microsoft.com/office/drawing/2014/main" id="{4BDDA5DB-400D-423F-B707-2A4A10E2B3EB}"/>
                </a:ext>
              </a:extLst>
            </p:cNvPr>
            <p:cNvSpPr>
              <a:spLocks noChangeArrowheads="1"/>
            </p:cNvSpPr>
            <p:nvPr/>
          </p:nvSpPr>
          <p:spPr bwMode="gray">
            <a:xfrm>
              <a:off x="15034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dirty="0">
                  <a:solidFill>
                    <a:srgbClr val="000000"/>
                  </a:solidFill>
                </a:rPr>
                <a:t>3,308</a:t>
              </a:r>
            </a:p>
          </p:txBody>
        </p:sp>
        <p:sp>
          <p:nvSpPr>
            <p:cNvPr id="357" name="Rechteck 3">
              <a:extLst>
                <a:ext uri="{FF2B5EF4-FFF2-40B4-BE49-F238E27FC236}">
                  <a16:creationId xmlns:a16="http://schemas.microsoft.com/office/drawing/2014/main" id="{E6B4E3B9-4F7E-4C23-BF4A-DAE8278D8A4D}"/>
                </a:ext>
              </a:extLst>
            </p:cNvPr>
            <p:cNvSpPr>
              <a:spLocks noChangeArrowheads="1"/>
            </p:cNvSpPr>
            <p:nvPr/>
          </p:nvSpPr>
          <p:spPr bwMode="gray">
            <a:xfrm>
              <a:off x="2155828" y="4693843"/>
              <a:ext cx="432000" cy="115200"/>
            </a:xfrm>
            <a:prstGeom prst="rect">
              <a:avLst/>
            </a:prstGeom>
            <a:solidFill>
              <a:srgbClr val="FFFFFF"/>
            </a:solidFill>
            <a:ln w="9525" algn="ctr">
              <a:solidFill>
                <a:srgbClr val="00338D"/>
              </a:solidFill>
              <a:miter lim="800000"/>
              <a:headEnd/>
              <a:tailEnd/>
            </a:ln>
          </p:spPr>
          <p:txBody>
            <a:bodyPr wrap="square" lIns="0" tIns="0" rIns="0" bIns="0" anchor="ctr"/>
            <a:lstStyle/>
            <a:p>
              <a:pPr algn="ctr"/>
              <a:r>
                <a:rPr lang="en-GB" sz="700" b="1" i="1" dirty="0">
                  <a:solidFill>
                    <a:srgbClr val="000000"/>
                  </a:solidFill>
                </a:rPr>
                <a:t>100%</a:t>
              </a:r>
            </a:p>
          </p:txBody>
        </p:sp>
      </p:grpSp>
      <p:sp>
        <p:nvSpPr>
          <p:cNvPr id="358" name="AutoShape 10">
            <a:extLst>
              <a:ext uri="{FF2B5EF4-FFF2-40B4-BE49-F238E27FC236}">
                <a16:creationId xmlns:a16="http://schemas.microsoft.com/office/drawing/2014/main" id="{4B7C3323-3A7E-4DFD-B736-90A3A3541F8B}"/>
              </a:ext>
            </a:extLst>
          </p:cNvPr>
          <p:cNvSpPr>
            <a:spLocks noChangeArrowheads="1"/>
          </p:cNvSpPr>
          <p:nvPr/>
        </p:nvSpPr>
        <p:spPr bwMode="gray">
          <a:xfrm>
            <a:off x="6438083" y="871694"/>
            <a:ext cx="2801330" cy="334329"/>
          </a:xfrm>
          <a:prstGeom prst="chevron">
            <a:avLst>
              <a:gd name="adj" fmla="val 30208"/>
            </a:avLst>
          </a:prstGeom>
          <a:solidFill>
            <a:srgbClr val="005EB8"/>
          </a:solidFill>
          <a:ln w="6350" algn="ctr">
            <a:solidFill>
              <a:srgbClr val="005EB8"/>
            </a:solidFill>
            <a:miter lim="800000"/>
            <a:headEnd/>
            <a:tailEnd/>
          </a:ln>
        </p:spPr>
        <p:txBody>
          <a:bodyPr wrap="square" lIns="0" tIns="0" rIns="0" bIns="0" anchor="ctr"/>
          <a:lstStyle/>
          <a:p>
            <a:pPr algn="ctr" eaLnBrk="0" hangingPunct="0"/>
            <a:r>
              <a:rPr lang="de-DE" sz="800" b="1" dirty="0">
                <a:solidFill>
                  <a:schemeClr val="bg1"/>
                </a:solidFill>
              </a:rPr>
              <a:t>Procurement</a:t>
            </a:r>
          </a:p>
        </p:txBody>
      </p:sp>
      <p:sp>
        <p:nvSpPr>
          <p:cNvPr id="185" name="Text Placeholder 3">
            <a:extLst>
              <a:ext uri="{FF2B5EF4-FFF2-40B4-BE49-F238E27FC236}">
                <a16:creationId xmlns:a16="http://schemas.microsoft.com/office/drawing/2014/main" id="{945A87C5-E966-4C1B-8ED5-37806FE2EC7E}"/>
              </a:ext>
            </a:extLst>
          </p:cNvPr>
          <p:cNvSpPr txBox="1">
            <a:spLocks/>
          </p:cNvSpPr>
          <p:nvPr/>
        </p:nvSpPr>
        <p:spPr>
          <a:xfrm>
            <a:off x="412866" y="90877"/>
            <a:ext cx="9122204" cy="186310"/>
          </a:xfrm>
          <a:prstGeom prst="rect">
            <a:avLst/>
          </a:prstGeom>
        </p:spPr>
        <p:txBody>
          <a:bodyPr lIns="0"/>
          <a:lstStyle>
            <a:lvl1pPr eaLnBrk="1" latinLnBrk="1" hangingPunct="1">
              <a:spcAft>
                <a:spcPts val="650"/>
              </a:spcAft>
              <a:defRPr sz="1400" b="1" i="0">
                <a:solidFill>
                  <a:srgbClr val="003087"/>
                </a:solidFill>
                <a:latin typeface="Univers for KPMG" panose="020B0603020202020204" pitchFamily="34" charset="0"/>
                <a:cs typeface="Univers for KPMG" panose="020B0603020202020204" pitchFamily="34" charset="0"/>
              </a:defRPr>
            </a:lvl1pPr>
            <a:lvl2pPr marL="0" indent="0" eaLnBrk="1" latinLnBrk="1" hangingPunct="1">
              <a:spcAft>
                <a:spcPts val="650"/>
              </a:spcAft>
              <a:buFont typeface="Univers for KPMG"/>
              <a:buNone/>
              <a:defRPr sz="1400" b="0" i="0">
                <a:solidFill>
                  <a:srgbClr val="003087"/>
                </a:solidFill>
                <a:latin typeface="Univers for KPMG Light" panose="020B0403020202020204" pitchFamily="34" charset="0"/>
                <a:cs typeface="Univers for KPMG" panose="020B0603020202020204" pitchFamily="34" charset="0"/>
              </a:defRPr>
            </a:lvl2pPr>
            <a:lvl3pPr marL="307975" indent="-307975" algn="l" eaLnBrk="1" latinLnBrk="1" hangingPunct="1">
              <a:spcAft>
                <a:spcPts val="650"/>
              </a:spcAft>
              <a:buFont typeface="Univers for KPMG Light" panose="020B0403020202020204" pitchFamily="34" charset="0"/>
              <a:buChar char="—"/>
              <a:defRPr sz="1400" b="0" i="0">
                <a:solidFill>
                  <a:srgbClr val="003087"/>
                </a:solidFill>
                <a:latin typeface="Univers for KPMG Light" panose="020B0403020202020204" pitchFamily="34" charset="0"/>
                <a:cs typeface="Univers for KPMG" panose="020B0603020202020204" pitchFamily="34" charset="0"/>
              </a:defRPr>
            </a:lvl3pPr>
            <a:lvl4pPr marL="623888" indent="-248400" algn="l" eaLnBrk="1" latinLnBrk="1" hangingPunct="1">
              <a:spcAft>
                <a:spcPts val="650"/>
              </a:spcAft>
              <a:buFont typeface="Univers for KPMG Light" panose="020B0403020202020204" pitchFamily="34" charset="0"/>
              <a:buChar char="–"/>
              <a:defRPr sz="1400" b="0" i="0" baseline="0">
                <a:solidFill>
                  <a:srgbClr val="003087"/>
                </a:solidFill>
                <a:latin typeface="Univers for KPMG Light" panose="020B0403020202020204" pitchFamily="34" charset="0"/>
                <a:cs typeface="Univers for KPMG" panose="020B0603020202020204" pitchFamily="34" charset="0"/>
              </a:defRPr>
            </a:lvl4pPr>
            <a:lvl5pPr marL="982663"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cs typeface="Univers for KPMG" panose="020B0603020202020204" pitchFamily="34" charset="0"/>
              </a:defRPr>
            </a:lvl5pPr>
            <a:lvl6pPr marL="125730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6pPr>
            <a:lvl7pPr marL="1619250" indent="-309563" algn="l" eaLnBrk="1" latinLnBrk="1" hangingPunct="1">
              <a:spcAft>
                <a:spcPts val="650"/>
              </a:spcAft>
              <a:buFont typeface="Univers for KPMG Light" panose="020B0403020202020204" pitchFamily="34" charset="0"/>
              <a:buChar char="—"/>
              <a:defRPr lang="en-US" sz="1400" b="0" i="0" dirty="0" smtClean="0">
                <a:solidFill>
                  <a:srgbClr val="003087"/>
                </a:solidFill>
                <a:latin typeface="Univers for KPMG Light" panose="020B0403020202020204" pitchFamily="34" charset="0"/>
              </a:defRPr>
            </a:lvl7pPr>
            <a:lvl8pPr marL="1885950" indent="-247650" algn="l" eaLnBrk="1" latinLnBrk="1" hangingPunct="1">
              <a:spcAft>
                <a:spcPts val="650"/>
              </a:spcAft>
              <a:buFont typeface="Univers for KPMG Light" panose="020B0403020202020204" pitchFamily="34" charset="0"/>
              <a:buChar char="-"/>
              <a:defRPr lang="en-US" sz="1400" b="0" i="0" baseline="0" dirty="0" smtClean="0">
                <a:solidFill>
                  <a:srgbClr val="003087"/>
                </a:solidFill>
                <a:latin typeface="Univers for KPMG Light" panose="020B0403020202020204" pitchFamily="34" charset="0"/>
              </a:defRPr>
            </a:lvl8pPr>
          </a:lstStyle>
          <a:p>
            <a:r>
              <a:rPr lang="en-US" sz="1321" dirty="0">
                <a:solidFill>
                  <a:schemeClr val="tx2"/>
                </a:solidFill>
                <a:latin typeface="Arial" panose="020B0604020202020204" pitchFamily="34" charset="0"/>
                <a:ea typeface="맑은 고딕" panose="020B0503020000020004" pitchFamily="50" charset="-127"/>
                <a:cs typeface="Arial" panose="020B0604020202020204" pitchFamily="34" charset="0"/>
              </a:rPr>
              <a:t>Executive summary</a:t>
            </a:r>
          </a:p>
        </p:txBody>
      </p:sp>
    </p:spTree>
    <p:extLst>
      <p:ext uri="{BB962C8B-B14F-4D97-AF65-F5344CB8AC3E}">
        <p14:creationId xmlns:p14="http://schemas.microsoft.com/office/powerpoint/2010/main" val="20714848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21/03/2016 11:24:40"/>
</p:tagLst>
</file>

<file path=ppt/tags/tag1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xml><?xml version="1.0" encoding="utf-8"?>
<p:tagLst xmlns:a="http://schemas.openxmlformats.org/drawingml/2006/main" xmlns:r="http://schemas.openxmlformats.org/officeDocument/2006/relationships" xmlns:p="http://schemas.openxmlformats.org/presentationml/2006/main">
  <p:tag name="FASFONT" val="Univers55"/>
</p:tagLst>
</file>

<file path=ppt/tags/tag2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4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5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7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9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9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rgbClr val="00338D"/>
        </a:solidFill>
        <a:ln w="6350" algn="ctr">
          <a:solidFill>
            <a:srgbClr val="00338D"/>
          </a:solidFill>
          <a:miter lim="800000"/>
          <a:headEnd/>
          <a:tailEnd/>
        </a:ln>
      </a:spPr>
      <a:bodyPr wrap="square" lIns="0" tIns="0" rIns="0" bIns="0" anchor="ctr"/>
      <a:lstStyle>
        <a:defPPr algn="ctr">
          <a:defRPr sz="800" b="1" dirty="0">
            <a:solidFill>
              <a:srgbClr val="FFFFFF"/>
            </a:solidFill>
          </a:defRPr>
        </a:defPPr>
      </a:lstStyle>
    </a:spDef>
    <a:lnDef>
      <a:spPr>
        <a:ln w="12700">
          <a:solidFill>
            <a:srgbClr val="00338D"/>
          </a:solidFill>
          <a:headEnd type="triangle"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 id="{56CCF82D-5EF0-4724-ACEE-79F9CBD7000A}" vid="{041F8D7E-82F6-490C-BB8E-F1B846CB7F76}"/>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FB8F4AC52B259641BE62E3A32AC663D5" ma:contentTypeVersion="0" ma:contentTypeDescription="새 문서를 만듭니다." ma:contentTypeScope="" ma:versionID="2b20d8835c4c23da34b40c39c69aa2d7">
  <xsd:schema xmlns:xsd="http://www.w3.org/2001/XMLSchema" xmlns:xs="http://www.w3.org/2001/XMLSchema" xmlns:p="http://schemas.microsoft.com/office/2006/metadata/properties" targetNamespace="http://schemas.microsoft.com/office/2006/metadata/properties" ma:root="true" ma:fieldsID="dd8f6c9257034a6ffde9c3b3e5e5b89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337C7D-F62C-4446-9238-6D5B53583BC4}">
  <ds:schemaRefs>
    <ds:schemaRef ds:uri="http://www.w3.org/XML/1998/namespace"/>
    <ds:schemaRef ds:uri="http://schemas.microsoft.com/office/2006/documentManagement/types"/>
    <ds:schemaRef ds:uri="http://schemas.microsoft.com/office/infopath/2007/PartnerControls"/>
    <ds:schemaRef ds:uri="http://purl.org/dc/terms/"/>
    <ds:schemaRef ds:uri="http://purl.org/dc/elements/1.1/"/>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9EFC8D3-8E61-4BC0-944C-02A86A92AA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E23FC3-5E35-4A5C-97BF-51456161C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136147</TotalTime>
  <Words>11024</Words>
  <Application>Microsoft Office PowerPoint</Application>
  <PresentationFormat>A4 용지(210x297mm)</PresentationFormat>
  <Paragraphs>1710</Paragraphs>
  <Slides>56</Slides>
  <Notes>52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56</vt:i4>
      </vt:variant>
    </vt:vector>
  </HeadingPairs>
  <TitlesOfParts>
    <vt:vector size="65" baseType="lpstr">
      <vt:lpstr>맑은 고딕</vt:lpstr>
      <vt:lpstr>Arial</vt:lpstr>
      <vt:lpstr>Calibri</vt:lpstr>
      <vt:lpstr>KPMG Extralight</vt:lpstr>
      <vt:lpstr>Univers 45 Light</vt:lpstr>
      <vt:lpstr>Univers for KPMG</vt:lpstr>
      <vt:lpstr>Univers for KPMG Light</vt:lpstr>
      <vt:lpstr>Wingdings</vt:lpstr>
      <vt:lpstr>KPMG_Report_4x3_050216_2016</vt:lpstr>
      <vt:lpstr>PowerPoint 프레젠테이션</vt:lpstr>
      <vt:lpstr>PowerPoint 프레젠테이션</vt:lpstr>
      <vt:lpstr>Glossary</vt:lpstr>
      <vt:lpstr>PowerPoint 프레젠테이션</vt:lpstr>
      <vt:lpstr>Executive Summary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Key Findings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Appendix</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Park, Ji-Hoo (KR/Deal Adv1)</dc:creator>
  <cp:lastModifiedBy>Lee, Ki-Young (KR/PTR)</cp:lastModifiedBy>
  <cp:revision>12829</cp:revision>
  <cp:lastPrinted>2021-09-29T03:16:20Z</cp:lastPrinted>
  <dcterms:created xsi:type="dcterms:W3CDTF">2016-06-16T02:21:14Z</dcterms:created>
  <dcterms:modified xsi:type="dcterms:W3CDTF">2021-09-29T15:46:30Z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0x010100FB8F4AC52B259641BE62E3A32AC663D5</vt:lpwstr>
  </property>
</Properties>
</file>